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76" r:id="rId2"/>
    <p:sldId id="277" r:id="rId3"/>
    <p:sldId id="335" r:id="rId4"/>
    <p:sldId id="336" r:id="rId5"/>
    <p:sldId id="337" r:id="rId6"/>
    <p:sldId id="338" r:id="rId7"/>
    <p:sldId id="298" r:id="rId8"/>
    <p:sldId id="340" r:id="rId9"/>
    <p:sldId id="341" r:id="rId10"/>
    <p:sldId id="342"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49">
          <p15:clr>
            <a:srgbClr val="A4A3A4"/>
          </p15:clr>
        </p15:guide>
        <p15:guide id="2" pos="54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ED1C24"/>
    <a:srgbClr val="7F7F7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24" autoAdjust="0"/>
    <p:restoredTop sz="68056" autoAdjust="0"/>
  </p:normalViewPr>
  <p:slideViewPr>
    <p:cSldViewPr snapToObjects="1" showGuides="1">
      <p:cViewPr varScale="1">
        <p:scale>
          <a:sx n="47" d="100"/>
          <a:sy n="47" d="100"/>
        </p:scale>
        <p:origin x="1804" y="36"/>
      </p:cViewPr>
      <p:guideLst>
        <p:guide orient="horz" pos="3549"/>
        <p:guide pos="5431"/>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E39050F-92B6-4DD2-88E3-B87DF4A2735F}" type="datetimeFigureOut">
              <a:rPr lang="en-US" smtClean="0"/>
              <a:t>24/12/2019</a:t>
            </a:fld>
            <a:endParaRPr lang="en-US" dirty="0"/>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6CBA28B-DF43-4C18-8DED-044F8D48FD28}" type="slidenum">
              <a:rPr lang="en-US" smtClean="0"/>
              <a:t>‹#›</a:t>
            </a:fld>
            <a:endParaRPr lang="en-US" dirty="0"/>
          </a:p>
        </p:txBody>
      </p:sp>
    </p:spTree>
    <p:extLst>
      <p:ext uri="{BB962C8B-B14F-4D97-AF65-F5344CB8AC3E}">
        <p14:creationId xmlns:p14="http://schemas.microsoft.com/office/powerpoint/2010/main" val="2395294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luxorr.lu/"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de-DE" sz="1200" b="1" u="sng" dirty="0" smtClean="0">
                <a:solidFill>
                  <a:schemeClr val="tx1"/>
                </a:solidFill>
                <a:latin typeface="+mn-lt"/>
              </a:rPr>
              <a:t>HINWEISE FÜR DIE REFERIERENDEN</a:t>
            </a:r>
          </a:p>
          <a:p>
            <a:pPr eaLnBrk="1" hangingPunct="1">
              <a:spcBef>
                <a:spcPct val="0"/>
              </a:spcBef>
            </a:pPr>
            <a:endParaRPr lang="de-DE" sz="1200" dirty="0" smtClean="0">
              <a:solidFill>
                <a:schemeClr val="tx1"/>
              </a:solidFill>
              <a:latin typeface="+mn-lt"/>
            </a:endParaRPr>
          </a:p>
          <a:p>
            <a:pPr eaLnBrk="1" hangingPunct="1">
              <a:spcBef>
                <a:spcPct val="0"/>
              </a:spcBef>
            </a:pPr>
            <a:r>
              <a:rPr lang="de-DE" sz="1200" dirty="0" smtClean="0">
                <a:solidFill>
                  <a:schemeClr val="tx1"/>
                </a:solidFill>
                <a:latin typeface="+mn-lt"/>
              </a:rPr>
              <a:t>- Vor Beginn der PowerPoint-Präsentation können die </a:t>
            </a:r>
            <a:r>
              <a:rPr lang="de-DE" sz="1200" b="1" dirty="0" smtClean="0">
                <a:solidFill>
                  <a:schemeClr val="tx1"/>
                </a:solidFill>
                <a:latin typeface="+mn-lt"/>
              </a:rPr>
              <a:t>Videos </a:t>
            </a:r>
            <a:r>
              <a:rPr lang="de-DE" sz="1200" b="1" i="1" dirty="0" err="1" smtClean="0">
                <a:solidFill>
                  <a:schemeClr val="tx1"/>
                </a:solidFill>
                <a:latin typeface="+mn-lt"/>
              </a:rPr>
              <a:t>Visit</a:t>
            </a:r>
            <a:r>
              <a:rPr lang="de-DE" sz="1200" b="1" i="1" dirty="0" smtClean="0">
                <a:solidFill>
                  <a:schemeClr val="tx1"/>
                </a:solidFill>
                <a:latin typeface="+mn-lt"/>
              </a:rPr>
              <a:t> Luxembourg</a:t>
            </a:r>
            <a:r>
              <a:rPr lang="de-DE" sz="1200" b="1" i="0" dirty="0" smtClean="0">
                <a:solidFill>
                  <a:schemeClr val="tx1"/>
                </a:solidFill>
                <a:latin typeface="+mn-lt"/>
              </a:rPr>
              <a:t> </a:t>
            </a:r>
            <a:r>
              <a:rPr lang="de-DE" sz="1200" dirty="0" smtClean="0">
                <a:solidFill>
                  <a:schemeClr val="tx1"/>
                </a:solidFill>
                <a:latin typeface="+mn-lt"/>
              </a:rPr>
              <a:t>(Dauer: 1’35):</a:t>
            </a:r>
            <a:r>
              <a:rPr lang="de-DE" sz="1200" baseline="0" dirty="0" smtClean="0">
                <a:solidFill>
                  <a:schemeClr val="tx1"/>
                </a:solidFill>
                <a:latin typeface="+mn-lt"/>
              </a:rPr>
              <a:t> </a:t>
            </a:r>
            <a:r>
              <a:rPr lang="de-DE" sz="1200" dirty="0" smtClean="0">
                <a:solidFill>
                  <a:schemeClr val="tx1"/>
                </a:solidFill>
                <a:latin typeface="+mn-lt"/>
              </a:rPr>
              <a:t>www.inspiringluxembourg.public.lu/de/outils/videos/Visit-Luxembourg/index.html und </a:t>
            </a:r>
            <a:r>
              <a:rPr lang="de-DE" sz="1200" b="1" i="1" dirty="0" smtClean="0">
                <a:solidFill>
                  <a:schemeClr val="tx1"/>
                </a:solidFill>
                <a:latin typeface="+mn-lt"/>
              </a:rPr>
              <a:t>Welcome to Luxembourg</a:t>
            </a:r>
            <a:r>
              <a:rPr lang="de-DE" sz="1200" dirty="0" smtClean="0">
                <a:solidFill>
                  <a:schemeClr val="tx1"/>
                </a:solidFill>
                <a:latin typeface="+mn-lt"/>
              </a:rPr>
              <a:t> (Dauer: 2’36’’): </a:t>
            </a:r>
            <a:r>
              <a:rPr lang="de-DE" sz="1200" b="0" i="0" kern="1200" dirty="0" smtClean="0">
                <a:solidFill>
                  <a:schemeClr val="tx1"/>
                </a:solidFill>
                <a:effectLst/>
                <a:latin typeface="+mn-lt"/>
                <a:ea typeface="+mn-ea"/>
                <a:cs typeface="+mn-cs"/>
              </a:rPr>
              <a:t>luxembourg.public.lu/de/</a:t>
            </a:r>
            <a:r>
              <a:rPr lang="de-DE" sz="1200" b="0" i="0" kern="1200" dirty="0" err="1" smtClean="0">
                <a:solidFill>
                  <a:schemeClr val="tx1"/>
                </a:solidFill>
                <a:effectLst/>
                <a:latin typeface="+mn-lt"/>
                <a:ea typeface="+mn-ea"/>
                <a:cs typeface="+mn-cs"/>
              </a:rPr>
              <a:t>photos</a:t>
            </a:r>
            <a:r>
              <a:rPr lang="de-DE" sz="1200" b="0" i="0" kern="1200" dirty="0" smtClean="0">
                <a:solidFill>
                  <a:schemeClr val="tx1"/>
                </a:solidFill>
                <a:effectLst/>
                <a:latin typeface="+mn-lt"/>
                <a:ea typeface="+mn-ea"/>
                <a:cs typeface="+mn-cs"/>
              </a:rPr>
              <a:t>-videos/</a:t>
            </a:r>
            <a:r>
              <a:rPr lang="de-DE" sz="1200" b="0" i="0" kern="1200" dirty="0" err="1" smtClean="0">
                <a:solidFill>
                  <a:schemeClr val="tx1"/>
                </a:solidFill>
                <a:effectLst/>
                <a:latin typeface="+mn-lt"/>
                <a:ea typeface="+mn-ea"/>
                <a:cs typeface="+mn-cs"/>
              </a:rPr>
              <a:t>videos</a:t>
            </a:r>
            <a:r>
              <a:rPr lang="de-DE" sz="1200" b="0" i="0" kern="1200" dirty="0" smtClean="0">
                <a:solidFill>
                  <a:schemeClr val="tx1"/>
                </a:solidFill>
                <a:effectLst/>
                <a:latin typeface="+mn-lt"/>
                <a:ea typeface="+mn-ea"/>
                <a:cs typeface="+mn-cs"/>
              </a:rPr>
              <a:t>/</a:t>
            </a:r>
            <a:r>
              <a:rPr lang="de-DE" sz="1200" b="0" i="0" kern="1200" dirty="0" err="1" smtClean="0">
                <a:solidFill>
                  <a:schemeClr val="tx1"/>
                </a:solidFill>
                <a:effectLst/>
                <a:latin typeface="+mn-lt"/>
                <a:ea typeface="+mn-ea"/>
                <a:cs typeface="+mn-cs"/>
              </a:rPr>
              <a:t>Is_it_true</a:t>
            </a:r>
            <a:r>
              <a:rPr lang="de-DE" sz="1200" b="0" i="0" kern="1200" dirty="0" smtClean="0">
                <a:solidFill>
                  <a:schemeClr val="tx1"/>
                </a:solidFill>
                <a:effectLst/>
                <a:latin typeface="+mn-lt"/>
                <a:ea typeface="+mn-ea"/>
                <a:cs typeface="+mn-cs"/>
              </a:rPr>
              <a:t>-Welcome/index.html </a:t>
            </a:r>
            <a:r>
              <a:rPr lang="de-DE" sz="1200" dirty="0" smtClean="0">
                <a:solidFill>
                  <a:schemeClr val="tx1"/>
                </a:solidFill>
                <a:latin typeface="+mn-lt"/>
              </a:rPr>
              <a:t>gezeigt werden.</a:t>
            </a:r>
          </a:p>
          <a:p>
            <a:pPr eaLnBrk="1" hangingPunct="1">
              <a:spcBef>
                <a:spcPct val="0"/>
              </a:spcBef>
              <a:buFontTx/>
              <a:buChar char="-"/>
            </a:pPr>
            <a:r>
              <a:rPr lang="de-DE" sz="1200" baseline="0" dirty="0" smtClean="0">
                <a:solidFill>
                  <a:schemeClr val="tx1"/>
                </a:solidFill>
                <a:latin typeface="+mn-lt"/>
              </a:rPr>
              <a:t> </a:t>
            </a:r>
            <a:r>
              <a:rPr lang="de-DE" sz="1200" dirty="0" smtClean="0">
                <a:solidFill>
                  <a:schemeClr val="tx1"/>
                </a:solidFill>
                <a:latin typeface="+mn-lt"/>
              </a:rPr>
              <a:t>Die Inhalte dieser PowerPoint-Präsentation können die Referierenden nach eigenem Gutdünken verwenden. Wenn</a:t>
            </a:r>
            <a:r>
              <a:rPr lang="de-DE" sz="1200" baseline="0" dirty="0" smtClean="0">
                <a:solidFill>
                  <a:schemeClr val="tx1"/>
                </a:solidFill>
                <a:latin typeface="+mn-lt"/>
              </a:rPr>
              <a:t> sie möchten, können sie </a:t>
            </a:r>
            <a:r>
              <a:rPr lang="de-DE" sz="1200" dirty="0" smtClean="0">
                <a:solidFill>
                  <a:schemeClr val="tx1"/>
                </a:solidFill>
                <a:latin typeface="+mn-lt"/>
              </a:rPr>
              <a:t>eine auf den jeweiligen Verwendungszweck zugeschnittene PowerPoint-Präsentation zusammenstellen, indem sie die Seiten auswählen, die für ihr Zielpublikum von Interesse sind. </a:t>
            </a:r>
          </a:p>
          <a:p>
            <a:pPr eaLnBrk="1" hangingPunct="1">
              <a:spcBef>
                <a:spcPct val="0"/>
              </a:spcBef>
              <a:buFontTx/>
              <a:buChar char="-"/>
            </a:pPr>
            <a:r>
              <a:rPr lang="de-DE" sz="1200" dirty="0" smtClean="0">
                <a:solidFill>
                  <a:schemeClr val="tx1"/>
                </a:solidFill>
                <a:latin typeface="+mn-lt"/>
              </a:rPr>
              <a:t> Diese PowerPoint-Präsentation</a:t>
            </a:r>
            <a:r>
              <a:rPr lang="de-DE" sz="1200" baseline="0" dirty="0" smtClean="0">
                <a:solidFill>
                  <a:schemeClr val="tx1"/>
                </a:solidFill>
                <a:latin typeface="+mn-lt"/>
              </a:rPr>
              <a:t> </a:t>
            </a:r>
            <a:r>
              <a:rPr lang="de-DE" sz="1200" dirty="0" smtClean="0">
                <a:solidFill>
                  <a:schemeClr val="tx1"/>
                </a:solidFill>
                <a:latin typeface="+mn-lt"/>
              </a:rPr>
              <a:t>enthält Audiodateien auf den Seiten 24, 25, 29 und 37. Falls Sie diese an die PowerPoint angehängten Audiodateien abspielen/anhören wollen, müssen diese zuerst entzippt werden.</a:t>
            </a:r>
          </a:p>
          <a:p>
            <a:pPr eaLnBrk="1" hangingPunct="1">
              <a:spcBef>
                <a:spcPct val="0"/>
              </a:spcBef>
            </a:pPr>
            <a:endParaRPr lang="de-DE" sz="1200" dirty="0" smtClean="0">
              <a:solidFill>
                <a:schemeClr val="tx1"/>
              </a:solidFill>
              <a:latin typeface="+mn-lt"/>
            </a:endParaRPr>
          </a:p>
          <a:p>
            <a:pPr eaLnBrk="1" hangingPunct="1">
              <a:spcBef>
                <a:spcPct val="0"/>
              </a:spcBef>
            </a:pPr>
            <a:endParaRPr lang="de-DE" sz="1200" dirty="0" smtClean="0">
              <a:solidFill>
                <a:schemeClr val="tx1"/>
              </a:solidFill>
              <a:latin typeface="+mn-lt"/>
            </a:endParaRPr>
          </a:p>
          <a:p>
            <a:pPr eaLnBrk="1" hangingPunct="1">
              <a:spcBef>
                <a:spcPct val="0"/>
              </a:spcBef>
            </a:pPr>
            <a:r>
              <a:rPr lang="de-DE" sz="1200" b="1" u="sng" dirty="0" smtClean="0">
                <a:solidFill>
                  <a:schemeClr val="tx1"/>
                </a:solidFill>
                <a:latin typeface="+mn-lt"/>
              </a:rPr>
              <a:t>IMPRESSUM</a:t>
            </a:r>
          </a:p>
          <a:p>
            <a:pPr eaLnBrk="1" hangingPunct="1">
              <a:spcBef>
                <a:spcPct val="0"/>
              </a:spcBef>
            </a:pPr>
            <a:endParaRPr lang="de-DE" sz="1200" b="1" u="sng" dirty="0" smtClean="0">
              <a:solidFill>
                <a:schemeClr val="tx1"/>
              </a:solidFill>
              <a:latin typeface="+mn-lt"/>
            </a:endParaRPr>
          </a:p>
          <a:p>
            <a:pPr eaLnBrk="1" hangingPunct="1">
              <a:spcBef>
                <a:spcPct val="0"/>
              </a:spcBef>
              <a:buFontTx/>
              <a:buNone/>
            </a:pPr>
            <a:r>
              <a:rPr lang="de-DE" sz="1200" smtClean="0">
                <a:solidFill>
                  <a:schemeClr val="tx1"/>
                </a:solidFill>
                <a:latin typeface="+mn-lt"/>
              </a:rPr>
              <a:t>Die </a:t>
            </a:r>
            <a:r>
              <a:rPr lang="de-DE" sz="1200" dirty="0" smtClean="0">
                <a:solidFill>
                  <a:schemeClr val="tx1"/>
                </a:solidFill>
                <a:latin typeface="+mn-lt"/>
              </a:rPr>
              <a:t>Inhalte dieser PowerPoint-Präsentation wurden vom </a:t>
            </a:r>
            <a:r>
              <a:rPr lang="de-DE" sz="1200" noProof="0" dirty="0" smtClean="0">
                <a:solidFill>
                  <a:schemeClr val="tx1"/>
                </a:solidFill>
                <a:latin typeface="+mn-lt"/>
              </a:rPr>
              <a:t>Service information et presse du gouvernement luxembourgeois (SIP –</a:t>
            </a:r>
            <a:r>
              <a:rPr lang="de-DE" sz="1200" baseline="0" noProof="0" dirty="0" smtClean="0">
                <a:solidFill>
                  <a:schemeClr val="tx1"/>
                </a:solidFill>
                <a:latin typeface="+mn-lt"/>
              </a:rPr>
              <a:t> </a:t>
            </a:r>
            <a:r>
              <a:rPr lang="de-DE" sz="1200" dirty="0" smtClean="0">
                <a:solidFill>
                  <a:schemeClr val="tx1"/>
                </a:solidFill>
                <a:latin typeface="+mn-lt"/>
              </a:rPr>
              <a:t>Informations- und Presseamt der Luxemburger Regierung) zusammengestellt. Es handelt sich dabei um Inhalte der Portale www.luxembourg.lu, www.inspiringluxembourg.public.lu, </a:t>
            </a:r>
            <a:r>
              <a:rPr lang="fr-FR" sz="1200" noProof="0" dirty="0" smtClean="0">
                <a:solidFill>
                  <a:schemeClr val="tx1"/>
                </a:solidFill>
                <a:latin typeface="+mn-lt"/>
              </a:rPr>
              <a:t>www.gouvernement.lu</a:t>
            </a:r>
            <a:r>
              <a:rPr lang="de-DE" sz="1200" dirty="0" smtClean="0">
                <a:solidFill>
                  <a:schemeClr val="tx1"/>
                </a:solidFill>
                <a:latin typeface="+mn-lt"/>
              </a:rPr>
              <a:t> sowie aus Veröffentlichungen, die vom SIP bzw. vom Luxemburger Staat herausgegeben wurden. Sie sind durch die Gesetze zum geistigen Eigentum und insbesondere durch das geänderte Gesetz vom 18. April 2001 zum Urheberrecht geschützt. Das SIP ist stets bemüht, richtige und aktuelle Informationen zur Verfügung zu stellen; trotzdem können fehlerhafte bzw. überholte Informationen nicht ausgeschlossen werden. </a:t>
            </a:r>
          </a:p>
          <a:p>
            <a:pPr eaLnBrk="1" hangingPunct="1">
              <a:spcBef>
                <a:spcPct val="0"/>
              </a:spcBef>
              <a:buFontTx/>
              <a:buNone/>
            </a:pPr>
            <a:r>
              <a:rPr lang="de-DE" sz="1200" dirty="0" smtClean="0">
                <a:solidFill>
                  <a:schemeClr val="tx1"/>
                </a:solidFill>
                <a:latin typeface="+mn-lt"/>
              </a:rPr>
              <a:t>© </a:t>
            </a:r>
            <a:r>
              <a:rPr lang="de-DE" sz="1200" noProof="0" dirty="0" smtClean="0">
                <a:solidFill>
                  <a:schemeClr val="tx1"/>
                </a:solidFill>
                <a:latin typeface="+mn-lt"/>
              </a:rPr>
              <a:t>Service information et presse du gouvernement luxembourgeois,</a:t>
            </a:r>
            <a:r>
              <a:rPr lang="de-DE" sz="1200" baseline="0" noProof="0" dirty="0" smtClean="0">
                <a:solidFill>
                  <a:schemeClr val="tx1"/>
                </a:solidFill>
                <a:latin typeface="+mn-lt"/>
              </a:rPr>
              <a:t> </a:t>
            </a:r>
            <a:r>
              <a:rPr lang="de-DE" sz="1200" dirty="0" smtClean="0">
                <a:solidFill>
                  <a:schemeClr val="tx1"/>
                </a:solidFill>
                <a:latin typeface="+mn-lt"/>
              </a:rPr>
              <a:t>alle Rechte vorbehalten, Dezember 2018</a:t>
            </a:r>
          </a:p>
          <a:p>
            <a:endParaRPr lang="de-DE" sz="1200" dirty="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2</a:t>
            </a:fld>
            <a:endParaRPr lang="en-US" dirty="0"/>
          </a:p>
        </p:txBody>
      </p:sp>
    </p:spTree>
    <p:extLst>
      <p:ext uri="{BB962C8B-B14F-4D97-AF65-F5344CB8AC3E}">
        <p14:creationId xmlns:p14="http://schemas.microsoft.com/office/powerpoint/2010/main" val="304794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charset="0"/>
              </a:rPr>
              <a:t>Geschichte: Die Luxemburger Fürsten trugen die Krone des Heiligen Römischen Reiches Deutscher Nation </a:t>
            </a:r>
            <a:br>
              <a:rPr lang="de-DE" sz="1200" b="1" u="sng" dirty="0" smtClean="0">
                <a:solidFill>
                  <a:schemeClr val="tx1"/>
                </a:solidFill>
                <a:latin typeface="+mn-lt"/>
                <a:cs typeface="Arial" charset="0"/>
              </a:rPr>
            </a:br>
            <a:r>
              <a:rPr lang="de-DE" sz="1200" b="1" u="sng" dirty="0" smtClean="0">
                <a:solidFill>
                  <a:schemeClr val="tx1"/>
                </a:solidFill>
                <a:latin typeface="+mn-lt"/>
                <a:cs typeface="Arial" charset="0"/>
              </a:rPr>
              <a:t/>
            </a:r>
            <a:br>
              <a:rPr lang="de-DE" sz="1200" b="1" u="sng" dirty="0" smtClean="0">
                <a:solidFill>
                  <a:schemeClr val="tx1"/>
                </a:solidFill>
                <a:latin typeface="+mn-lt"/>
                <a:cs typeface="Arial" charset="0"/>
              </a:rPr>
            </a:br>
            <a:r>
              <a:rPr lang="de-DE" sz="1200" dirty="0" smtClean="0">
                <a:solidFill>
                  <a:schemeClr val="tx1"/>
                </a:solidFill>
                <a:latin typeface="+mn-lt"/>
              </a:rPr>
              <a:t>Im </a:t>
            </a:r>
            <a:r>
              <a:rPr lang="de-DE" sz="1200" b="1" dirty="0" smtClean="0">
                <a:solidFill>
                  <a:schemeClr val="tx1"/>
                </a:solidFill>
                <a:latin typeface="+mn-lt"/>
              </a:rPr>
              <a:t>Mittelalter</a:t>
            </a:r>
            <a:r>
              <a:rPr lang="de-DE" sz="1200" dirty="0" smtClean="0">
                <a:solidFill>
                  <a:schemeClr val="tx1"/>
                </a:solidFill>
                <a:latin typeface="+mn-lt"/>
              </a:rPr>
              <a:t> trugen die Luxemburger Fürsten die </a:t>
            </a:r>
            <a:r>
              <a:rPr lang="de-DE" sz="1200" b="1" dirty="0" smtClean="0">
                <a:solidFill>
                  <a:schemeClr val="tx1"/>
                </a:solidFill>
                <a:latin typeface="+mn-lt"/>
              </a:rPr>
              <a:t>Krone des Heiligen Römischen Reiches Deutscher Nation</a:t>
            </a:r>
            <a:r>
              <a:rPr lang="de-DE" sz="1200" dirty="0" smtClean="0">
                <a:solidFill>
                  <a:schemeClr val="tx1"/>
                </a:solidFill>
                <a:latin typeface="+mn-lt"/>
              </a:rPr>
              <a:t> (vom 14. bis zum 15. Jahrhundert).</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b="1" u="none" dirty="0" smtClean="0">
                <a:solidFill>
                  <a:schemeClr val="tx1"/>
                </a:solidFill>
                <a:latin typeface="+mn-lt"/>
              </a:rPr>
              <a:t>Heinrich VII., Graf von Luxemburg, </a:t>
            </a:r>
            <a:r>
              <a:rPr lang="de-DE" sz="1200" dirty="0" smtClean="0">
                <a:solidFill>
                  <a:schemeClr val="tx1"/>
                </a:solidFill>
                <a:latin typeface="+mn-lt"/>
              </a:rPr>
              <a:t>wurde 1308 zum deutschen König gewählt und vier Jahre später in Rom zum Kaiser gekrönt. Durch die Heirat </a:t>
            </a:r>
            <a:r>
              <a:rPr lang="de-DE" sz="1200" b="1" u="none" dirty="0" smtClean="0">
                <a:solidFill>
                  <a:schemeClr val="tx1"/>
                </a:solidFill>
                <a:latin typeface="+mn-lt"/>
              </a:rPr>
              <a:t>Johanns des Blinden, </a:t>
            </a:r>
            <a:r>
              <a:rPr lang="de-DE" sz="1200" dirty="0" smtClean="0">
                <a:solidFill>
                  <a:schemeClr val="tx1"/>
                </a:solidFill>
                <a:latin typeface="+mn-lt"/>
              </a:rPr>
              <a:t>Sohn Heinrichs VII., mit der Erbin des böhmischen Königreiches, Elisabeth, wurden die Grafen von Luxemburg ebenfalls Könige von Böhmen. 1346 fiel Johann der Blinde als Held und beispielhafter Ritter im Dienste des französischen Königs in der Schlacht bei Crécy.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Mit dem endgültigen Erwerb der Grafschaft Chiny erreichten die Besitzungen der Herzöge von Luxemburg 1364 </a:t>
            </a:r>
            <a:r>
              <a:rPr lang="de-DE" sz="1200" b="1" dirty="0" smtClean="0">
                <a:solidFill>
                  <a:schemeClr val="tx1"/>
                </a:solidFill>
                <a:latin typeface="+mn-lt"/>
              </a:rPr>
              <a:t>ihre größte Ausdehnung</a:t>
            </a:r>
            <a:r>
              <a:rPr lang="de-DE" sz="1200" dirty="0" smtClean="0">
                <a:solidFill>
                  <a:schemeClr val="tx1"/>
                </a:solidFill>
                <a:latin typeface="+mn-lt"/>
              </a:rPr>
              <a:t> (10 000 km</a:t>
            </a:r>
            <a:r>
              <a:rPr lang="de-DE" sz="1200" baseline="30000" dirty="0" smtClean="0">
                <a:solidFill>
                  <a:schemeClr val="tx1"/>
                </a:solidFill>
                <a:latin typeface="+mn-lt"/>
              </a:rPr>
              <a:t>2</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Nach Heinrich VII. trugen drei andere Mitglieder der Luxemburger Dynastie die Kaiserkrone:</a:t>
            </a:r>
            <a:r>
              <a:rPr lang="de-DE" sz="1200" baseline="0" dirty="0" smtClean="0">
                <a:solidFill>
                  <a:schemeClr val="tx1"/>
                </a:solidFill>
                <a:latin typeface="+mn-lt"/>
              </a:rPr>
              <a:t> </a:t>
            </a:r>
            <a:r>
              <a:rPr lang="de-DE" sz="1200" b="1" u="none" dirty="0" smtClean="0">
                <a:solidFill>
                  <a:schemeClr val="tx1"/>
                </a:solidFill>
                <a:latin typeface="+mn-lt"/>
              </a:rPr>
              <a:t>Karl IV. </a:t>
            </a:r>
            <a:r>
              <a:rPr lang="de-DE" sz="1200" dirty="0" smtClean="0">
                <a:solidFill>
                  <a:schemeClr val="tx1"/>
                </a:solidFill>
                <a:latin typeface="+mn-lt"/>
              </a:rPr>
              <a:t>(1346-1378), </a:t>
            </a:r>
            <a:r>
              <a:rPr lang="de-DE" sz="1200" b="1" u="none" dirty="0" smtClean="0">
                <a:solidFill>
                  <a:schemeClr val="tx1"/>
                </a:solidFill>
                <a:latin typeface="+mn-lt"/>
              </a:rPr>
              <a:t>Wenzel</a:t>
            </a:r>
            <a:r>
              <a:rPr lang="de-DE" sz="1200" dirty="0" smtClean="0">
                <a:solidFill>
                  <a:schemeClr val="tx1"/>
                </a:solidFill>
                <a:latin typeface="+mn-lt"/>
              </a:rPr>
              <a:t> (1376-1400) und </a:t>
            </a:r>
            <a:r>
              <a:rPr lang="de-DE" sz="1200" b="1" u="none" dirty="0" smtClean="0">
                <a:solidFill>
                  <a:schemeClr val="tx1"/>
                </a:solidFill>
                <a:latin typeface="+mn-lt"/>
              </a:rPr>
              <a:t>Sigismund</a:t>
            </a:r>
            <a:r>
              <a:rPr lang="de-DE" sz="1200" dirty="0" smtClean="0">
                <a:solidFill>
                  <a:schemeClr val="tx1"/>
                </a:solidFill>
                <a:latin typeface="+mn-lt"/>
              </a:rPr>
              <a:t> (1410-1437), der letzte Kaiser aus dem Hause Luxemburg.</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i="1" kern="1200" dirty="0" smtClean="0">
                <a:solidFill>
                  <a:schemeClr val="tx1"/>
                </a:solidFill>
                <a:latin typeface="+mn-lt"/>
                <a:ea typeface="+mn-ea"/>
                <a:cs typeface="+mn-cs"/>
              </a:rPr>
              <a:t>Abbildungen: </a:t>
            </a:r>
          </a:p>
          <a:p>
            <a:pPr indent="0" eaLnBrk="1" hangingPunct="1">
              <a:lnSpc>
                <a:spcPct val="100000"/>
              </a:lnSpc>
              <a:spcBef>
                <a:spcPct val="0"/>
              </a:spcBef>
              <a:defRPr/>
            </a:pPr>
            <a:r>
              <a:rPr lang="de-DE" sz="1200" i="1" kern="1200" dirty="0" smtClean="0">
                <a:solidFill>
                  <a:schemeClr val="tx1"/>
                </a:solidFill>
                <a:latin typeface="+mn-lt"/>
                <a:ea typeface="+mn-ea"/>
                <a:cs typeface="+mn-cs"/>
              </a:rPr>
              <a:t>links, Johann der Blinde, Graf von Luxemburg, König von Böhmen </a:t>
            </a:r>
            <a:r>
              <a:rPr lang="de-DE" sz="1200" i="1" dirty="0" smtClean="0">
                <a:solidFill>
                  <a:schemeClr val="tx1"/>
                </a:solidFill>
                <a:latin typeface="+mn-lt"/>
              </a:rPr>
              <a:t>© SIP/Marcel Schmitz;</a:t>
            </a:r>
            <a:endParaRPr lang="de-DE" sz="1200" i="1" kern="1200" baseline="0" dirty="0" smtClean="0">
              <a:solidFill>
                <a:schemeClr val="tx1"/>
              </a:solidFill>
              <a:latin typeface="+mn-lt"/>
              <a:ea typeface="+mn-ea"/>
              <a:cs typeface="+mn-cs"/>
            </a:endParaRPr>
          </a:p>
          <a:p>
            <a:pPr indent="0" eaLnBrk="1" hangingPunct="1">
              <a:lnSpc>
                <a:spcPct val="100000"/>
              </a:lnSpc>
              <a:spcBef>
                <a:spcPct val="0"/>
              </a:spcBef>
              <a:defRPr/>
            </a:pPr>
            <a:r>
              <a:rPr lang="de-DE" sz="1200" i="1" kern="1200" dirty="0" smtClean="0">
                <a:solidFill>
                  <a:schemeClr val="tx1"/>
                </a:solidFill>
                <a:latin typeface="+mn-lt"/>
                <a:ea typeface="+mn-ea"/>
                <a:cs typeface="+mn-cs"/>
              </a:rPr>
              <a:t>rechts, Sigismund von Luxemburg </a:t>
            </a:r>
            <a:r>
              <a:rPr lang="de-DE" sz="1200" i="1" kern="1200" baseline="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Musée national</a:t>
            </a:r>
            <a:r>
              <a:rPr lang="de-DE" sz="1200" i="1" kern="1200" baseline="0" dirty="0" smtClean="0">
                <a:solidFill>
                  <a:schemeClr val="tx1"/>
                </a:solidFill>
                <a:latin typeface="+mn-lt"/>
                <a:ea typeface="+mn-ea"/>
                <a:cs typeface="+mn-cs"/>
              </a:rPr>
              <a:t> d‘histoire et d‘art (MNHA).</a:t>
            </a:r>
          </a:p>
          <a:p>
            <a:pPr indent="0" eaLnBrk="1" hangingPunct="1">
              <a:lnSpc>
                <a:spcPct val="100000"/>
              </a:lnSpc>
              <a:spcBef>
                <a:spcPct val="0"/>
              </a:spcBef>
              <a:defRPr/>
            </a:pPr>
            <a:endParaRPr lang="de-DE" sz="1200" i="1" kern="1200" baseline="0" dirty="0" smtClean="0">
              <a:solidFill>
                <a:schemeClr val="tx1"/>
              </a:solidFill>
              <a:latin typeface="+mn-lt"/>
              <a:ea typeface="+mn-ea"/>
              <a:cs typeface="+mn-cs"/>
            </a:endParaRPr>
          </a:p>
          <a:p>
            <a:pPr indent="0" eaLnBrk="1" hangingPunct="1">
              <a:lnSpc>
                <a:spcPct val="100000"/>
              </a:lnSpc>
              <a:spcBef>
                <a:spcPct val="0"/>
              </a:spcBef>
              <a:defRPr/>
            </a:pPr>
            <a:r>
              <a:rPr lang="de-DE" sz="1200" i="1" kern="1200" dirty="0" smtClean="0">
                <a:solidFill>
                  <a:schemeClr val="tx1"/>
                </a:solidFill>
                <a:latin typeface="+mn-lt"/>
                <a:ea typeface="+mn-ea"/>
                <a:cs typeface="+mn-cs"/>
              </a:rPr>
              <a:t/>
            </a:r>
            <a:br>
              <a:rPr lang="de-DE" sz="1200" i="1" kern="1200" dirty="0" smtClean="0">
                <a:solidFill>
                  <a:schemeClr val="tx1"/>
                </a:solidFill>
                <a:latin typeface="+mn-lt"/>
                <a:ea typeface="+mn-ea"/>
                <a:cs typeface="+mn-cs"/>
              </a:rPr>
            </a:br>
            <a:r>
              <a:rPr lang="de-DE" sz="1200" b="1" dirty="0" smtClean="0">
                <a:solidFill>
                  <a:schemeClr val="tx1"/>
                </a:solidFill>
                <a:latin typeface="+mn-lt"/>
              </a:rPr>
              <a:t>WEITERE INFORMATIONEN</a:t>
            </a:r>
          </a:p>
          <a:p>
            <a:pPr indent="0" eaLnBrk="1" hangingPunct="1">
              <a:lnSpc>
                <a:spcPct val="100000"/>
              </a:lnSpc>
              <a:spcBef>
                <a:spcPts val="0"/>
              </a:spcBef>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Geschichte</a:t>
            </a:r>
            <a:r>
              <a:rPr lang="de-DE" sz="1200" i="0" noProof="0" dirty="0" smtClean="0">
                <a:solidFill>
                  <a:schemeClr val="tx1"/>
                </a:solidFill>
                <a:latin typeface="+mn-lt"/>
              </a:rPr>
              <a:t>“: </a:t>
            </a:r>
            <a:br>
              <a:rPr lang="de-DE" sz="1200" i="0" noProof="0" dirty="0" smtClean="0">
                <a:solidFill>
                  <a:schemeClr val="tx1"/>
                </a:solidFill>
                <a:latin typeface="+mn-lt"/>
              </a:rPr>
            </a:br>
            <a:r>
              <a:rPr lang="de-DE" sz="1200" i="0" noProof="0" dirty="0" smtClean="0">
                <a:solidFill>
                  <a:schemeClr val="tx1"/>
                </a:solidFill>
                <a:latin typeface="+mn-lt"/>
              </a:rPr>
              <a:t>  </a:t>
            </a:r>
            <a:r>
              <a:rPr lang="de-DE" sz="1200" dirty="0" smtClean="0">
                <a:solidFill>
                  <a:schemeClr val="tx1"/>
                </a:solidFill>
                <a:latin typeface="+mn-lt"/>
              </a:rPr>
              <a:t>www.luxembourg.public.lu/de/le-grand-duche-se-presente/histoire/index.html</a:t>
            </a:r>
          </a:p>
          <a:p>
            <a:pPr indent="0">
              <a:lnSpc>
                <a:spcPct val="100000"/>
              </a:lnSpc>
              <a:spcBef>
                <a:spcPts val="0"/>
              </a:spcBef>
              <a:buFont typeface="Arial" pitchFamily="34" charset="0"/>
              <a:buChar char="•"/>
              <a:defRPr/>
            </a:pPr>
            <a:r>
              <a:rPr lang="de-DE" sz="1200" dirty="0" smtClean="0">
                <a:solidFill>
                  <a:schemeClr val="tx1"/>
                </a:solidFill>
                <a:latin typeface="+mn-lt"/>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Luxemburgs</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dirty="0" smtClean="0">
                <a:solidFill>
                  <a:schemeClr val="tx1"/>
                </a:solidFill>
                <a:latin typeface="+mn-lt"/>
              </a:rPr>
              <a:t>www.luxembourg.public.lu/de/publications/b/ap-histoire/index.html</a:t>
            </a:r>
          </a:p>
          <a:p>
            <a:pPr indent="0" eaLnBrk="1" hangingPunct="1">
              <a:lnSpc>
                <a:spcPct val="100000"/>
              </a:lnSpc>
              <a:spcBef>
                <a:spcPct val="0"/>
              </a:spcBef>
              <a:defRPr/>
            </a:pPr>
            <a:endParaRPr lang="de-DE" sz="120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9659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defRPr/>
            </a:pPr>
            <a:r>
              <a:rPr lang="de-DE" sz="1200" b="1" u="sng" dirty="0" smtClean="0">
                <a:solidFill>
                  <a:schemeClr val="tx1"/>
                </a:solidFill>
                <a:latin typeface="+mn-lt"/>
                <a:cs typeface="Arial" charset="0"/>
              </a:rPr>
              <a:t>Geschichte: „Gibraltar des Nordens“ und Fremdherrschaft (vom 15. bis 18. Jahrhundert)</a:t>
            </a:r>
            <a:br>
              <a:rPr lang="de-DE" sz="1200" b="1" u="sng" dirty="0" smtClean="0">
                <a:solidFill>
                  <a:schemeClr val="tx1"/>
                </a:solidFill>
                <a:latin typeface="+mn-lt"/>
                <a:cs typeface="Arial" charset="0"/>
              </a:rPr>
            </a:br>
            <a:r>
              <a:rPr lang="de-DE" sz="1200" b="1" u="sng" dirty="0" smtClean="0">
                <a:solidFill>
                  <a:schemeClr val="tx1"/>
                </a:solidFill>
                <a:latin typeface="+mn-lt"/>
                <a:cs typeface="Arial" charset="0"/>
              </a:rPr>
              <a:t/>
            </a:r>
            <a:br>
              <a:rPr lang="de-DE" sz="1200" b="1" u="sng" dirty="0" smtClean="0">
                <a:solidFill>
                  <a:schemeClr val="tx1"/>
                </a:solidFill>
                <a:latin typeface="+mn-lt"/>
                <a:cs typeface="Arial" charset="0"/>
              </a:rPr>
            </a:br>
            <a:r>
              <a:rPr lang="de-DE" sz="1200" b="0" u="none" dirty="0" smtClean="0">
                <a:solidFill>
                  <a:schemeClr val="tx1"/>
                </a:solidFill>
                <a:latin typeface="+mn-lt"/>
                <a:cs typeface="Arial" charset="0"/>
              </a:rPr>
              <a:t>In</a:t>
            </a:r>
            <a:r>
              <a:rPr lang="de-DE" sz="1200" b="0" u="none" kern="1200" dirty="0" smtClean="0">
                <a:solidFill>
                  <a:schemeClr val="tx1"/>
                </a:solidFill>
                <a:latin typeface="+mn-lt"/>
                <a:ea typeface="+mn-ea"/>
                <a:cs typeface="+mn-cs"/>
              </a:rPr>
              <a:t> </a:t>
            </a:r>
            <a:r>
              <a:rPr lang="de-DE" sz="1200" kern="1200" dirty="0" smtClean="0">
                <a:solidFill>
                  <a:schemeClr val="tx1"/>
                </a:solidFill>
                <a:latin typeface="+mn-lt"/>
                <a:ea typeface="+mn-ea"/>
                <a:cs typeface="+mn-cs"/>
              </a:rPr>
              <a:t>der </a:t>
            </a:r>
            <a:r>
              <a:rPr lang="de-DE" sz="1200" b="1" kern="1200" dirty="0" smtClean="0">
                <a:solidFill>
                  <a:schemeClr val="tx1"/>
                </a:solidFill>
                <a:latin typeface="+mn-lt"/>
                <a:ea typeface="+mn-ea"/>
                <a:cs typeface="+mn-cs"/>
              </a:rPr>
              <a:t>Neuzeit</a:t>
            </a:r>
            <a:r>
              <a:rPr lang="de-DE" sz="1200" kern="1200" dirty="0" smtClean="0">
                <a:solidFill>
                  <a:schemeClr val="tx1"/>
                </a:solidFill>
                <a:latin typeface="+mn-lt"/>
                <a:ea typeface="+mn-ea"/>
                <a:cs typeface="+mn-cs"/>
              </a:rPr>
              <a:t> kam Luxemburg im europäischen Kräftespiel eine </a:t>
            </a:r>
            <a:r>
              <a:rPr lang="de-DE" sz="1200" b="1" kern="1200" dirty="0" smtClean="0">
                <a:solidFill>
                  <a:schemeClr val="tx1"/>
                </a:solidFill>
                <a:latin typeface="+mn-lt"/>
                <a:ea typeface="+mn-ea"/>
                <a:cs typeface="+mn-cs"/>
              </a:rPr>
              <a:t>große strategische Bedeutung </a:t>
            </a:r>
            <a:r>
              <a:rPr lang="de-DE" sz="1200" kern="1200" dirty="0" smtClean="0">
                <a:solidFill>
                  <a:schemeClr val="tx1"/>
                </a:solidFill>
                <a:latin typeface="+mn-lt"/>
                <a:ea typeface="+mn-ea"/>
                <a:cs typeface="+mn-cs"/>
              </a:rPr>
              <a:t>zu. Die Stadt Luxemburg wurde schrittweise zu einer der berühmtesten Festungen Europas, zum sogenannten </a:t>
            </a:r>
            <a:r>
              <a:rPr lang="de-DE" sz="1200" b="1" kern="1200" dirty="0" smtClean="0">
                <a:solidFill>
                  <a:schemeClr val="tx1"/>
                </a:solidFill>
                <a:latin typeface="+mn-lt"/>
                <a:ea typeface="+mn-ea"/>
                <a:cs typeface="+mn-cs"/>
              </a:rPr>
              <a:t>„Gibraltar des Nordens“</a:t>
            </a:r>
            <a:r>
              <a:rPr lang="de-DE" sz="1200" b="0" kern="1200" dirty="0" smtClean="0">
                <a:solidFill>
                  <a:schemeClr val="tx1"/>
                </a:solidFill>
                <a:latin typeface="+mn-lt"/>
                <a:ea typeface="+mn-ea"/>
                <a:cs typeface="+mn-cs"/>
              </a:rPr>
              <a:t>, </a:t>
            </a:r>
            <a:r>
              <a:rPr lang="de-DE" sz="1200" kern="1200" dirty="0" smtClean="0">
                <a:solidFill>
                  <a:schemeClr val="tx1"/>
                </a:solidFill>
                <a:latin typeface="+mn-lt"/>
                <a:ea typeface="+mn-ea"/>
                <a:cs typeface="+mn-cs"/>
              </a:rPr>
              <a:t>ausgebaut.</a:t>
            </a:r>
            <a:br>
              <a:rPr lang="de-DE" sz="1200"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
            </a:r>
            <a:br>
              <a:rPr lang="de-DE" sz="1200"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Ein großer Teil der Festungsanlagen wurde von dem berühmten französischen Militärarchitekten Vauban errichtet, der 1684 die Belagerungsoperationen der Truppen Ludwigs XIV. leitete. Nach dem Spanischen Erbfolgekrieg kam Luxemburg 1715 unter österreichische Herrschaft.</a:t>
            </a:r>
            <a:br>
              <a:rPr lang="de-DE" sz="1200"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
            </a:r>
            <a:br>
              <a:rPr lang="de-DE" sz="1200"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In der Zeit vom 15. bis zum 18. Jahrhundert gehörte Luxemburg nacheinander den Grafen und später den Herzögen von Luxemburg, den Herzögen von Burgund, den spanischen Königen, den französischen Königen, den österreichischen Kaisern und den niederländischen Königen.</a:t>
            </a:r>
            <a:br>
              <a:rPr lang="de-DE" sz="1200" kern="1200" dirty="0" smtClean="0">
                <a:solidFill>
                  <a:schemeClr val="tx1"/>
                </a:solidFill>
                <a:latin typeface="+mn-lt"/>
                <a:ea typeface="+mn-ea"/>
                <a:cs typeface="+mn-cs"/>
              </a:rPr>
            </a:br>
            <a:r>
              <a:rPr lang="de-DE" sz="1200" kern="1200" dirty="0" smtClean="0">
                <a:solidFill>
                  <a:schemeClr val="tx1"/>
                </a:solidFill>
                <a:latin typeface="+mn-lt"/>
                <a:ea typeface="+mn-ea"/>
                <a:cs typeface="+mn-cs"/>
              </a:rPr>
              <a:t/>
            </a:r>
            <a:br>
              <a:rPr lang="de-DE" sz="1200" kern="1200" dirty="0" smtClean="0">
                <a:solidFill>
                  <a:schemeClr val="tx1"/>
                </a:solidFill>
                <a:latin typeface="+mn-lt"/>
                <a:ea typeface="+mn-ea"/>
                <a:cs typeface="+mn-cs"/>
              </a:rPr>
            </a:br>
            <a:r>
              <a:rPr lang="de-DE" sz="1200" i="1" kern="1200" dirty="0" smtClean="0">
                <a:solidFill>
                  <a:schemeClr val="tx1"/>
                </a:solidFill>
                <a:latin typeface="+mn-lt"/>
                <a:ea typeface="+mn-ea"/>
                <a:cs typeface="+mn-cs"/>
              </a:rPr>
              <a:t>Abbildung: </a:t>
            </a:r>
          </a:p>
          <a:p>
            <a:pPr indent="0" eaLnBrk="1" hangingPunct="1">
              <a:lnSpc>
                <a:spcPct val="100000"/>
              </a:lnSpc>
              <a:spcBef>
                <a:spcPts val="0"/>
              </a:spcBef>
              <a:defRPr/>
            </a:pPr>
            <a:r>
              <a:rPr lang="de-DE" sz="1200" i="0" kern="1200" dirty="0" smtClean="0">
                <a:solidFill>
                  <a:schemeClr val="tx1"/>
                </a:solidFill>
                <a:latin typeface="+mn-lt"/>
                <a:ea typeface="+mn-ea"/>
                <a:cs typeface="+mn-cs"/>
              </a:rPr>
              <a:t>Place de la Constitution</a:t>
            </a:r>
            <a:r>
              <a:rPr lang="de-DE" sz="1200" i="1" kern="1200" dirty="0" smtClean="0">
                <a:solidFill>
                  <a:schemeClr val="tx1"/>
                </a:solidFill>
                <a:latin typeface="+mn-lt"/>
                <a:ea typeface="+mn-ea"/>
                <a:cs typeface="+mn-cs"/>
              </a:rPr>
              <a:t> mit Luxemburger</a:t>
            </a:r>
            <a:r>
              <a:rPr lang="de-DE" sz="1200" i="1" kern="1200" baseline="0" dirty="0" smtClean="0">
                <a:solidFill>
                  <a:schemeClr val="tx1"/>
                </a:solidFill>
                <a:latin typeface="+mn-lt"/>
                <a:ea typeface="+mn-ea"/>
                <a:cs typeface="+mn-cs"/>
              </a:rPr>
              <a:t> Flagge </a:t>
            </a:r>
            <a:r>
              <a:rPr lang="de-DE" sz="1200" i="1" dirty="0" smtClean="0">
                <a:solidFill>
                  <a:schemeClr val="tx1"/>
                </a:solidFill>
                <a:latin typeface="+mn-lt"/>
              </a:rPr>
              <a:t>© SIP/Christof Weber</a:t>
            </a: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endParaRPr lang="de-DE" sz="1200" i="1" kern="1200" dirty="0" smtClean="0">
              <a:solidFill>
                <a:schemeClr val="tx1"/>
              </a:solidFill>
              <a:latin typeface="+mn-lt"/>
              <a:ea typeface="+mn-ea"/>
              <a:cs typeface="Arial" pitchFamily="34" charset="0"/>
            </a:endParaRPr>
          </a:p>
          <a:p>
            <a:pPr indent="0" eaLnBrk="1" hangingPunct="1">
              <a:lnSpc>
                <a:spcPct val="100000"/>
              </a:lnSpc>
              <a:spcBef>
                <a:spcPts val="0"/>
              </a:spcBef>
              <a:defRPr/>
            </a:pP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r>
              <a:rPr lang="de-DE" sz="1200" b="1" dirty="0" smtClean="0">
                <a:solidFill>
                  <a:schemeClr val="tx1"/>
                </a:solidFill>
                <a:latin typeface="+mn-lt"/>
              </a:rPr>
              <a:t>WEITERE INFORMATIONEN</a:t>
            </a:r>
          </a:p>
          <a:p>
            <a:pPr indent="0" eaLnBrk="1" hangingPunct="1">
              <a:lnSpc>
                <a:spcPct val="100000"/>
              </a:lnSpc>
              <a:spcBef>
                <a:spcPts val="0"/>
              </a:spcBef>
              <a:buFont typeface="Arial" pitchFamily="34" charset="0"/>
              <a:buChar char="•"/>
              <a:defRPr/>
            </a:pPr>
            <a:r>
              <a:rPr lang="de-DE" sz="1200" baseline="0" dirty="0" smtClean="0">
                <a:solidFill>
                  <a:schemeClr val="tx1"/>
                </a:solidFill>
                <a:latin typeface="+mn-lt"/>
              </a:rPr>
              <a:t> </a:t>
            </a:r>
            <a:r>
              <a:rPr lang="de-DE" sz="1200" baseline="0" noProof="0" dirty="0" smtClean="0">
                <a:solidFill>
                  <a:schemeClr val="tx1"/>
                </a:solidFill>
                <a:latin typeface="+mn-lt"/>
              </a:rPr>
              <a:t>„</a:t>
            </a:r>
            <a:r>
              <a:rPr lang="de-DE" sz="1200" dirty="0" smtClean="0">
                <a:solidFill>
                  <a:schemeClr val="tx1"/>
                </a:solidFill>
                <a:latin typeface="+mn-lt"/>
              </a:rPr>
              <a:t>Geschichte</a:t>
            </a:r>
            <a:r>
              <a:rPr lang="de-DE" sz="120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www.luxembourg.public.lu/de/le-grand-duche-se-presente/histoire/index.html</a:t>
            </a:r>
          </a:p>
          <a:p>
            <a:pPr indent="0">
              <a:lnSpc>
                <a:spcPct val="100000"/>
              </a:lnSpc>
              <a:spcBef>
                <a:spcPts val="0"/>
              </a:spcBef>
              <a:buFont typeface="Arial" pitchFamily="34" charset="0"/>
              <a:buChar char="•"/>
              <a:defRPr/>
            </a:pPr>
            <a:r>
              <a:rPr lang="de-DE" sz="1200" dirty="0" smtClean="0">
                <a:solidFill>
                  <a:schemeClr val="tx1"/>
                </a:solidFill>
                <a:latin typeface="+mn-lt"/>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des Großherzogtums </a:t>
            </a:r>
            <a:r>
              <a:rPr lang="de-DE" sz="1200" i="1" dirty="0" smtClean="0">
                <a:solidFill>
                  <a:schemeClr val="tx1"/>
                </a:solidFill>
                <a:latin typeface="+mn-lt"/>
                <a:cs typeface="Arial" pitchFamily="34" charset="0"/>
              </a:rPr>
              <a:t>Luxemburg</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dirty="0" smtClean="0">
                <a:solidFill>
                  <a:schemeClr val="tx1"/>
                </a:solidFill>
                <a:latin typeface="+mn-lt"/>
              </a:rPr>
              <a:t>www.luxembourg.public.lu/de/publications/b/ap-histoire/index.html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7290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de-DE" sz="1200" b="1" u="sng" dirty="0" smtClean="0">
                <a:solidFill>
                  <a:schemeClr val="tx1"/>
                </a:solidFill>
                <a:latin typeface="+mn-lt"/>
                <a:cs typeface="Arial" charset="0"/>
              </a:rPr>
              <a:t>Geschichte: Entstehung des Großherzogtums Luxemburg</a:t>
            </a:r>
          </a:p>
          <a:p>
            <a:pPr eaLnBrk="1" hangingPunct="1">
              <a:spcBef>
                <a:spcPct val="0"/>
              </a:spcBef>
              <a:defRPr/>
            </a:pPr>
            <a:endParaRPr lang="de-DE" sz="1200" b="1" u="sng" dirty="0" smtClean="0">
              <a:solidFill>
                <a:schemeClr val="tx1"/>
              </a:solidFill>
              <a:latin typeface="+mn-lt"/>
              <a:cs typeface="Arial" charset="0"/>
            </a:endParaRPr>
          </a:p>
          <a:p>
            <a:pPr eaLnBrk="1" hangingPunct="1">
              <a:spcBef>
                <a:spcPct val="0"/>
              </a:spcBef>
              <a:defRPr/>
            </a:pPr>
            <a:r>
              <a:rPr lang="de-DE" sz="1200" b="1" u="sng" dirty="0" smtClean="0">
                <a:solidFill>
                  <a:schemeClr val="tx1"/>
                </a:solidFill>
                <a:latin typeface="+mn-lt"/>
                <a:cs typeface="Arial" charset="0"/>
              </a:rPr>
              <a:t>1815:</a:t>
            </a:r>
          </a:p>
          <a:p>
            <a:pPr eaLnBrk="1" hangingPunct="1">
              <a:spcBef>
                <a:spcPct val="0"/>
              </a:spcBef>
              <a:defRPr/>
            </a:pPr>
            <a:r>
              <a:rPr lang="de-DE" sz="1200" dirty="0" smtClean="0">
                <a:solidFill>
                  <a:schemeClr val="tx1"/>
                </a:solidFill>
                <a:latin typeface="+mn-lt"/>
              </a:rPr>
              <a:t>Nach dem Zusammenbruch des Napoleonischen Reiches wurde die europäische Landkarte durch die </a:t>
            </a:r>
            <a:r>
              <a:rPr lang="de-DE" sz="1200" b="1" dirty="0" smtClean="0">
                <a:solidFill>
                  <a:schemeClr val="tx1"/>
                </a:solidFill>
                <a:latin typeface="+mn-lt"/>
              </a:rPr>
              <a:t>1815 auf dem</a:t>
            </a:r>
            <a:r>
              <a:rPr lang="de-DE" sz="1200" b="1" baseline="0" dirty="0" smtClean="0">
                <a:solidFill>
                  <a:schemeClr val="tx1"/>
                </a:solidFill>
                <a:latin typeface="+mn-lt"/>
              </a:rPr>
              <a:t> Wiener Kongress </a:t>
            </a:r>
            <a:r>
              <a:rPr lang="de-DE" sz="1200" baseline="0" dirty="0" smtClean="0">
                <a:solidFill>
                  <a:schemeClr val="tx1"/>
                </a:solidFill>
                <a:latin typeface="+mn-lt"/>
              </a:rPr>
              <a:t>versammelten </a:t>
            </a:r>
            <a:r>
              <a:rPr lang="de-DE" sz="1200" dirty="0" smtClean="0">
                <a:solidFill>
                  <a:schemeClr val="tx1"/>
                </a:solidFill>
                <a:latin typeface="+mn-lt"/>
              </a:rPr>
              <a:t>Großmächte</a:t>
            </a:r>
            <a:r>
              <a:rPr lang="de-DE" sz="1200" baseline="0" dirty="0" smtClean="0">
                <a:solidFill>
                  <a:schemeClr val="tx1"/>
                </a:solidFill>
                <a:latin typeface="+mn-lt"/>
              </a:rPr>
              <a:t> </a:t>
            </a:r>
            <a:r>
              <a:rPr lang="de-DE" sz="1200" dirty="0" smtClean="0">
                <a:solidFill>
                  <a:schemeClr val="tx1"/>
                </a:solidFill>
                <a:latin typeface="+mn-lt"/>
              </a:rPr>
              <a:t>neu geordnet. Zu</a:t>
            </a:r>
            <a:r>
              <a:rPr lang="de-DE" sz="1200" baseline="0" dirty="0" smtClean="0">
                <a:solidFill>
                  <a:schemeClr val="tx1"/>
                </a:solidFill>
                <a:latin typeface="+mn-lt"/>
              </a:rPr>
              <a:t> diesem Zeitpunkt kam es zur </a:t>
            </a:r>
            <a:r>
              <a:rPr lang="de-DE" sz="1200" b="1" baseline="0" dirty="0" smtClean="0">
                <a:solidFill>
                  <a:schemeClr val="tx1"/>
                </a:solidFill>
                <a:latin typeface="+mn-lt"/>
              </a:rPr>
              <a:t>Gründung Luxemburgs als unabhängige politische Einheit. </a:t>
            </a:r>
            <a:r>
              <a:rPr lang="de-DE" sz="1200" b="0" baseline="0" dirty="0" smtClean="0">
                <a:solidFill>
                  <a:schemeClr val="tx1"/>
                </a:solidFill>
                <a:latin typeface="+mn-lt"/>
              </a:rPr>
              <a:t>Das Land wurde zum Großherzogtum erhoben </a:t>
            </a:r>
            <a:r>
              <a:rPr lang="de-DE" sz="1200" dirty="0" smtClean="0">
                <a:solidFill>
                  <a:schemeClr val="tx1"/>
                </a:solidFill>
                <a:latin typeface="+mn-lt"/>
              </a:rPr>
              <a:t>und dem König der Niederlande, Wilhelm I. von Oranien-Nassau, zugesprochen.</a:t>
            </a:r>
            <a:r>
              <a:rPr lang="de-DE" sz="1200" baseline="0" dirty="0" smtClean="0">
                <a:solidFill>
                  <a:schemeClr val="tx1"/>
                </a:solidFill>
                <a:latin typeface="+mn-lt"/>
              </a:rPr>
              <a:t> </a:t>
            </a:r>
            <a:r>
              <a:rPr lang="de-DE" sz="1200" dirty="0" smtClean="0">
                <a:solidFill>
                  <a:schemeClr val="tx1"/>
                </a:solidFill>
                <a:latin typeface="+mn-lt"/>
              </a:rPr>
              <a:t>Trotz des höheren Ranges musste das </a:t>
            </a:r>
            <a:r>
              <a:rPr lang="de-DE" sz="1200" i="0" dirty="0" smtClean="0">
                <a:solidFill>
                  <a:schemeClr val="tx1"/>
                </a:solidFill>
                <a:latin typeface="+mn-lt"/>
              </a:rPr>
              <a:t>Großherzogtum</a:t>
            </a:r>
            <a:r>
              <a:rPr lang="de-DE" sz="1200" dirty="0" smtClean="0">
                <a:solidFill>
                  <a:schemeClr val="tx1"/>
                </a:solidFill>
                <a:latin typeface="+mn-lt"/>
              </a:rPr>
              <a:t> die Eifel-Region</a:t>
            </a:r>
            <a:r>
              <a:rPr lang="de-DE" sz="1200" baseline="0" dirty="0" smtClean="0">
                <a:solidFill>
                  <a:schemeClr val="tx1"/>
                </a:solidFill>
                <a:latin typeface="+mn-lt"/>
              </a:rPr>
              <a:t>, sowie </a:t>
            </a:r>
            <a:r>
              <a:rPr lang="de-DE" sz="1200" dirty="0" smtClean="0">
                <a:solidFill>
                  <a:schemeClr val="tx1"/>
                </a:solidFill>
                <a:latin typeface="+mn-lt"/>
              </a:rPr>
              <a:t>ausgedehnte Gebiete östlich von Mosel, Sauer und Our,</a:t>
            </a:r>
            <a:r>
              <a:rPr lang="de-DE" sz="1200" baseline="0" dirty="0" smtClean="0">
                <a:solidFill>
                  <a:schemeClr val="tx1"/>
                </a:solidFill>
                <a:latin typeface="+mn-lt"/>
              </a:rPr>
              <a:t> an Preußen abtreten.</a:t>
            </a:r>
            <a:endParaRPr lang="de-DE" sz="1200" b="0" u="none" dirty="0" smtClean="0">
              <a:solidFill>
                <a:schemeClr val="tx1"/>
              </a:solidFill>
              <a:latin typeface="+mn-lt"/>
              <a:cs typeface="Arial" charset="0"/>
            </a:endParaRPr>
          </a:p>
          <a:p>
            <a:pPr eaLnBrk="1" hangingPunct="1">
              <a:spcBef>
                <a:spcPct val="0"/>
              </a:spcBef>
              <a:defRPr/>
            </a:pPr>
            <a:endParaRPr lang="de-DE" sz="1200" dirty="0" smtClean="0">
              <a:solidFill>
                <a:schemeClr val="tx1"/>
              </a:solidFill>
              <a:latin typeface="+mn-lt"/>
            </a:endParaRPr>
          </a:p>
          <a:p>
            <a:pPr eaLnBrk="1" hangingPunct="1">
              <a:spcBef>
                <a:spcPct val="0"/>
              </a:spcBef>
              <a:defRPr/>
            </a:pPr>
            <a:r>
              <a:rPr lang="de-DE" sz="1200" b="1" i="0" u="sng" dirty="0" smtClean="0">
                <a:solidFill>
                  <a:schemeClr val="tx1"/>
                </a:solidFill>
                <a:latin typeface="+mn-lt"/>
              </a:rPr>
              <a:t>1839:</a:t>
            </a:r>
          </a:p>
          <a:p>
            <a:pPr eaLnBrk="1" hangingPunct="1">
              <a:spcBef>
                <a:spcPct val="0"/>
              </a:spcBef>
              <a:defRPr/>
            </a:pPr>
            <a:r>
              <a:rPr lang="de-DE" sz="1200" dirty="0" smtClean="0">
                <a:solidFill>
                  <a:schemeClr val="tx1"/>
                </a:solidFill>
                <a:latin typeface="+mn-lt"/>
              </a:rPr>
              <a:t>Luxemburg erhielt erst</a:t>
            </a:r>
            <a:r>
              <a:rPr lang="de-DE" sz="1200" baseline="0" dirty="0" smtClean="0">
                <a:solidFill>
                  <a:schemeClr val="tx1"/>
                </a:solidFill>
                <a:latin typeface="+mn-lt"/>
              </a:rPr>
              <a:t> durch den</a:t>
            </a:r>
            <a:r>
              <a:rPr lang="de-DE" sz="1200" dirty="0" smtClean="0">
                <a:solidFill>
                  <a:schemeClr val="tx1"/>
                </a:solidFill>
                <a:latin typeface="+mn-lt"/>
              </a:rPr>
              <a:t> </a:t>
            </a:r>
            <a:r>
              <a:rPr lang="de-DE" sz="1200" b="1" dirty="0" smtClean="0">
                <a:solidFill>
                  <a:schemeClr val="tx1"/>
                </a:solidFill>
                <a:latin typeface="+mn-lt"/>
              </a:rPr>
              <a:t>Londoner Vertrag </a:t>
            </a:r>
            <a:r>
              <a:rPr lang="de-DE" sz="1200" dirty="0" smtClean="0">
                <a:solidFill>
                  <a:schemeClr val="tx1"/>
                </a:solidFill>
                <a:latin typeface="+mn-lt"/>
              </a:rPr>
              <a:t>von </a:t>
            </a:r>
            <a:r>
              <a:rPr lang="de-DE" sz="1200" b="1" dirty="0" smtClean="0">
                <a:solidFill>
                  <a:schemeClr val="tx1"/>
                </a:solidFill>
                <a:latin typeface="+mn-lt"/>
              </a:rPr>
              <a:t>1839 </a:t>
            </a:r>
            <a:r>
              <a:rPr lang="de-DE" sz="1200" b="0" dirty="0" smtClean="0">
                <a:solidFill>
                  <a:schemeClr val="tx1"/>
                </a:solidFill>
                <a:latin typeface="+mn-lt"/>
              </a:rPr>
              <a:t>seine derzeitige</a:t>
            </a:r>
            <a:r>
              <a:rPr lang="de-DE" sz="1200" b="0" baseline="0" dirty="0" smtClean="0">
                <a:solidFill>
                  <a:schemeClr val="tx1"/>
                </a:solidFill>
                <a:latin typeface="+mn-lt"/>
              </a:rPr>
              <a:t> geografische Form.</a:t>
            </a:r>
            <a:r>
              <a:rPr lang="de-DE" sz="1200" b="0" dirty="0" smtClean="0">
                <a:solidFill>
                  <a:schemeClr val="tx1"/>
                </a:solidFill>
                <a:latin typeface="+mn-lt"/>
              </a:rPr>
              <a:t> Das </a:t>
            </a:r>
            <a:r>
              <a:rPr lang="de-DE" sz="1200" dirty="0" smtClean="0">
                <a:solidFill>
                  <a:schemeClr val="tx1"/>
                </a:solidFill>
                <a:latin typeface="+mn-lt"/>
              </a:rPr>
              <a:t>Großherzogtum Luxemburg blieb</a:t>
            </a:r>
            <a:r>
              <a:rPr lang="de-DE" sz="1200" baseline="0" dirty="0" smtClean="0">
                <a:solidFill>
                  <a:schemeClr val="tx1"/>
                </a:solidFill>
                <a:latin typeface="+mn-lt"/>
              </a:rPr>
              <a:t> weiterhin unter der Hoheit der Oranien-Nassau, erhielt aber eine eigene Verwaltung. Das belgische Luxemburg wurde zu einer Provinz Belgiens.</a:t>
            </a:r>
            <a:endParaRPr lang="de-DE" sz="1200" b="0" i="0" u="sng" dirty="0" smtClean="0">
              <a:solidFill>
                <a:schemeClr val="tx1"/>
              </a:solidFill>
              <a:latin typeface="+mn-lt"/>
            </a:endParaRPr>
          </a:p>
          <a:p>
            <a:pPr eaLnBrk="1" hangingPunct="1">
              <a:spcBef>
                <a:spcPct val="0"/>
              </a:spcBef>
              <a:defRPr/>
            </a:pPr>
            <a:endParaRPr lang="de-DE" sz="1200" b="1" dirty="0" smtClean="0">
              <a:solidFill>
                <a:schemeClr val="tx1"/>
              </a:solidFill>
              <a:latin typeface="+mn-lt"/>
            </a:endParaRPr>
          </a:p>
          <a:p>
            <a:pPr eaLnBrk="1" hangingPunct="1">
              <a:spcBef>
                <a:spcPct val="0"/>
              </a:spcBef>
              <a:defRPr/>
            </a:pPr>
            <a:r>
              <a:rPr lang="de-DE" sz="1200" b="1" u="sng" dirty="0" smtClean="0">
                <a:solidFill>
                  <a:schemeClr val="tx1"/>
                </a:solidFill>
                <a:latin typeface="+mn-lt"/>
              </a:rPr>
              <a:t>1890:</a:t>
            </a:r>
          </a:p>
          <a:p>
            <a:pPr eaLnBrk="1" hangingPunct="1">
              <a:spcBef>
                <a:spcPct val="0"/>
              </a:spcBef>
              <a:defRPr/>
            </a:pPr>
            <a:r>
              <a:rPr lang="de-DE" sz="1200" b="0" u="none" dirty="0" smtClean="0">
                <a:solidFill>
                  <a:schemeClr val="tx1"/>
                </a:solidFill>
                <a:latin typeface="+mn-lt"/>
              </a:rPr>
              <a:t>Die Personalunion mit den Niederlanden</a:t>
            </a:r>
            <a:r>
              <a:rPr lang="de-DE" sz="1200" b="0" u="none" baseline="0" dirty="0" smtClean="0">
                <a:solidFill>
                  <a:schemeClr val="tx1"/>
                </a:solidFill>
                <a:latin typeface="+mn-lt"/>
              </a:rPr>
              <a:t> erlosch erst </a:t>
            </a:r>
            <a:r>
              <a:rPr lang="de-DE" sz="1200" b="1" u="none" baseline="0" dirty="0" smtClean="0">
                <a:solidFill>
                  <a:schemeClr val="tx1"/>
                </a:solidFill>
                <a:latin typeface="+mn-lt"/>
              </a:rPr>
              <a:t>1890</a:t>
            </a:r>
            <a:r>
              <a:rPr lang="de-DE" sz="1200" b="0" u="none" baseline="0" dirty="0" smtClean="0">
                <a:solidFill>
                  <a:schemeClr val="tx1"/>
                </a:solidFill>
                <a:latin typeface="+mn-lt"/>
              </a:rPr>
              <a:t> mit dem Tod Wilhelms III. Großherzog von Luxemburg wurde Adolph von Nassau-Weilburg. Das Land verfügte fortan über </a:t>
            </a:r>
            <a:r>
              <a:rPr lang="de-DE" sz="1200" b="1" u="none" baseline="0" dirty="0" smtClean="0">
                <a:solidFill>
                  <a:schemeClr val="tx1"/>
                </a:solidFill>
                <a:latin typeface="+mn-lt"/>
              </a:rPr>
              <a:t>seine eigene Dynastie.</a:t>
            </a:r>
            <a:endParaRPr lang="de-DE" sz="1200" b="1" u="none" dirty="0" smtClean="0">
              <a:solidFill>
                <a:schemeClr val="tx1"/>
              </a:solidFill>
              <a:latin typeface="+mn-lt"/>
            </a:endParaRPr>
          </a:p>
          <a:p>
            <a:pPr eaLnBrk="1" hangingPunct="1">
              <a:spcBef>
                <a:spcPct val="0"/>
              </a:spcBef>
              <a:defRPr/>
            </a:pPr>
            <a:endParaRPr lang="de-DE" sz="1200" b="1" u="sng" dirty="0" smtClean="0">
              <a:solidFill>
                <a:schemeClr val="tx1"/>
              </a:solidFill>
              <a:latin typeface="+mn-lt"/>
            </a:endParaRPr>
          </a:p>
          <a:p>
            <a:pPr eaLnBrk="1" hangingPunct="1">
              <a:spcBef>
                <a:spcPct val="0"/>
              </a:spcBef>
              <a:defRPr/>
            </a:pPr>
            <a:r>
              <a:rPr lang="de-DE" sz="1200" b="0" i="1" u="none" dirty="0" smtClean="0">
                <a:solidFill>
                  <a:schemeClr val="tx1"/>
                </a:solidFill>
                <a:latin typeface="+mn-lt"/>
              </a:rPr>
              <a:t>Abbildung: </a:t>
            </a:r>
          </a:p>
          <a:p>
            <a:pPr eaLnBrk="1" hangingPunct="1">
              <a:spcBef>
                <a:spcPct val="0"/>
              </a:spcBef>
              <a:defRPr/>
            </a:pPr>
            <a:r>
              <a:rPr lang="de-DE" sz="1200" b="0" i="1" u="none" dirty="0" smtClean="0">
                <a:solidFill>
                  <a:schemeClr val="tx1"/>
                </a:solidFill>
                <a:latin typeface="+mn-lt"/>
                <a:cs typeface="Arial" pitchFamily="34" charset="0"/>
              </a:rPr>
              <a:t>© SIP/Bizart</a:t>
            </a:r>
          </a:p>
          <a:p>
            <a:pPr eaLnBrk="1" hangingPunct="1">
              <a:defRPr/>
            </a:pPr>
            <a:endParaRPr lang="de-DE" sz="1200" b="1" dirty="0" smtClean="0">
              <a:solidFill>
                <a:schemeClr val="tx1"/>
              </a:solidFill>
              <a:latin typeface="+mn-lt"/>
            </a:endParaRPr>
          </a:p>
          <a:p>
            <a:pPr eaLnBrk="1" hangingPunct="1">
              <a:defRPr/>
            </a:pPr>
            <a:endParaRPr lang="de-DE" sz="1200" b="1" dirty="0" smtClean="0">
              <a:solidFill>
                <a:schemeClr val="tx1"/>
              </a:solidFill>
              <a:latin typeface="+mn-lt"/>
            </a:endParaRPr>
          </a:p>
          <a:p>
            <a:pPr eaLnBrk="1" hangingPunct="1">
              <a:defRPr/>
            </a:pPr>
            <a:r>
              <a:rPr lang="de-DE" sz="1200" b="1" dirty="0" smtClean="0">
                <a:solidFill>
                  <a:schemeClr val="tx1"/>
                </a:solidFill>
                <a:latin typeface="+mn-lt"/>
              </a:rPr>
              <a:t>WEITERE INFORMATIONEN</a:t>
            </a:r>
          </a:p>
          <a:p>
            <a:pPr eaLnBrk="1" hangingPunct="1">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Geschichte</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www.luxembourg.public.lu/de/le-grand-duche-se-presente/histoire/index.html</a:t>
            </a:r>
          </a:p>
          <a:p>
            <a:pPr>
              <a:spcBef>
                <a:spcPts val="0"/>
              </a:spcBef>
              <a:buFont typeface="Arial" pitchFamily="34" charset="0"/>
              <a:buChar char="•"/>
              <a:defRPr/>
            </a:pPr>
            <a:r>
              <a:rPr lang="de-DE" sz="1200" dirty="0" smtClean="0">
                <a:solidFill>
                  <a:schemeClr val="tx1"/>
                </a:solidFill>
                <a:latin typeface="+mn-lt"/>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Luxemburgs</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dirty="0" smtClean="0">
                <a:solidFill>
                  <a:schemeClr val="tx1"/>
                </a:solidFill>
                <a:latin typeface="+mn-lt"/>
              </a:rPr>
              <a:t>www.luxembourg.public.lu/de/publications/b/ap-histoire/index.html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521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charset="0"/>
              </a:rPr>
              <a:t>Geschichte: Das 20. Jahrhundert – Aufgabe der Neutralität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defRPr/>
            </a:pPr>
            <a:r>
              <a:rPr lang="de-DE" sz="1200" dirty="0" smtClean="0">
                <a:solidFill>
                  <a:schemeClr val="tx1"/>
                </a:solidFill>
                <a:latin typeface="+mn-lt"/>
              </a:rPr>
              <a:t>Trotz seiner Neutralität wurde das Großherzogtum </a:t>
            </a:r>
            <a:r>
              <a:rPr lang="de-DE" sz="1200" b="1" dirty="0" smtClean="0">
                <a:solidFill>
                  <a:schemeClr val="tx1"/>
                </a:solidFill>
                <a:latin typeface="+mn-lt"/>
              </a:rPr>
              <a:t>in beiden Weltkriegen</a:t>
            </a:r>
            <a:r>
              <a:rPr lang="de-DE" sz="1200" dirty="0" smtClean="0">
                <a:solidFill>
                  <a:schemeClr val="tx1"/>
                </a:solidFill>
                <a:latin typeface="+mn-lt"/>
              </a:rPr>
              <a:t>, am 2. August 1914 und am 10. Mai 1940, </a:t>
            </a:r>
            <a:r>
              <a:rPr lang="de-DE" sz="1200" b="1" dirty="0" smtClean="0">
                <a:solidFill>
                  <a:schemeClr val="tx1"/>
                </a:solidFill>
                <a:latin typeface="+mn-lt"/>
              </a:rPr>
              <a:t>von der deutschen Armee überfallen und besetzt</a:t>
            </a:r>
            <a:r>
              <a:rPr lang="de-DE" sz="1200" dirty="0" smtClean="0">
                <a:solidFill>
                  <a:schemeClr val="tx1"/>
                </a:solidFill>
                <a:latin typeface="+mn-lt"/>
              </a:rPr>
              <a:t>.</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Bei dem zweiten deutschen Einmarsch gingen Großherzogin Charlotte und die Regierung ins </a:t>
            </a:r>
            <a:r>
              <a:rPr lang="de-DE" sz="1200" b="1" dirty="0" smtClean="0">
                <a:solidFill>
                  <a:schemeClr val="tx1"/>
                </a:solidFill>
                <a:latin typeface="+mn-lt"/>
              </a:rPr>
              <a:t>Exil</a:t>
            </a:r>
            <a:r>
              <a:rPr lang="de-DE" sz="1200" dirty="0" smtClean="0">
                <a:solidFill>
                  <a:schemeClr val="tx1"/>
                </a:solidFill>
                <a:latin typeface="+mn-lt"/>
              </a:rPr>
              <a:t> und das Land wurde von der </a:t>
            </a:r>
            <a:r>
              <a:rPr lang="de-DE" sz="1200" b="1" dirty="0" smtClean="0">
                <a:solidFill>
                  <a:schemeClr val="tx1"/>
                </a:solidFill>
                <a:latin typeface="+mn-lt"/>
              </a:rPr>
              <a:t>nationalsozialistischen Besatzungsmacht beherrscht.</a:t>
            </a:r>
            <a:r>
              <a:rPr lang="de-DE" sz="1200" dirty="0" smtClean="0">
                <a:solidFill>
                  <a:schemeClr val="tx1"/>
                </a:solidFill>
                <a:latin typeface="+mn-lt"/>
              </a:rPr>
              <a:t> Am 10. September 1944 wurde die Stadt Luxemburg von den Amerikanern befreit. Während der </a:t>
            </a:r>
            <a:r>
              <a:rPr lang="de-DE" sz="1200" b="1" dirty="0" smtClean="0">
                <a:solidFill>
                  <a:schemeClr val="tx1"/>
                </a:solidFill>
                <a:latin typeface="+mn-lt"/>
              </a:rPr>
              <a:t>Ardennenoffensive </a:t>
            </a:r>
            <a:r>
              <a:rPr lang="de-DE" sz="1200" dirty="0" smtClean="0">
                <a:solidFill>
                  <a:schemeClr val="tx1"/>
                </a:solidFill>
                <a:latin typeface="+mn-lt"/>
              </a:rPr>
              <a:t> verwüsteten die deutschen Truppen den Norden und Osten des Landes (von Dezember 1944 bis Februar 1945).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Nach dem Zweiten Weltkrieg </a:t>
            </a:r>
            <a:r>
              <a:rPr lang="de-DE" sz="1200" b="1" dirty="0" smtClean="0">
                <a:solidFill>
                  <a:schemeClr val="tx1"/>
                </a:solidFill>
                <a:latin typeface="+mn-lt"/>
              </a:rPr>
              <a:t>gab das Großherzogtum</a:t>
            </a:r>
            <a:r>
              <a:rPr lang="de-DE" sz="1200" b="1" baseline="0" dirty="0" smtClean="0">
                <a:solidFill>
                  <a:schemeClr val="tx1"/>
                </a:solidFill>
                <a:latin typeface="+mn-lt"/>
              </a:rPr>
              <a:t> </a:t>
            </a:r>
            <a:r>
              <a:rPr lang="de-DE" sz="1200" b="1" dirty="0" smtClean="0">
                <a:solidFill>
                  <a:schemeClr val="tx1"/>
                </a:solidFill>
                <a:latin typeface="+mn-lt"/>
              </a:rPr>
              <a:t>Luxemburg seinen Neutralitätsstatus</a:t>
            </a:r>
            <a:r>
              <a:rPr lang="de-DE" sz="1200" b="0" baseline="0" dirty="0" smtClean="0">
                <a:solidFill>
                  <a:schemeClr val="tx1"/>
                </a:solidFill>
                <a:latin typeface="+mn-lt"/>
              </a:rPr>
              <a:t> </a:t>
            </a:r>
            <a:r>
              <a:rPr lang="de-DE" sz="1200" b="1" dirty="0" smtClean="0">
                <a:solidFill>
                  <a:schemeClr val="tx1"/>
                </a:solidFill>
                <a:latin typeface="+mn-lt"/>
              </a:rPr>
              <a:t>auf </a:t>
            </a:r>
            <a:r>
              <a:rPr lang="de-DE" sz="1200" dirty="0" smtClean="0">
                <a:solidFill>
                  <a:schemeClr val="tx1"/>
                </a:solidFill>
                <a:latin typeface="+mn-lt"/>
              </a:rPr>
              <a:t>und konnte auf einen Platz in der, sich nach 1945 herausbildenden, internationalen Gemeinschaft zählen. Das Land ist Gründungsmitglied der Benelux-Union (1944), der UNO (1945), der NATO (1949), der EGKS (1951), der EWG und Euratom (Römische Verträge) (1957) usw.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Mit der Thronbesteigung von </a:t>
            </a:r>
            <a:r>
              <a:rPr lang="de-DE" sz="1200" b="1" dirty="0" smtClean="0">
                <a:solidFill>
                  <a:schemeClr val="tx1"/>
                </a:solidFill>
                <a:latin typeface="+mn-lt"/>
              </a:rPr>
              <a:t>Großherzog Jean </a:t>
            </a:r>
            <a:r>
              <a:rPr lang="de-DE" sz="1200" dirty="0" smtClean="0">
                <a:solidFill>
                  <a:schemeClr val="tx1"/>
                </a:solidFill>
                <a:latin typeface="+mn-lt"/>
              </a:rPr>
              <a:t>im Jahr 1964 begann eine Periode außergewöhnlichen Wohlstands. Im Jahr 2000 dankte Großherzog Jean zugunsten seines Sohnes Henri ab.</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2014 feierte Luxemburg 175 Jahre Unabhängigkeit.</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i="1" kern="1200" dirty="0" smtClean="0">
                <a:solidFill>
                  <a:schemeClr val="tx1"/>
                </a:solidFill>
                <a:latin typeface="+mn-lt"/>
                <a:ea typeface="+mn-ea"/>
                <a:cs typeface="+mn-cs"/>
              </a:rPr>
              <a:t>Abbildung: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i="1" kern="1200" dirty="0" smtClean="0">
                <a:solidFill>
                  <a:schemeClr val="tx1"/>
                </a:solidFill>
                <a:latin typeface="+mn-lt"/>
                <a:ea typeface="+mn-ea"/>
                <a:cs typeface="+mn-cs"/>
              </a:rPr>
              <a:t>Rückkehr aus dem Exil I. K. H. Großherzogin Charlotte im April 1945, (v. l. n. r.) Prinz Felix von Bourbon-Parma; Großherzogin Charlotte: </a:t>
            </a:r>
            <a:r>
              <a:rPr lang="fr-FR" sz="1200" i="1" kern="1200" dirty="0" smtClean="0">
                <a:solidFill>
                  <a:schemeClr val="tx1"/>
                </a:solidFill>
                <a:effectLst/>
                <a:latin typeface="+mn-lt"/>
                <a:ea typeface="+mn-ea"/>
                <a:cs typeface="+mn-cs"/>
              </a:rPr>
              <a:t>G. </a:t>
            </a:r>
            <a:r>
              <a:rPr lang="fr-FR" sz="1200" i="1" kern="1200" dirty="0" err="1" smtClean="0">
                <a:solidFill>
                  <a:schemeClr val="tx1"/>
                </a:solidFill>
                <a:effectLst/>
                <a:latin typeface="+mn-lt"/>
                <a:ea typeface="+mn-ea"/>
                <a:cs typeface="+mn-cs"/>
              </a:rPr>
              <a:t>Mirgain</a:t>
            </a:r>
            <a:r>
              <a:rPr lang="fr-FR" sz="1200" i="1" kern="1200" dirty="0" smtClean="0">
                <a:solidFill>
                  <a:schemeClr val="tx1"/>
                </a:solidFill>
                <a:effectLst/>
                <a:latin typeface="+mn-lt"/>
                <a:ea typeface="+mn-ea"/>
                <a:cs typeface="+mn-cs"/>
              </a:rPr>
              <a:t> © Collections photographiques de la Cour grand-ducale</a:t>
            </a:r>
            <a:r>
              <a:rPr lang="de-DE" sz="1200" i="1" kern="1200" dirty="0" smtClean="0">
                <a:solidFill>
                  <a:schemeClr val="tx1"/>
                </a:solidFill>
                <a:latin typeface="+mn-lt"/>
                <a:ea typeface="+mn-ea"/>
                <a:cs typeface="+mn-cs"/>
              </a:rPr>
              <a:t/>
            </a:r>
            <a:br>
              <a:rPr lang="de-DE" sz="1200" i="1" kern="1200" dirty="0" smtClean="0">
                <a:solidFill>
                  <a:schemeClr val="tx1"/>
                </a:solidFill>
                <a:latin typeface="+mn-lt"/>
                <a:ea typeface="+mn-ea"/>
                <a:cs typeface="+mn-cs"/>
              </a:rPr>
            </a:br>
            <a:endParaRPr lang="de-DE" sz="1200" i="1" kern="1200" dirty="0" smtClean="0">
              <a:solidFill>
                <a:schemeClr val="tx1"/>
              </a:solidFill>
              <a:latin typeface="+mn-lt"/>
              <a:ea typeface="+mn-ea"/>
              <a:cs typeface="+mn-cs"/>
            </a:endParaRPr>
          </a:p>
          <a:p>
            <a:pPr indent="0" eaLnBrk="1" hangingPunct="1">
              <a:lnSpc>
                <a:spcPct val="100000"/>
              </a:lnSpc>
              <a:defRPr/>
            </a:pPr>
            <a:r>
              <a:rPr lang="de-DE" sz="1200" i="1" kern="1200" dirty="0" smtClean="0">
                <a:solidFill>
                  <a:schemeClr val="tx1"/>
                </a:solidFill>
                <a:latin typeface="+mn-lt"/>
                <a:ea typeface="+mn-ea"/>
                <a:cs typeface="+mn-cs"/>
              </a:rPr>
              <a:t/>
            </a:r>
            <a:br>
              <a:rPr lang="de-DE" sz="1200" i="1" kern="1200" dirty="0" smtClean="0">
                <a:solidFill>
                  <a:schemeClr val="tx1"/>
                </a:solidFill>
                <a:latin typeface="+mn-lt"/>
                <a:ea typeface="+mn-ea"/>
                <a:cs typeface="+mn-cs"/>
              </a:rPr>
            </a:br>
            <a:r>
              <a:rPr lang="de-DE" sz="1200" b="1" dirty="0" smtClean="0">
                <a:solidFill>
                  <a:schemeClr val="tx1"/>
                </a:solidFill>
                <a:latin typeface="+mn-lt"/>
              </a:rPr>
              <a:t>WEITERE INFORMATIONEN</a:t>
            </a:r>
          </a:p>
          <a:p>
            <a:pPr indent="0" eaLnBrk="1" hangingPunct="1">
              <a:lnSpc>
                <a:spcPct val="100000"/>
              </a:lnSpc>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Geschichte</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www.luxembourg.public.lu/de/le-grand-duche-se-presente/histoire/index.html</a:t>
            </a:r>
          </a:p>
          <a:p>
            <a:pPr indent="0">
              <a:lnSpc>
                <a:spcPct val="100000"/>
              </a:lnSpc>
              <a:spcBef>
                <a:spcPts val="0"/>
              </a:spcBef>
              <a:buFont typeface="Arial" pitchFamily="34" charset="0"/>
              <a:buChar char="•"/>
              <a:defRPr/>
            </a:pPr>
            <a:r>
              <a:rPr lang="de-DE" sz="1200" dirty="0" smtClean="0">
                <a:solidFill>
                  <a:schemeClr val="tx1"/>
                </a:solidFill>
                <a:latin typeface="+mn-lt"/>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Luxemburgs</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dirty="0" smtClean="0">
                <a:solidFill>
                  <a:schemeClr val="tx1"/>
                </a:solidFill>
                <a:latin typeface="+mn-lt"/>
              </a:rPr>
              <a:t>www.luxembourg.public.lu/de/publications/b/ap-histoire/index.html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9189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charset="0"/>
              </a:rPr>
              <a:t>Geschichte: Das 20. Jahrhundert – Engagement für die europäische Integration</a:t>
            </a:r>
            <a:br>
              <a:rPr lang="de-DE" sz="1200" b="1" u="sng" dirty="0" smtClean="0">
                <a:solidFill>
                  <a:schemeClr val="tx1"/>
                </a:solidFill>
                <a:latin typeface="+mn-lt"/>
                <a:cs typeface="Arial" charset="0"/>
              </a:rPr>
            </a:br>
            <a:r>
              <a:rPr lang="de-DE" sz="1200" b="1" u="sng" dirty="0" smtClean="0">
                <a:solidFill>
                  <a:schemeClr val="tx1"/>
                </a:solidFill>
                <a:latin typeface="+mn-lt"/>
                <a:cs typeface="Arial" charset="0"/>
              </a:rPr>
              <a:t/>
            </a:r>
            <a:br>
              <a:rPr lang="de-DE" sz="1200" b="1" u="sng" dirty="0" smtClean="0">
                <a:solidFill>
                  <a:schemeClr val="tx1"/>
                </a:solidFill>
                <a:latin typeface="+mn-lt"/>
                <a:cs typeface="Arial" charset="0"/>
              </a:rPr>
            </a:br>
            <a:r>
              <a:rPr lang="de-DE" sz="1200" dirty="0" smtClean="0">
                <a:solidFill>
                  <a:schemeClr val="tx1"/>
                </a:solidFill>
                <a:latin typeface="+mn-lt"/>
              </a:rPr>
              <a:t>In der zweiten Hälfte des 20. Jahrhunderts spielte das blühende und dynamische Land </a:t>
            </a:r>
            <a:r>
              <a:rPr lang="de-DE" sz="1200" b="0" dirty="0" smtClean="0">
                <a:solidFill>
                  <a:schemeClr val="tx1"/>
                </a:solidFill>
                <a:latin typeface="+mn-lt"/>
              </a:rPr>
              <a:t>eine </a:t>
            </a:r>
            <a:r>
              <a:rPr lang="de-DE" sz="1200" b="1" dirty="0" smtClean="0">
                <a:solidFill>
                  <a:schemeClr val="tx1"/>
                </a:solidFill>
                <a:latin typeface="+mn-lt"/>
                <a:cs typeface="Arial" charset="0"/>
              </a:rPr>
              <a:t>maßgebliche Rolle im europäischen Einigungsprozess</a:t>
            </a:r>
            <a:r>
              <a:rPr lang="de-DE" sz="1200" b="1" dirty="0" smtClean="0">
                <a:solidFill>
                  <a:schemeClr val="tx1"/>
                </a:solidFill>
                <a:latin typeface="+mn-lt"/>
              </a:rPr>
              <a:t>.</a:t>
            </a:r>
            <a:r>
              <a:rPr lang="de-DE" sz="1200" dirty="0" smtClean="0">
                <a:solidFill>
                  <a:schemeClr val="tx1"/>
                </a:solidFill>
                <a:latin typeface="+mn-lt"/>
              </a:rPr>
              <a:t> Luxemburg ist </a:t>
            </a:r>
            <a:r>
              <a:rPr lang="de-DE" sz="1200" b="1" dirty="0" smtClean="0">
                <a:solidFill>
                  <a:schemeClr val="tx1"/>
                </a:solidFill>
                <a:latin typeface="+mn-lt"/>
                <a:cs typeface="Arial" charset="0"/>
              </a:rPr>
              <a:t>eines der sechs Gründungsmitglieder der Europäischen Union</a:t>
            </a:r>
            <a:r>
              <a:rPr lang="de-DE" sz="1200" dirty="0" smtClean="0">
                <a:solidFill>
                  <a:schemeClr val="tx1"/>
                </a:solidFill>
                <a:latin typeface="+mn-lt"/>
              </a:rPr>
              <a:t>; Volk und Politiker sind in vielen Fällen überzeugte und engagierte Europäer.</a:t>
            </a:r>
            <a:br>
              <a:rPr lang="de-DE" sz="1200" dirty="0" smtClean="0">
                <a:solidFill>
                  <a:schemeClr val="tx1"/>
                </a:solidFill>
                <a:latin typeface="+mn-lt"/>
              </a:rPr>
            </a:br>
            <a:endParaRPr lang="de-DE" sz="1200" dirty="0" smtClean="0">
              <a:solidFill>
                <a:schemeClr val="tx1"/>
              </a:solidFill>
              <a:latin typeface="+mn-lt"/>
            </a:endParaRPr>
          </a:p>
          <a:p>
            <a:pPr indent="0" eaLnBrk="1" hangingPunct="1">
              <a:lnSpc>
                <a:spcPct val="100000"/>
              </a:lnSpc>
              <a:spcBef>
                <a:spcPct val="0"/>
              </a:spcBef>
              <a:defRPr/>
            </a:pPr>
            <a:r>
              <a:rPr lang="de-DE" sz="1200" u="none" dirty="0" smtClean="0">
                <a:solidFill>
                  <a:schemeClr val="tx1"/>
                </a:solidFill>
                <a:latin typeface="+mn-lt"/>
              </a:rPr>
              <a:t>1986 erhielt so das </a:t>
            </a:r>
            <a:r>
              <a:rPr lang="de-DE" sz="1200" b="1" u="none" dirty="0" smtClean="0">
                <a:solidFill>
                  <a:schemeClr val="tx1"/>
                </a:solidFill>
                <a:latin typeface="+mn-lt"/>
              </a:rPr>
              <a:t>Luxemburger Volk </a:t>
            </a:r>
            <a:r>
              <a:rPr lang="de-DE" sz="1200" u="none" dirty="0" smtClean="0">
                <a:solidFill>
                  <a:schemeClr val="tx1"/>
                </a:solidFill>
                <a:latin typeface="+mn-lt"/>
              </a:rPr>
              <a:t>den </a:t>
            </a:r>
            <a:r>
              <a:rPr lang="de-DE" sz="1200" b="1" u="none" dirty="0" smtClean="0">
                <a:solidFill>
                  <a:schemeClr val="tx1"/>
                </a:solidFill>
                <a:latin typeface="+mn-lt"/>
              </a:rPr>
              <a:t>Karlspreis</a:t>
            </a:r>
            <a:r>
              <a:rPr lang="de-DE" sz="1200" u="none" dirty="0" smtClean="0">
                <a:solidFill>
                  <a:schemeClr val="tx1"/>
                </a:solidFill>
                <a:latin typeface="+mn-lt"/>
              </a:rPr>
              <a:t> in Anerkennung seines Engagements für Europa. </a:t>
            </a:r>
          </a:p>
          <a:p>
            <a:pPr indent="0" eaLnBrk="1" hangingPunct="1">
              <a:lnSpc>
                <a:spcPct val="100000"/>
              </a:lnSpc>
              <a:spcBef>
                <a:spcPct val="0"/>
              </a:spcBef>
              <a:defRPr/>
            </a:pPr>
            <a:endParaRPr lang="de-DE" sz="1200" b="1" u="none" dirty="0" smtClean="0">
              <a:solidFill>
                <a:schemeClr val="tx1"/>
              </a:solidFill>
              <a:latin typeface="+mn-lt"/>
            </a:endParaRPr>
          </a:p>
          <a:p>
            <a:pPr indent="0" eaLnBrk="1" hangingPunct="1">
              <a:lnSpc>
                <a:spcPct val="100000"/>
              </a:lnSpc>
              <a:spcBef>
                <a:spcPct val="0"/>
              </a:spcBef>
              <a:defRPr/>
            </a:pPr>
            <a:r>
              <a:rPr lang="de-DE" sz="1200" b="1" u="none" dirty="0" smtClean="0">
                <a:solidFill>
                  <a:schemeClr val="tx1"/>
                </a:solidFill>
                <a:latin typeface="+mn-lt"/>
              </a:rPr>
              <a:t>Pierre Werner </a:t>
            </a:r>
            <a:r>
              <a:rPr lang="de-DE" sz="1200" u="none" dirty="0" smtClean="0">
                <a:solidFill>
                  <a:schemeClr val="tx1"/>
                </a:solidFill>
                <a:latin typeface="+mn-lt"/>
              </a:rPr>
              <a:t>gilt als einer </a:t>
            </a:r>
            <a:r>
              <a:rPr lang="de-DE" sz="1200" u="none" dirty="0" smtClean="0">
                <a:solidFill>
                  <a:schemeClr val="tx1"/>
                </a:solidFill>
                <a:latin typeface="+mn-lt"/>
                <a:cs typeface="Arial" charset="0"/>
              </a:rPr>
              <a:t>der „Väter des Euro“ </a:t>
            </a:r>
            <a:r>
              <a:rPr lang="de-DE" sz="1200" u="none" dirty="0" smtClean="0">
                <a:solidFill>
                  <a:schemeClr val="tx1"/>
                </a:solidFill>
                <a:latin typeface="+mn-lt"/>
              </a:rPr>
              <a:t>(Werner-Plan, 1970).</a:t>
            </a:r>
            <a:br>
              <a:rPr lang="de-DE" sz="1200" u="none" dirty="0" smtClean="0">
                <a:solidFill>
                  <a:schemeClr val="tx1"/>
                </a:solidFill>
                <a:latin typeface="+mn-lt"/>
              </a:rPr>
            </a:br>
            <a:r>
              <a:rPr lang="de-DE" sz="1200" u="none" dirty="0" smtClean="0">
                <a:solidFill>
                  <a:schemeClr val="tx1"/>
                </a:solidFill>
                <a:latin typeface="+mn-lt"/>
              </a:rPr>
              <a:t/>
            </a:r>
            <a:br>
              <a:rPr lang="de-DE" sz="1200" u="none" dirty="0" smtClean="0">
                <a:solidFill>
                  <a:schemeClr val="tx1"/>
                </a:solidFill>
                <a:latin typeface="+mn-lt"/>
              </a:rPr>
            </a:br>
            <a:r>
              <a:rPr lang="de-DE" sz="1200" u="none" dirty="0" smtClean="0">
                <a:solidFill>
                  <a:schemeClr val="tx1"/>
                </a:solidFill>
                <a:latin typeface="+mn-lt"/>
              </a:rPr>
              <a:t>Beim </a:t>
            </a:r>
            <a:r>
              <a:rPr lang="de-DE" sz="1200" b="1" u="none" dirty="0" smtClean="0">
                <a:solidFill>
                  <a:schemeClr val="tx1"/>
                </a:solidFill>
                <a:latin typeface="+mn-lt"/>
              </a:rPr>
              <a:t>Referendum über den Vertrag</a:t>
            </a:r>
            <a:r>
              <a:rPr lang="de-DE" sz="1200" b="1" u="none" baseline="0" dirty="0" smtClean="0">
                <a:solidFill>
                  <a:schemeClr val="tx1"/>
                </a:solidFill>
                <a:latin typeface="+mn-lt"/>
              </a:rPr>
              <a:t> über eine </a:t>
            </a:r>
            <a:r>
              <a:rPr lang="de-DE" sz="1200" b="1" u="none" dirty="0" smtClean="0">
                <a:solidFill>
                  <a:schemeClr val="tx1"/>
                </a:solidFill>
                <a:latin typeface="+mn-lt"/>
              </a:rPr>
              <a:t>Verfassung für Europa </a:t>
            </a:r>
            <a:r>
              <a:rPr lang="de-DE" sz="1200" u="none" dirty="0" smtClean="0">
                <a:solidFill>
                  <a:schemeClr val="tx1"/>
                </a:solidFill>
                <a:latin typeface="+mn-lt"/>
              </a:rPr>
              <a:t>von 2005 stimmten 56,52 % der Wähler für die Verfassung. </a:t>
            </a:r>
          </a:p>
          <a:p>
            <a:pPr indent="0" eaLnBrk="1" hangingPunct="1">
              <a:lnSpc>
                <a:spcPct val="100000"/>
              </a:lnSpc>
              <a:spcBef>
                <a:spcPct val="0"/>
              </a:spcBef>
              <a:defRPr/>
            </a:pPr>
            <a:r>
              <a:rPr lang="de-DE" sz="1200" u="none" dirty="0" smtClean="0">
                <a:solidFill>
                  <a:schemeClr val="tx1"/>
                </a:solidFill>
                <a:latin typeface="+mn-lt"/>
              </a:rPr>
              <a:t/>
            </a:r>
            <a:br>
              <a:rPr lang="de-DE" sz="1200" u="none" dirty="0" smtClean="0">
                <a:solidFill>
                  <a:schemeClr val="tx1"/>
                </a:solidFill>
                <a:latin typeface="+mn-lt"/>
              </a:rPr>
            </a:br>
            <a:r>
              <a:rPr lang="de-DE" sz="1200" u="none" dirty="0" smtClean="0">
                <a:solidFill>
                  <a:schemeClr val="tx1"/>
                </a:solidFill>
                <a:latin typeface="+mn-lt"/>
              </a:rPr>
              <a:t>Daneben wurde </a:t>
            </a:r>
            <a:r>
              <a:rPr lang="de-DE" sz="1200" b="1" u="none" dirty="0" smtClean="0">
                <a:solidFill>
                  <a:schemeClr val="tx1"/>
                </a:solidFill>
                <a:latin typeface="+mn-lt"/>
              </a:rPr>
              <a:t>Robert Schuman, </a:t>
            </a:r>
            <a:r>
              <a:rPr lang="de-DE" sz="1200" u="none" dirty="0" smtClean="0">
                <a:solidFill>
                  <a:schemeClr val="tx1"/>
                </a:solidFill>
                <a:latin typeface="+mn-lt"/>
              </a:rPr>
              <a:t>einer der Gründungsväter der Europäischen Union, in Luxemburg geboren. In seinem Geburtshaus am Fuß des Kirchberg-Plateaus befindet sich heute das Robert-Schuman-Zentrum für Europäische Studien und Forschung. Seine wissenschaftliche Bibliothek,</a:t>
            </a:r>
            <a:r>
              <a:rPr lang="de-DE" sz="1200" u="none" baseline="0" dirty="0" smtClean="0">
                <a:solidFill>
                  <a:schemeClr val="tx1"/>
                </a:solidFill>
                <a:latin typeface="+mn-lt"/>
              </a:rPr>
              <a:t> welche</a:t>
            </a:r>
            <a:r>
              <a:rPr lang="de-DE" sz="1200" u="none" dirty="0" smtClean="0">
                <a:solidFill>
                  <a:schemeClr val="tx1"/>
                </a:solidFill>
                <a:latin typeface="+mn-lt"/>
              </a:rPr>
              <a:t> mehr als 15 000 Werke über</a:t>
            </a:r>
            <a:r>
              <a:rPr lang="de-DE" sz="1200" u="none" baseline="0" dirty="0" smtClean="0">
                <a:solidFill>
                  <a:schemeClr val="tx1"/>
                </a:solidFill>
                <a:latin typeface="+mn-lt"/>
              </a:rPr>
              <a:t> europäische Politik und internationale Beziehungen </a:t>
            </a:r>
            <a:r>
              <a:rPr lang="de-DE" sz="1200" u="none" dirty="0" smtClean="0">
                <a:solidFill>
                  <a:schemeClr val="tx1"/>
                </a:solidFill>
                <a:latin typeface="+mn-lt"/>
              </a:rPr>
              <a:t>besitzt</a:t>
            </a:r>
            <a:r>
              <a:rPr lang="de-DE" sz="1200" u="none" baseline="0" dirty="0" smtClean="0">
                <a:solidFill>
                  <a:schemeClr val="tx1"/>
                </a:solidFill>
                <a:latin typeface="+mn-lt"/>
              </a:rPr>
              <a:t>, ist dem Publikum zugänglich.</a:t>
            </a:r>
            <a:r>
              <a:rPr lang="de-DE" sz="1200" u="none" dirty="0" smtClean="0">
                <a:solidFill>
                  <a:schemeClr val="tx1"/>
                </a:solidFill>
                <a:latin typeface="+mn-lt"/>
              </a:rPr>
              <a:t/>
            </a:r>
            <a:br>
              <a:rPr lang="de-DE" sz="1200" u="none" dirty="0" smtClean="0">
                <a:solidFill>
                  <a:schemeClr val="tx1"/>
                </a:solidFill>
                <a:latin typeface="+mn-lt"/>
              </a:rPr>
            </a:br>
            <a:r>
              <a:rPr lang="de-DE" sz="1200" u="none" dirty="0" smtClean="0">
                <a:solidFill>
                  <a:schemeClr val="tx1"/>
                </a:solidFill>
                <a:latin typeface="+mn-lt"/>
              </a:rPr>
              <a:t/>
            </a:r>
            <a:br>
              <a:rPr lang="de-DE" sz="1200" u="none" dirty="0" smtClean="0">
                <a:solidFill>
                  <a:schemeClr val="tx1"/>
                </a:solidFill>
                <a:latin typeface="+mn-lt"/>
              </a:rPr>
            </a:br>
            <a:r>
              <a:rPr lang="de-DE" sz="1200" u="none" dirty="0" smtClean="0">
                <a:solidFill>
                  <a:schemeClr val="tx1"/>
                </a:solidFill>
                <a:latin typeface="+mn-lt"/>
              </a:rPr>
              <a:t>Zwei Luxemburger, </a:t>
            </a:r>
            <a:r>
              <a:rPr lang="de-DE" sz="1200" b="1" u="none" dirty="0" smtClean="0">
                <a:solidFill>
                  <a:schemeClr val="tx1"/>
                </a:solidFill>
                <a:latin typeface="+mn-lt"/>
              </a:rPr>
              <a:t>Gaston Thorn </a:t>
            </a:r>
            <a:r>
              <a:rPr lang="de-DE" sz="1200" b="0" u="none" dirty="0" smtClean="0">
                <a:solidFill>
                  <a:schemeClr val="tx1"/>
                </a:solidFill>
                <a:latin typeface="+mn-lt"/>
              </a:rPr>
              <a:t>und</a:t>
            </a:r>
            <a:r>
              <a:rPr lang="de-DE" sz="1200" b="1" u="none" dirty="0" smtClean="0">
                <a:solidFill>
                  <a:schemeClr val="tx1"/>
                </a:solidFill>
                <a:latin typeface="+mn-lt"/>
              </a:rPr>
              <a:t> Jacques Santer, </a:t>
            </a:r>
            <a:r>
              <a:rPr lang="de-DE" sz="1200" u="none" dirty="0" smtClean="0">
                <a:solidFill>
                  <a:schemeClr val="tx1"/>
                </a:solidFill>
                <a:latin typeface="+mn-lt"/>
              </a:rPr>
              <a:t>standen an der Spitze der Europäischen Kommission. Seit</a:t>
            </a:r>
            <a:r>
              <a:rPr lang="de-DE" sz="1200" u="none" baseline="0" dirty="0" smtClean="0">
                <a:solidFill>
                  <a:schemeClr val="tx1"/>
                </a:solidFill>
                <a:latin typeface="+mn-lt"/>
              </a:rPr>
              <a:t> November 2014 übt ein dritter Luxemburger, </a:t>
            </a:r>
            <a:r>
              <a:rPr lang="de-DE" sz="1200" b="1" u="none" baseline="0" dirty="0" smtClean="0">
                <a:solidFill>
                  <a:schemeClr val="tx1"/>
                </a:solidFill>
                <a:latin typeface="+mn-lt"/>
              </a:rPr>
              <a:t>Jean-Claude Juncker, </a:t>
            </a:r>
            <a:r>
              <a:rPr lang="de-DE" sz="1200" u="none" baseline="0" dirty="0" smtClean="0">
                <a:solidFill>
                  <a:schemeClr val="tx1"/>
                </a:solidFill>
                <a:latin typeface="+mn-lt"/>
              </a:rPr>
              <a:t>diese Funktion aus.</a:t>
            </a:r>
            <a:br>
              <a:rPr lang="de-DE" sz="1200" u="none" baseline="0" dirty="0" smtClean="0">
                <a:solidFill>
                  <a:schemeClr val="tx1"/>
                </a:solidFill>
                <a:latin typeface="+mn-lt"/>
              </a:rPr>
            </a:br>
            <a:r>
              <a:rPr lang="de-DE" sz="1200" u="none" baseline="0" dirty="0" smtClean="0">
                <a:solidFill>
                  <a:schemeClr val="tx1"/>
                </a:solidFill>
                <a:latin typeface="+mn-lt"/>
              </a:rPr>
              <a:t/>
            </a:r>
            <a:br>
              <a:rPr lang="de-DE" sz="1200" u="none" baseline="0" dirty="0" smtClean="0">
                <a:solidFill>
                  <a:schemeClr val="tx1"/>
                </a:solidFill>
                <a:latin typeface="+mn-lt"/>
              </a:rPr>
            </a:br>
            <a:r>
              <a:rPr lang="de-DE" sz="1200" b="1" u="none" dirty="0" smtClean="0">
                <a:solidFill>
                  <a:schemeClr val="tx1"/>
                </a:solidFill>
                <a:latin typeface="+mn-lt"/>
              </a:rPr>
              <a:t>Jean-Claude Juncker, </a:t>
            </a:r>
            <a:r>
              <a:rPr lang="de-DE" sz="1200" u="none" dirty="0" smtClean="0">
                <a:solidFill>
                  <a:schemeClr val="tx1"/>
                </a:solidFill>
                <a:latin typeface="+mn-lt"/>
              </a:rPr>
              <a:t>Premierminister von 1995 bis 2013, war auch der erste ständige Vorsitzende der Euro-Gruppe. Er übte dieses Amt von 2005 bis 2013 aus.	</a:t>
            </a:r>
            <a:br>
              <a:rPr lang="de-DE" sz="1200" u="none" dirty="0" smtClean="0">
                <a:solidFill>
                  <a:schemeClr val="tx1"/>
                </a:solidFill>
                <a:latin typeface="+mn-lt"/>
              </a:rPr>
            </a:br>
            <a:r>
              <a:rPr lang="de-DE" sz="1200" u="none" dirty="0" smtClean="0">
                <a:solidFill>
                  <a:schemeClr val="tx1"/>
                </a:solidFill>
                <a:latin typeface="+mn-lt"/>
              </a:rPr>
              <a:t/>
            </a:r>
            <a:br>
              <a:rPr lang="de-DE" sz="1200" u="none" dirty="0" smtClean="0">
                <a:solidFill>
                  <a:schemeClr val="tx1"/>
                </a:solidFill>
                <a:latin typeface="+mn-lt"/>
              </a:rPr>
            </a:br>
            <a:r>
              <a:rPr lang="de-DE" sz="1200" dirty="0" smtClean="0">
                <a:solidFill>
                  <a:schemeClr val="tx1"/>
                </a:solidFill>
                <a:latin typeface="+mn-lt"/>
              </a:rPr>
              <a:t>Aktuell: </a:t>
            </a:r>
          </a:p>
          <a:p>
            <a:pPr indent="0" eaLnBrk="1" hangingPunct="1">
              <a:lnSpc>
                <a:spcPct val="100000"/>
              </a:lnSpc>
              <a:spcBef>
                <a:spcPct val="0"/>
              </a:spcBef>
              <a:buFontTx/>
              <a:buChar char="-"/>
              <a:defRPr/>
            </a:pPr>
            <a:r>
              <a:rPr lang="de-DE" sz="1200" b="1" u="none" dirty="0" smtClean="0">
                <a:solidFill>
                  <a:schemeClr val="tx1"/>
                </a:solidFill>
                <a:latin typeface="+mn-lt"/>
              </a:rPr>
              <a:t> Jean-Claude</a:t>
            </a:r>
            <a:r>
              <a:rPr lang="de-DE" sz="1200" b="1" u="none" baseline="0" dirty="0" smtClean="0">
                <a:solidFill>
                  <a:schemeClr val="tx1"/>
                </a:solidFill>
                <a:latin typeface="+mn-lt"/>
              </a:rPr>
              <a:t> Juncker </a:t>
            </a:r>
            <a:r>
              <a:rPr lang="de-DE" sz="1200" u="none" baseline="0" dirty="0" smtClean="0">
                <a:solidFill>
                  <a:schemeClr val="tx1"/>
                </a:solidFill>
                <a:latin typeface="+mn-lt"/>
              </a:rPr>
              <a:t>ist P</a:t>
            </a:r>
            <a:r>
              <a:rPr lang="de-DE" sz="1200" u="none" dirty="0" smtClean="0">
                <a:solidFill>
                  <a:schemeClr val="tx1"/>
                </a:solidFill>
                <a:latin typeface="+mn-lt"/>
              </a:rPr>
              <a:t>räsident der Europäischen Kommission seit November 2014.</a:t>
            </a:r>
          </a:p>
          <a:p>
            <a:pPr indent="0" eaLnBrk="1" hangingPunct="1">
              <a:lnSpc>
                <a:spcPct val="100000"/>
              </a:lnSpc>
              <a:spcBef>
                <a:spcPct val="0"/>
              </a:spcBef>
              <a:buFontTx/>
              <a:buChar char="-"/>
              <a:defRPr/>
            </a:pPr>
            <a:r>
              <a:rPr lang="de-DE" sz="1200" u="none" dirty="0" smtClean="0">
                <a:solidFill>
                  <a:schemeClr val="tx1"/>
                </a:solidFill>
                <a:latin typeface="+mn-lt"/>
              </a:rPr>
              <a:t> </a:t>
            </a:r>
            <a:r>
              <a:rPr lang="de-DE" sz="1200" b="1" u="none" dirty="0" smtClean="0">
                <a:solidFill>
                  <a:schemeClr val="tx1"/>
                </a:solidFill>
                <a:latin typeface="+mn-lt"/>
              </a:rPr>
              <a:t>Yves Mersch </a:t>
            </a:r>
            <a:r>
              <a:rPr lang="de-DE" sz="1200" b="0" u="none" dirty="0" smtClean="0">
                <a:solidFill>
                  <a:schemeClr val="tx1"/>
                </a:solidFill>
                <a:latin typeface="+mn-lt"/>
              </a:rPr>
              <a:t>ist </a:t>
            </a:r>
            <a:r>
              <a:rPr lang="de-DE" sz="1200" u="none" dirty="0" smtClean="0">
                <a:solidFill>
                  <a:schemeClr val="tx1"/>
                </a:solidFill>
                <a:latin typeface="+mn-lt"/>
              </a:rPr>
              <a:t>Mitglied des Direktoriums der Europäischen Zentralbank (EZB) seit Dezember 2012 </a:t>
            </a:r>
            <a:r>
              <a:rPr lang="de-DE" sz="1200" dirty="0" smtClean="0">
                <a:solidFill>
                  <a:schemeClr val="tx1"/>
                </a:solidFill>
                <a:latin typeface="+mn-lt"/>
              </a:rPr>
              <a:t>und das für einen Zeitraum von acht Jahren</a:t>
            </a:r>
            <a:r>
              <a:rPr lang="de-DE" sz="1200" u="none" dirty="0" smtClean="0">
                <a:solidFill>
                  <a:schemeClr val="tx1"/>
                </a:solidFill>
                <a:latin typeface="+mn-lt"/>
              </a:rPr>
              <a:t>.</a:t>
            </a:r>
          </a:p>
          <a:p>
            <a:pPr indent="0" eaLnBrk="1" hangingPunct="1">
              <a:lnSpc>
                <a:spcPct val="100000"/>
              </a:lnSpc>
              <a:spcBef>
                <a:spcPct val="0"/>
              </a:spcBef>
              <a:buFontTx/>
              <a:buChar char="-"/>
              <a:defRPr/>
            </a:pPr>
            <a:r>
              <a:rPr lang="de-DE" sz="1200" u="none" dirty="0" smtClean="0">
                <a:solidFill>
                  <a:schemeClr val="tx1"/>
                </a:solidFill>
                <a:latin typeface="+mn-lt"/>
              </a:rPr>
              <a:t> </a:t>
            </a:r>
            <a:r>
              <a:rPr lang="de-DE" sz="1200" b="1" u="none" dirty="0" smtClean="0">
                <a:solidFill>
                  <a:schemeClr val="tx1"/>
                </a:solidFill>
                <a:latin typeface="+mn-lt"/>
              </a:rPr>
              <a:t>Marc</a:t>
            </a:r>
            <a:r>
              <a:rPr lang="de-DE" sz="1200" b="1" u="none" baseline="0" dirty="0" smtClean="0">
                <a:solidFill>
                  <a:schemeClr val="tx1"/>
                </a:solidFill>
                <a:latin typeface="+mn-lt"/>
              </a:rPr>
              <a:t> Jaeger </a:t>
            </a:r>
            <a:r>
              <a:rPr lang="de-DE" sz="1200" u="none" baseline="0" dirty="0" smtClean="0">
                <a:solidFill>
                  <a:schemeClr val="tx1"/>
                </a:solidFill>
                <a:latin typeface="+mn-lt"/>
              </a:rPr>
              <a:t>ist Präsident des Gerichts (der Europäischen Union) seit September 2007. </a:t>
            </a:r>
            <a:r>
              <a:rPr lang="de-DE" sz="1200" dirty="0" smtClean="0">
                <a:solidFill>
                  <a:schemeClr val="tx1"/>
                </a:solidFill>
                <a:latin typeface="+mn-lt"/>
              </a:rPr>
              <a:t>Seine Wiederwahl für eine vierte Amtszeit umfasst den Zeitraum von September 2016 bis August 2019. </a:t>
            </a:r>
            <a:r>
              <a:rPr lang="de-DE" sz="1200" u="none" baseline="0" dirty="0" smtClean="0">
                <a:solidFill>
                  <a:schemeClr val="tx1"/>
                </a:solidFill>
                <a:latin typeface="+mn-lt"/>
              </a:rPr>
              <a:t/>
            </a:r>
            <a:br>
              <a:rPr lang="de-DE" sz="1200" u="none" baseline="0" dirty="0" smtClean="0">
                <a:solidFill>
                  <a:schemeClr val="tx1"/>
                </a:solidFill>
                <a:latin typeface="+mn-lt"/>
              </a:rPr>
            </a:br>
            <a:r>
              <a:rPr lang="de-DE" sz="1200" u="none" baseline="0" dirty="0" smtClean="0">
                <a:solidFill>
                  <a:schemeClr val="tx1"/>
                </a:solidFill>
                <a:latin typeface="+mn-lt"/>
              </a:rPr>
              <a:t/>
            </a:r>
            <a:br>
              <a:rPr lang="de-DE" sz="1200" u="none" baseline="0" dirty="0" smtClean="0">
                <a:solidFill>
                  <a:schemeClr val="tx1"/>
                </a:solidFill>
                <a:latin typeface="+mn-lt"/>
              </a:rPr>
            </a:br>
            <a:r>
              <a:rPr lang="de-DE" sz="1200" i="1" kern="1200" dirty="0" smtClean="0">
                <a:solidFill>
                  <a:schemeClr val="tx1"/>
                </a:solidFill>
                <a:latin typeface="+mn-lt"/>
                <a:ea typeface="+mn-ea"/>
                <a:cs typeface="+mn-cs"/>
              </a:rPr>
              <a:t>Abbildung:</a:t>
            </a:r>
            <a:r>
              <a:rPr lang="de-DE" sz="1200" i="1"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ct val="0"/>
              </a:spcBef>
              <a:spcAft>
                <a:spcPts val="0"/>
              </a:spcAft>
              <a:buClrTx/>
              <a:buSzTx/>
              <a:buFontTx/>
              <a:buNone/>
              <a:tabLst/>
              <a:defRPr/>
            </a:pPr>
            <a:r>
              <a:rPr lang="de-DE" sz="1200" i="1" kern="1200" dirty="0" smtClean="0">
                <a:solidFill>
                  <a:schemeClr val="tx1"/>
                </a:solidFill>
                <a:latin typeface="+mn-lt"/>
                <a:ea typeface="+mn-ea"/>
                <a:cs typeface="+mn-cs"/>
              </a:rPr>
              <a:t>S. K. H. Großherzog Jean nimmt den Karlspreis im</a:t>
            </a:r>
            <a:r>
              <a:rPr lang="de-DE" sz="1200" i="1" kern="1200" baseline="0" dirty="0" smtClean="0">
                <a:solidFill>
                  <a:schemeClr val="tx1"/>
                </a:solidFill>
                <a:latin typeface="+mn-lt"/>
                <a:ea typeface="+mn-ea"/>
                <a:cs typeface="+mn-cs"/>
              </a:rPr>
              <a:t> </a:t>
            </a:r>
            <a:r>
              <a:rPr lang="de-DE" sz="1200" i="1" kern="1200" dirty="0" smtClean="0">
                <a:solidFill>
                  <a:schemeClr val="tx1"/>
                </a:solidFill>
                <a:latin typeface="+mn-lt"/>
                <a:ea typeface="+mn-ea"/>
                <a:cs typeface="+mn-cs"/>
              </a:rPr>
              <a:t>Namen des Luxemburger Volkes in Empfang </a:t>
            </a:r>
            <a:r>
              <a:rPr lang="fr-FR" sz="1200" b="0" i="1" baseline="0" dirty="0" smtClean="0">
                <a:solidFill>
                  <a:schemeClr val="tx1"/>
                </a:solidFill>
                <a:latin typeface="+mn-lt"/>
              </a:rPr>
              <a:t>© </a:t>
            </a:r>
            <a:r>
              <a:rPr lang="fr-FR" sz="1200" b="0" kern="1200" dirty="0" err="1" smtClean="0">
                <a:solidFill>
                  <a:schemeClr val="tx1"/>
                </a:solidFill>
                <a:effectLst/>
                <a:latin typeface="+mn-lt"/>
                <a:ea typeface="+mn-ea"/>
                <a:cs typeface="+mn-cs"/>
              </a:rPr>
              <a:t>Luxemburger</a:t>
            </a:r>
            <a:r>
              <a:rPr lang="fr-FR" sz="1200" b="0" kern="1200" dirty="0" smtClean="0">
                <a:solidFill>
                  <a:schemeClr val="tx1"/>
                </a:solidFill>
                <a:effectLst/>
                <a:latin typeface="+mn-lt"/>
                <a:ea typeface="+mn-ea"/>
                <a:cs typeface="+mn-cs"/>
              </a:rPr>
              <a:t> </a:t>
            </a:r>
            <a:r>
              <a:rPr lang="fr-FR" sz="1200" b="0" kern="1200" dirty="0" err="1" smtClean="0">
                <a:solidFill>
                  <a:schemeClr val="tx1"/>
                </a:solidFill>
                <a:effectLst/>
                <a:latin typeface="+mn-lt"/>
                <a:ea typeface="+mn-ea"/>
                <a:cs typeface="+mn-cs"/>
              </a:rPr>
              <a:t>Wort</a:t>
            </a:r>
            <a:r>
              <a:rPr lang="fr-FR" sz="1200" b="0" kern="1200" dirty="0" smtClean="0">
                <a:solidFill>
                  <a:schemeClr val="tx1"/>
                </a:solidFill>
                <a:effectLst/>
                <a:latin typeface="+mn-lt"/>
                <a:ea typeface="+mn-ea"/>
                <a:cs typeface="+mn-cs"/>
              </a:rPr>
              <a:t>  – Photographe – Jean </a:t>
            </a:r>
            <a:r>
              <a:rPr lang="fr-FR" sz="1200" b="0" kern="1200" dirty="0" err="1" smtClean="0">
                <a:solidFill>
                  <a:schemeClr val="tx1"/>
                </a:solidFill>
                <a:effectLst/>
                <a:latin typeface="+mn-lt"/>
                <a:ea typeface="+mn-ea"/>
                <a:cs typeface="+mn-cs"/>
              </a:rPr>
              <a:t>Weyrich</a:t>
            </a:r>
            <a:r>
              <a:rPr lang="fr-FR" sz="1200" b="0" kern="1200" dirty="0" smtClean="0">
                <a:solidFill>
                  <a:schemeClr val="tx1"/>
                </a:solidFill>
                <a:effectLst/>
                <a:latin typeface="+mn-lt"/>
                <a:ea typeface="+mn-ea"/>
                <a:cs typeface="+mn-cs"/>
              </a:rPr>
              <a:t> - Reproduction autorisée par </a:t>
            </a:r>
            <a:r>
              <a:rPr lang="fr-FR" sz="1200" b="0" kern="1200" dirty="0" err="1" smtClean="0">
                <a:solidFill>
                  <a:schemeClr val="tx1"/>
                </a:solidFill>
                <a:effectLst/>
                <a:latin typeface="+mn-lt"/>
                <a:ea typeface="+mn-ea"/>
                <a:cs typeface="+mn-cs"/>
              </a:rPr>
              <a:t>luxorr</a:t>
            </a:r>
            <a:r>
              <a:rPr lang="fr-FR" sz="1200" b="0" kern="1200" dirty="0" smtClean="0">
                <a:solidFill>
                  <a:schemeClr val="tx1"/>
                </a:solidFill>
                <a:effectLst/>
                <a:latin typeface="+mn-lt"/>
                <a:ea typeface="+mn-ea"/>
                <a:cs typeface="+mn-cs"/>
              </a:rPr>
              <a:t> – Toute nouvelle utilisation de ce contenu doit être autorisée à travers : </a:t>
            </a:r>
            <a:r>
              <a:rPr lang="fr-FR" sz="1200" b="0" u="none" kern="1200" dirty="0" smtClean="0">
                <a:solidFill>
                  <a:schemeClr val="tx1"/>
                </a:solidFill>
                <a:effectLst/>
                <a:latin typeface="+mn-lt"/>
                <a:ea typeface="+mn-ea"/>
                <a:cs typeface="+mn-cs"/>
                <a:hlinkClick r:id="rId3"/>
              </a:rPr>
              <a:t>www.luxorr.lu</a:t>
            </a: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endParaRPr lang="de-DE" sz="1200" i="1" kern="1200" dirty="0" smtClean="0">
              <a:solidFill>
                <a:schemeClr val="tx1"/>
              </a:solidFill>
              <a:latin typeface="+mn-lt"/>
              <a:ea typeface="+mn-ea"/>
              <a:cs typeface="Arial" pitchFamily="34" charset="0"/>
            </a:endParaRPr>
          </a:p>
          <a:p>
            <a:pPr indent="0" eaLnBrk="1" hangingPunct="1">
              <a:lnSpc>
                <a:spcPct val="100000"/>
              </a:lnSpc>
              <a:spcBef>
                <a:spcPct val="0"/>
              </a:spcBef>
              <a:buFontTx/>
              <a:buNone/>
              <a:defRPr/>
            </a:pP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r>
              <a:rPr lang="de-DE" sz="1200" b="1" dirty="0" smtClean="0">
                <a:solidFill>
                  <a:schemeClr val="tx1"/>
                </a:solidFill>
                <a:latin typeface="+mn-lt"/>
              </a:rPr>
              <a:t>WEITERE INFORMATIONEN</a:t>
            </a:r>
          </a:p>
          <a:p>
            <a:pPr indent="0" eaLnBrk="1" hangingPunct="1">
              <a:lnSpc>
                <a:spcPct val="100000"/>
              </a:lnSpc>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Luxemburg und die Europäische Union</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www.luxembourg.public.lu/de/le-grand-duche-se-presente/luxembourg-monde/luxembourg-europe/index.html</a:t>
            </a:r>
          </a:p>
          <a:p>
            <a:pPr indent="0" eaLnBrk="1" hangingPunct="1">
              <a:lnSpc>
                <a:spcPct val="100000"/>
              </a:lnSpc>
              <a:buFont typeface="Arial" pitchFamily="34" charset="0"/>
              <a:buChar char="•"/>
              <a:defRPr/>
            </a:pPr>
            <a:r>
              <a:rPr lang="de-DE" sz="1200" dirty="0" smtClean="0">
                <a:solidFill>
                  <a:schemeClr val="tx1"/>
                </a:solidFill>
                <a:latin typeface="+mn-lt"/>
              </a:rPr>
              <a:t> </a:t>
            </a:r>
            <a:r>
              <a:rPr lang="de-DE" sz="1200" i="1" noProof="0" dirty="0" smtClean="0">
                <a:solidFill>
                  <a:schemeClr val="tx1"/>
                </a:solidFill>
                <a:latin typeface="+mn-lt"/>
                <a:cs typeface="Arial" pitchFamily="34" charset="0"/>
              </a:rPr>
              <a:t>Apropos … Luxemburg und die Europäische Union</a:t>
            </a:r>
            <a:r>
              <a:rPr lang="de-DE" sz="1200" i="0" dirty="0" smtClean="0">
                <a:solidFill>
                  <a:schemeClr val="tx1"/>
                </a:solidFill>
                <a:latin typeface="+mn-lt"/>
              </a:rPr>
              <a:t>:</a:t>
            </a:r>
            <a:r>
              <a:rPr lang="de-DE" sz="1200" i="1" dirty="0" smtClean="0">
                <a:solidFill>
                  <a:schemeClr val="tx1"/>
                </a:solidFill>
                <a:latin typeface="+mn-lt"/>
              </a:rPr>
              <a:t> </a:t>
            </a:r>
            <a:br>
              <a:rPr lang="de-DE" sz="1200" i="1" dirty="0" smtClean="0">
                <a:solidFill>
                  <a:schemeClr val="tx1"/>
                </a:solidFill>
                <a:latin typeface="+mn-lt"/>
              </a:rPr>
            </a:br>
            <a:r>
              <a:rPr lang="de-DE" sz="1200" i="1" dirty="0" smtClean="0">
                <a:solidFill>
                  <a:schemeClr val="tx1"/>
                </a:solidFill>
                <a:latin typeface="+mn-lt"/>
              </a:rPr>
              <a:t>  </a:t>
            </a:r>
            <a:r>
              <a:rPr lang="de-DE" sz="1200" dirty="0" smtClean="0">
                <a:solidFill>
                  <a:schemeClr val="tx1"/>
                </a:solidFill>
                <a:latin typeface="+mn-lt"/>
              </a:rPr>
              <a:t>www.luxembourg.public.lu/de/publications/p/ap-europe/index.html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6288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pPr>
            <a:r>
              <a:rPr lang="de-DE" sz="1200" b="1" u="sng" dirty="0" smtClean="0">
                <a:solidFill>
                  <a:schemeClr val="tx1"/>
                </a:solidFill>
                <a:latin typeface="+mn-lt"/>
              </a:rPr>
              <a:t>Bevölkerung</a:t>
            </a:r>
            <a:r>
              <a:rPr lang="de-DE" sz="1200" b="1" dirty="0" smtClean="0">
                <a:solidFill>
                  <a:schemeClr val="tx1"/>
                </a:solidFill>
                <a:latin typeface="+mn-lt"/>
              </a:rPr>
              <a:t> </a:t>
            </a:r>
            <a:r>
              <a:rPr lang="de-DE" sz="1200" b="1" i="0" dirty="0" smtClean="0">
                <a:solidFill>
                  <a:schemeClr val="tx1"/>
                </a:solidFill>
                <a:latin typeface="+mn-lt"/>
              </a:rPr>
              <a:t>(Stand 1.1.2018)</a:t>
            </a:r>
            <a:endParaRPr lang="de-DE" sz="1200" b="1" i="0" u="sng" dirty="0" smtClean="0">
              <a:solidFill>
                <a:schemeClr val="tx1"/>
              </a:solidFill>
              <a:latin typeface="+mn-lt"/>
            </a:endParaRPr>
          </a:p>
          <a:p>
            <a:pPr indent="0" eaLnBrk="1" hangingPunct="1">
              <a:lnSpc>
                <a:spcPct val="100000"/>
              </a:lnSpc>
              <a:spcBef>
                <a:spcPts val="0"/>
              </a:spcBef>
            </a:pPr>
            <a:endParaRPr lang="de-DE" sz="1200" dirty="0" smtClean="0">
              <a:solidFill>
                <a:schemeClr val="tx1"/>
              </a:solidFill>
              <a:latin typeface="+mn-lt"/>
            </a:endParaRPr>
          </a:p>
          <a:p>
            <a:pPr indent="0" eaLnBrk="1" hangingPunct="1">
              <a:lnSpc>
                <a:spcPct val="100000"/>
              </a:lnSpc>
              <a:spcBef>
                <a:spcPts val="0"/>
              </a:spcBef>
              <a:buFont typeface="Symbol" pitchFamily="18" charset="2"/>
              <a:buNone/>
            </a:pPr>
            <a:r>
              <a:rPr lang="de-DE" sz="1200" dirty="0" smtClean="0">
                <a:solidFill>
                  <a:schemeClr val="tx1"/>
                </a:solidFill>
                <a:latin typeface="+mn-lt"/>
              </a:rPr>
              <a:t>- Die Luxemburger Bevölkerung zählt 602 000 Einwohner;</a:t>
            </a:r>
          </a:p>
          <a:p>
            <a:pPr indent="0" eaLnBrk="1" hangingPunct="1">
              <a:lnSpc>
                <a:spcPct val="100000"/>
              </a:lnSpc>
              <a:spcBef>
                <a:spcPts val="0"/>
              </a:spcBef>
              <a:buFont typeface="Symbol" pitchFamily="18" charset="2"/>
              <a:buChar char=""/>
            </a:pPr>
            <a:endParaRPr lang="de-DE" sz="1200" dirty="0" smtClean="0">
              <a:solidFill>
                <a:schemeClr val="tx1"/>
              </a:solidFill>
              <a:latin typeface="+mn-lt"/>
            </a:endParaRPr>
          </a:p>
          <a:p>
            <a:pPr indent="0" eaLnBrk="1" hangingPunct="1">
              <a:lnSpc>
                <a:spcPct val="100000"/>
              </a:lnSpc>
              <a:spcBef>
                <a:spcPts val="0"/>
              </a:spcBef>
              <a:buFont typeface="Symbol" pitchFamily="18" charset="2"/>
              <a:buNone/>
            </a:pPr>
            <a:r>
              <a:rPr lang="de-DE" sz="1200" dirty="0" smtClean="0">
                <a:solidFill>
                  <a:schemeClr val="tx1"/>
                </a:solidFill>
                <a:latin typeface="+mn-lt"/>
              </a:rPr>
              <a:t>- </a:t>
            </a:r>
            <a:r>
              <a:rPr lang="de-DE" sz="1200" b="0" dirty="0" smtClean="0">
                <a:solidFill>
                  <a:schemeClr val="tx1"/>
                </a:solidFill>
                <a:latin typeface="+mn-lt"/>
              </a:rPr>
              <a:t>47,9 %</a:t>
            </a:r>
            <a:r>
              <a:rPr lang="de-DE" sz="1200" dirty="0" smtClean="0">
                <a:solidFill>
                  <a:schemeClr val="tx1"/>
                </a:solidFill>
                <a:latin typeface="+mn-lt"/>
              </a:rPr>
              <a:t> der Gesamtbevölkerung haben keinen luxemburgischen Pass, wobei der Anteil in der Hauptstadt bei ungefähr</a:t>
            </a:r>
            <a:r>
              <a:rPr lang="de-DE" sz="1200" baseline="0" dirty="0" smtClean="0">
                <a:solidFill>
                  <a:schemeClr val="tx1"/>
                </a:solidFill>
                <a:latin typeface="+mn-lt"/>
              </a:rPr>
              <a:t> 71 </a:t>
            </a:r>
            <a:r>
              <a:rPr lang="de-DE" sz="1200" dirty="0" smtClean="0">
                <a:solidFill>
                  <a:schemeClr val="tx1"/>
                </a:solidFill>
                <a:latin typeface="+mn-lt"/>
              </a:rPr>
              <a:t>% liegt;</a:t>
            </a:r>
          </a:p>
          <a:p>
            <a:pPr indent="0" eaLnBrk="1" hangingPunct="1">
              <a:lnSpc>
                <a:spcPct val="100000"/>
              </a:lnSpc>
              <a:spcBef>
                <a:spcPts val="0"/>
              </a:spcBef>
              <a:buFont typeface="Symbol" pitchFamily="18" charset="2"/>
              <a:buChar char=""/>
            </a:pPr>
            <a:endParaRPr lang="de-DE" sz="1200" dirty="0" smtClean="0">
              <a:solidFill>
                <a:schemeClr val="tx1"/>
              </a:solidFill>
              <a:latin typeface="+mn-lt"/>
            </a:endParaRPr>
          </a:p>
          <a:p>
            <a:pPr indent="0" eaLnBrk="1" hangingPunct="1">
              <a:lnSpc>
                <a:spcPct val="100000"/>
              </a:lnSpc>
              <a:spcBef>
                <a:spcPts val="0"/>
              </a:spcBef>
              <a:buFontTx/>
              <a:buChar char="-"/>
            </a:pPr>
            <a:r>
              <a:rPr lang="de-DE" sz="1200" dirty="0" smtClean="0">
                <a:solidFill>
                  <a:schemeClr val="tx1"/>
                </a:solidFill>
                <a:latin typeface="+mn-lt"/>
              </a:rPr>
              <a:t> Bevölkerungsreichste Städte: </a:t>
            </a:r>
            <a:r>
              <a:rPr lang="de-DE" sz="1200" b="1" dirty="0" smtClean="0">
                <a:solidFill>
                  <a:schemeClr val="tx1"/>
                </a:solidFill>
                <a:latin typeface="+mn-lt"/>
              </a:rPr>
              <a:t>Luxemburg</a:t>
            </a:r>
            <a:r>
              <a:rPr lang="de-DE" sz="1200" dirty="0" smtClean="0">
                <a:solidFill>
                  <a:schemeClr val="tx1"/>
                </a:solidFill>
                <a:latin typeface="+mn-lt"/>
              </a:rPr>
              <a:t> (</a:t>
            </a:r>
            <a:r>
              <a:rPr lang="de-DE" sz="1200" b="0" dirty="0" smtClean="0">
                <a:solidFill>
                  <a:schemeClr val="tx1"/>
                </a:solidFill>
                <a:latin typeface="+mn-lt"/>
              </a:rPr>
              <a:t>116 328 </a:t>
            </a:r>
            <a:r>
              <a:rPr lang="de-DE" sz="1200" dirty="0" smtClean="0">
                <a:solidFill>
                  <a:schemeClr val="tx1"/>
                </a:solidFill>
                <a:latin typeface="+mn-lt"/>
              </a:rPr>
              <a:t>Einwohner – 31.12.2017), </a:t>
            </a:r>
            <a:r>
              <a:rPr lang="de-DE" sz="1200" b="1" dirty="0" smtClean="0">
                <a:solidFill>
                  <a:schemeClr val="tx1"/>
                </a:solidFill>
                <a:latin typeface="+mn-lt"/>
              </a:rPr>
              <a:t>Esch an der Alzette </a:t>
            </a:r>
            <a:r>
              <a:rPr lang="de-DE" sz="1200" dirty="0" smtClean="0">
                <a:solidFill>
                  <a:schemeClr val="tx1"/>
                </a:solidFill>
                <a:latin typeface="+mn-lt"/>
              </a:rPr>
              <a:t>(</a:t>
            </a:r>
            <a:r>
              <a:rPr lang="de-DE" sz="1200" b="0" dirty="0" smtClean="0">
                <a:solidFill>
                  <a:schemeClr val="tx1"/>
                </a:solidFill>
                <a:latin typeface="+mn-lt"/>
              </a:rPr>
              <a:t>35</a:t>
            </a:r>
            <a:r>
              <a:rPr lang="de-DE" sz="1200" b="0" baseline="0" dirty="0" smtClean="0">
                <a:solidFill>
                  <a:schemeClr val="tx1"/>
                </a:solidFill>
                <a:latin typeface="+mn-lt"/>
              </a:rPr>
              <a:t> </a:t>
            </a:r>
            <a:r>
              <a:rPr lang="de-DE" sz="1200" b="0" dirty="0" smtClean="0">
                <a:solidFill>
                  <a:schemeClr val="tx1"/>
                </a:solidFill>
                <a:latin typeface="+mn-lt"/>
              </a:rPr>
              <a:t>113 </a:t>
            </a:r>
            <a:r>
              <a:rPr lang="de-DE" sz="1200" dirty="0" smtClean="0">
                <a:solidFill>
                  <a:schemeClr val="tx1"/>
                </a:solidFill>
                <a:latin typeface="+mn-lt"/>
              </a:rPr>
              <a:t>Einwohner – 13.08.2018), </a:t>
            </a:r>
            <a:r>
              <a:rPr lang="de-DE" sz="1200" b="1" dirty="0" smtClean="0">
                <a:solidFill>
                  <a:schemeClr val="tx1"/>
                </a:solidFill>
                <a:latin typeface="+mn-lt"/>
              </a:rPr>
              <a:t>Differdingen</a:t>
            </a:r>
            <a:r>
              <a:rPr lang="de-DE" sz="1200" dirty="0" smtClean="0">
                <a:solidFill>
                  <a:schemeClr val="tx1"/>
                </a:solidFill>
                <a:latin typeface="+mn-lt"/>
              </a:rPr>
              <a:t> (</a:t>
            </a:r>
            <a:r>
              <a:rPr lang="de-DE" sz="1200" b="0" dirty="0" smtClean="0">
                <a:solidFill>
                  <a:schemeClr val="tx1"/>
                </a:solidFill>
                <a:latin typeface="+mn-lt"/>
              </a:rPr>
              <a:t>26 387 </a:t>
            </a:r>
            <a:r>
              <a:rPr lang="de-DE" sz="1200" dirty="0" smtClean="0">
                <a:solidFill>
                  <a:schemeClr val="tx1"/>
                </a:solidFill>
                <a:latin typeface="+mn-lt"/>
              </a:rPr>
              <a:t>Einwohner – 2.08.2018).</a:t>
            </a:r>
          </a:p>
          <a:p>
            <a:pPr indent="0" eaLnBrk="1" hangingPunct="1">
              <a:lnSpc>
                <a:spcPct val="100000"/>
              </a:lnSpc>
              <a:spcBef>
                <a:spcPts val="0"/>
              </a:spcBef>
            </a:pPr>
            <a:endParaRPr lang="de-DE" sz="1200" dirty="0" smtClean="0">
              <a:solidFill>
                <a:schemeClr val="tx1"/>
              </a:solidFill>
              <a:latin typeface="+mn-lt"/>
            </a:endParaRPr>
          </a:p>
          <a:p>
            <a:pPr indent="0" eaLnBrk="1" hangingPunct="1">
              <a:lnSpc>
                <a:spcPct val="100000"/>
              </a:lnSpc>
              <a:spcBef>
                <a:spcPts val="0"/>
              </a:spcBef>
            </a:pPr>
            <a:endParaRPr lang="de-DE" sz="1200" dirty="0" smtClean="0">
              <a:solidFill>
                <a:schemeClr val="tx1"/>
              </a:solidFill>
              <a:latin typeface="+mn-lt"/>
            </a:endParaRPr>
          </a:p>
          <a:p>
            <a:pPr indent="0" eaLnBrk="1" hangingPunct="1">
              <a:lnSpc>
                <a:spcPct val="100000"/>
              </a:lnSpc>
              <a:spcBef>
                <a:spcPts val="0"/>
              </a:spcBef>
            </a:pPr>
            <a:r>
              <a:rPr lang="de-DE" sz="1200" b="1" dirty="0" smtClean="0">
                <a:solidFill>
                  <a:schemeClr val="tx1"/>
                </a:solidFill>
                <a:latin typeface="+mn-lt"/>
              </a:rPr>
              <a:t>WEITERE INFORMATIONEN</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200" dirty="0" smtClean="0">
                <a:solidFill>
                  <a:schemeClr val="tx1"/>
                </a:solidFill>
                <a:latin typeface="+mn-lt"/>
              </a:rPr>
              <a:t> Statistiken</a:t>
            </a:r>
            <a:r>
              <a:rPr lang="de-DE" sz="1200" baseline="0" dirty="0" smtClean="0">
                <a:solidFill>
                  <a:schemeClr val="tx1"/>
                </a:solidFill>
                <a:latin typeface="+mn-lt"/>
              </a:rPr>
              <a:t> zur Bevölkerung Luxemburgs</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www.statistiques.public.lu/fr/population-emploi/index.html (auf</a:t>
            </a:r>
            <a:r>
              <a:rPr lang="de-DE" sz="1200" baseline="0" dirty="0" smtClean="0">
                <a:solidFill>
                  <a:schemeClr val="tx1"/>
                </a:solidFill>
                <a:latin typeface="+mn-lt"/>
              </a:rPr>
              <a:t> Französisch)</a:t>
            </a:r>
            <a:endParaRPr lang="de-DE" sz="1200" dirty="0" smtClean="0">
              <a:solidFill>
                <a:schemeClr val="tx1"/>
              </a:solidFill>
              <a:latin typeface="+mn-lt"/>
            </a:endParaRPr>
          </a:p>
          <a:p>
            <a:pPr indent="0" eaLnBrk="1" hangingPunct="1">
              <a:lnSpc>
                <a:spcPct val="100000"/>
              </a:lnSpc>
              <a:spcBef>
                <a:spcPts val="0"/>
              </a:spcBef>
              <a:buFont typeface="Arial" pitchFamily="34" charset="0"/>
              <a:buChar char="•"/>
            </a:pPr>
            <a:r>
              <a:rPr lang="de-DE" sz="1200" noProof="0" dirty="0" smtClean="0">
                <a:solidFill>
                  <a:schemeClr val="tx1"/>
                </a:solidFill>
                <a:latin typeface="+mn-lt"/>
              </a:rPr>
              <a:t> „</a:t>
            </a:r>
            <a:r>
              <a:rPr lang="de-DE" sz="1200" i="0" dirty="0" smtClean="0">
                <a:solidFill>
                  <a:schemeClr val="tx1"/>
                </a:solidFill>
                <a:latin typeface="+mn-lt"/>
              </a:rPr>
              <a:t>Bevölkerung”</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www.luxembourg.public.lu/de/le-grand-duche-se-presente/population/index.html</a:t>
            </a:r>
          </a:p>
          <a:p>
            <a:pPr indent="0" eaLnBrk="1" hangingPunct="1">
              <a:lnSpc>
                <a:spcPct val="100000"/>
              </a:lnSpc>
              <a:spcBef>
                <a:spcPts val="0"/>
              </a:spcBef>
              <a:buFont typeface="Arial" pitchFamily="34" charset="0"/>
              <a:buChar char="•"/>
            </a:pPr>
            <a:r>
              <a:rPr lang="de-DE" sz="1200" i="1" baseline="0" dirty="0" smtClean="0">
                <a:solidFill>
                  <a:schemeClr val="tx1"/>
                </a:solidFill>
                <a:latin typeface="+mn-lt"/>
              </a:rPr>
              <a:t> </a:t>
            </a:r>
            <a:r>
              <a:rPr lang="de-DE" sz="1200" i="1" dirty="0" smtClean="0">
                <a:solidFill>
                  <a:schemeClr val="tx1"/>
                </a:solidFill>
                <a:latin typeface="+mn-lt"/>
              </a:rPr>
              <a:t>Apropos ... multikulturelles Luxemburg</a:t>
            </a:r>
            <a:r>
              <a:rPr lang="de-DE" sz="1200" i="0" baseline="0" dirty="0" smtClean="0">
                <a:solidFill>
                  <a:schemeClr val="tx1"/>
                </a:solidFill>
                <a:latin typeface="+mn-lt"/>
              </a:rPr>
              <a:t>:</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a:t>
            </a:r>
            <a:r>
              <a:rPr lang="de-DE" sz="1200" dirty="0" smtClean="0">
                <a:solidFill>
                  <a:schemeClr val="tx1"/>
                </a:solidFill>
                <a:latin typeface="+mn-lt"/>
              </a:rPr>
              <a:t>www.luxembourg.public.lu/de/publications/i/ap-lux-multiculturel/index.html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842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Bevölkerung</a:t>
            </a:r>
            <a:r>
              <a:rPr lang="de-DE" sz="1200" b="1" i="0" u="none" dirty="0" smtClean="0">
                <a:solidFill>
                  <a:schemeClr val="tx1"/>
                </a:solidFill>
                <a:latin typeface="+mn-lt"/>
              </a:rPr>
              <a:t> </a:t>
            </a:r>
            <a:r>
              <a:rPr lang="de-DE" sz="1200" b="1" i="0" dirty="0" smtClean="0">
                <a:solidFill>
                  <a:schemeClr val="tx1"/>
                </a:solidFill>
                <a:latin typeface="+mn-lt"/>
              </a:rPr>
              <a:t>(Stand 1.1.2018)</a:t>
            </a:r>
            <a:endParaRPr lang="de-DE" sz="1200" b="1" i="0" u="sng" dirty="0" smtClean="0">
              <a:solidFill>
                <a:schemeClr val="tx1"/>
              </a:solidFill>
              <a:latin typeface="+mn-lt"/>
            </a:endParaRPr>
          </a:p>
          <a:p>
            <a:pPr indent="0" eaLnBrk="1" hangingPunct="1">
              <a:lnSpc>
                <a:spcPct val="100000"/>
              </a:lnSpc>
            </a:pPr>
            <a:endParaRPr lang="de-DE" sz="1200" dirty="0" smtClean="0">
              <a:solidFill>
                <a:schemeClr val="tx1"/>
              </a:solidFill>
              <a:latin typeface="+mn-lt"/>
            </a:endParaRPr>
          </a:p>
          <a:p>
            <a:pPr indent="0" eaLnBrk="1" hangingPunct="1">
              <a:lnSpc>
                <a:spcPct val="100000"/>
              </a:lnSpc>
              <a:buFont typeface="Arial" pitchFamily="34" charset="0"/>
              <a:buNone/>
            </a:pPr>
            <a:r>
              <a:rPr lang="de-DE" sz="1200" dirty="0" smtClean="0">
                <a:solidFill>
                  <a:schemeClr val="tx1"/>
                </a:solidFill>
                <a:latin typeface="+mn-lt"/>
              </a:rPr>
              <a:t>-</a:t>
            </a:r>
            <a:r>
              <a:rPr lang="de-DE" sz="1200" baseline="0" dirty="0" smtClean="0">
                <a:solidFill>
                  <a:schemeClr val="tx1"/>
                </a:solidFill>
                <a:latin typeface="+mn-lt"/>
              </a:rPr>
              <a:t> </a:t>
            </a:r>
            <a:r>
              <a:rPr lang="de-DE" sz="1200" dirty="0" smtClean="0">
                <a:solidFill>
                  <a:schemeClr val="tx1"/>
                </a:solidFill>
                <a:latin typeface="+mn-lt"/>
              </a:rPr>
              <a:t>Mehr als 170 Nationalitäten leben in Luxemburg;</a:t>
            </a:r>
          </a:p>
          <a:p>
            <a:pPr indent="0" eaLnBrk="1" hangingPunct="1">
              <a:lnSpc>
                <a:spcPct val="100000"/>
              </a:lnSpc>
              <a:buFont typeface="Arial" pitchFamily="34" charset="0"/>
              <a:buNone/>
            </a:pPr>
            <a:r>
              <a:rPr lang="de-DE" sz="1200" dirty="0" smtClean="0">
                <a:solidFill>
                  <a:schemeClr val="tx1"/>
                </a:solidFill>
                <a:latin typeface="+mn-lt"/>
              </a:rPr>
              <a:t>-</a:t>
            </a:r>
            <a:r>
              <a:rPr lang="de-DE" sz="1200" baseline="0" dirty="0" smtClean="0">
                <a:solidFill>
                  <a:schemeClr val="tx1"/>
                </a:solidFill>
                <a:latin typeface="+mn-lt"/>
              </a:rPr>
              <a:t> </a:t>
            </a:r>
            <a:r>
              <a:rPr lang="de-DE" sz="1200" dirty="0" smtClean="0">
                <a:solidFill>
                  <a:schemeClr val="tx1"/>
                </a:solidFill>
                <a:latin typeface="+mn-lt"/>
              </a:rPr>
              <a:t>Fast neun von zehn Ausländern sind Staatsangehörige von Mitgliedstaaten der Europäischen Union;</a:t>
            </a:r>
          </a:p>
          <a:p>
            <a:pPr indent="0" eaLnBrk="1" hangingPunct="1">
              <a:lnSpc>
                <a:spcPct val="100000"/>
              </a:lnSpc>
              <a:buFont typeface="Arial" pitchFamily="34" charset="0"/>
              <a:buNone/>
            </a:pPr>
            <a:r>
              <a:rPr lang="de-DE" sz="1200" dirty="0" smtClean="0">
                <a:solidFill>
                  <a:schemeClr val="tx1"/>
                </a:solidFill>
                <a:latin typeface="+mn-lt"/>
              </a:rPr>
              <a:t>-</a:t>
            </a:r>
            <a:r>
              <a:rPr lang="de-DE" sz="1200" baseline="0" dirty="0" smtClean="0">
                <a:solidFill>
                  <a:schemeClr val="tx1"/>
                </a:solidFill>
                <a:latin typeface="+mn-lt"/>
              </a:rPr>
              <a:t> </a:t>
            </a:r>
            <a:r>
              <a:rPr lang="de-DE" sz="1200" dirty="0" smtClean="0">
                <a:solidFill>
                  <a:schemeClr val="tx1"/>
                </a:solidFill>
                <a:latin typeface="+mn-lt"/>
              </a:rPr>
              <a:t>Anteil der Ausländer in der Gesamtbevölkerung: </a:t>
            </a:r>
          </a:p>
          <a:p>
            <a:pPr marL="171450" indent="-171450" eaLnBrk="1" hangingPunct="1">
              <a:lnSpc>
                <a:spcPct val="100000"/>
              </a:lnSpc>
              <a:buFont typeface="Arial" panose="020B0604020202020204" pitchFamily="34" charset="0"/>
              <a:buChar char="•"/>
            </a:pPr>
            <a:r>
              <a:rPr lang="de-DE" sz="1200" dirty="0" smtClean="0">
                <a:solidFill>
                  <a:schemeClr val="tx1"/>
                </a:solidFill>
                <a:latin typeface="+mn-lt"/>
              </a:rPr>
              <a:t>Portugiesen:</a:t>
            </a:r>
            <a:r>
              <a:rPr lang="de-DE" sz="1200" baseline="0" dirty="0" smtClean="0">
                <a:solidFill>
                  <a:schemeClr val="tx1"/>
                </a:solidFill>
                <a:latin typeface="+mn-lt"/>
              </a:rPr>
              <a:t> 16,02 %</a:t>
            </a:r>
          </a:p>
          <a:p>
            <a:pPr marL="171450" indent="-171450" eaLnBrk="1" hangingPunct="1">
              <a:lnSpc>
                <a:spcPct val="100000"/>
              </a:lnSpc>
              <a:buFont typeface="Arial" panose="020B0604020202020204" pitchFamily="34" charset="0"/>
              <a:buChar char="•"/>
            </a:pPr>
            <a:r>
              <a:rPr lang="de-DE" sz="1200" baseline="0" dirty="0" smtClean="0">
                <a:solidFill>
                  <a:schemeClr val="tx1"/>
                </a:solidFill>
                <a:latin typeface="+mn-lt"/>
              </a:rPr>
              <a:t>Franzosen: 7,60 %</a:t>
            </a:r>
          </a:p>
          <a:p>
            <a:pPr marL="171450" indent="-171450" eaLnBrk="1" hangingPunct="1">
              <a:lnSpc>
                <a:spcPct val="100000"/>
              </a:lnSpc>
              <a:buFont typeface="Arial" panose="020B0604020202020204" pitchFamily="34" charset="0"/>
              <a:buChar char="•"/>
            </a:pPr>
            <a:r>
              <a:rPr lang="de-DE" sz="1200" baseline="0" dirty="0" smtClean="0">
                <a:solidFill>
                  <a:schemeClr val="tx1"/>
                </a:solidFill>
                <a:latin typeface="+mn-lt"/>
              </a:rPr>
              <a:t>Italiener: 3,65 %</a:t>
            </a:r>
          </a:p>
          <a:p>
            <a:pPr marL="171450" indent="-171450" eaLnBrk="1" hangingPunct="1">
              <a:lnSpc>
                <a:spcPct val="100000"/>
              </a:lnSpc>
              <a:buFont typeface="Arial" panose="020B0604020202020204" pitchFamily="34" charset="0"/>
              <a:buChar char="•"/>
            </a:pPr>
            <a:r>
              <a:rPr lang="de-DE" sz="1200" dirty="0" smtClean="0">
                <a:solidFill>
                  <a:schemeClr val="tx1"/>
                </a:solidFill>
                <a:latin typeface="+mn-lt"/>
              </a:rPr>
              <a:t>Belgier: 3,35 %</a:t>
            </a:r>
          </a:p>
          <a:p>
            <a:pPr marL="171450" indent="-171450" eaLnBrk="1" hangingPunct="1">
              <a:lnSpc>
                <a:spcPct val="100000"/>
              </a:lnSpc>
              <a:buFont typeface="Arial" panose="020B0604020202020204" pitchFamily="34" charset="0"/>
              <a:buChar char="•"/>
            </a:pPr>
            <a:r>
              <a:rPr lang="de-DE" sz="1200" dirty="0" smtClean="0">
                <a:solidFill>
                  <a:schemeClr val="tx1"/>
                </a:solidFill>
                <a:latin typeface="+mn-lt"/>
              </a:rPr>
              <a:t>Deutsche: 2,17 %</a:t>
            </a:r>
          </a:p>
          <a:p>
            <a:pPr marL="171450" indent="-171450" eaLnBrk="1" hangingPunct="1">
              <a:lnSpc>
                <a:spcPct val="100000"/>
              </a:lnSpc>
              <a:buFont typeface="Arial" panose="020B0604020202020204" pitchFamily="34" charset="0"/>
              <a:buChar char="•"/>
            </a:pPr>
            <a:r>
              <a:rPr lang="de-DE" sz="1200" dirty="0" smtClean="0">
                <a:solidFill>
                  <a:schemeClr val="tx1"/>
                </a:solidFill>
                <a:latin typeface="+mn-lt"/>
              </a:rPr>
              <a:t>Briten: 0,98 %</a:t>
            </a:r>
          </a:p>
          <a:p>
            <a:pPr marL="171450" indent="-171450" eaLnBrk="1" hangingPunct="1">
              <a:lnSpc>
                <a:spcPct val="100000"/>
              </a:lnSpc>
              <a:buFont typeface="Arial" panose="020B0604020202020204" pitchFamily="34" charset="0"/>
              <a:buChar char="•"/>
            </a:pPr>
            <a:r>
              <a:rPr lang="de-DE" sz="1200" baseline="0" dirty="0" smtClean="0">
                <a:solidFill>
                  <a:schemeClr val="tx1"/>
                </a:solidFill>
                <a:latin typeface="+mn-lt"/>
              </a:rPr>
              <a:t>Niederländer: 0,71 %</a:t>
            </a:r>
          </a:p>
          <a:p>
            <a:pPr marL="171450" indent="-171450" eaLnBrk="1" hangingPunct="1">
              <a:lnSpc>
                <a:spcPct val="100000"/>
              </a:lnSpc>
              <a:buFont typeface="Arial" panose="020B0604020202020204" pitchFamily="34" charset="0"/>
              <a:buChar char="•"/>
            </a:pPr>
            <a:r>
              <a:rPr lang="de-DE" sz="1200" baseline="0" dirty="0" smtClean="0">
                <a:solidFill>
                  <a:schemeClr val="tx1"/>
                </a:solidFill>
                <a:latin typeface="+mn-lt"/>
              </a:rPr>
              <a:t>Sonstige Länder der EU: 6,06 %</a:t>
            </a:r>
          </a:p>
          <a:p>
            <a:pPr marL="171450" indent="-171450" eaLnBrk="1" hangingPunct="1">
              <a:lnSpc>
                <a:spcPct val="100000"/>
              </a:lnSpc>
              <a:buFont typeface="Arial" panose="020B0604020202020204" pitchFamily="34" charset="0"/>
              <a:buChar char="•"/>
            </a:pPr>
            <a:r>
              <a:rPr lang="de-DE" sz="1200" baseline="0" dirty="0" smtClean="0">
                <a:solidFill>
                  <a:schemeClr val="tx1"/>
                </a:solidFill>
                <a:latin typeface="+mn-lt"/>
              </a:rPr>
              <a:t>Sonstige: 7,28 %</a:t>
            </a:r>
            <a:endParaRPr lang="de-DE" sz="1200" dirty="0" smtClean="0">
              <a:solidFill>
                <a:schemeClr val="tx1"/>
              </a:solidFill>
              <a:latin typeface="+mn-lt"/>
            </a:endParaRPr>
          </a:p>
          <a:p>
            <a:pPr indent="0" eaLnBrk="1" hangingPunct="1">
              <a:lnSpc>
                <a:spcPct val="100000"/>
              </a:lnSpc>
            </a:pPr>
            <a:endParaRPr lang="de-DE" sz="1200" dirty="0" smtClean="0">
              <a:solidFill>
                <a:schemeClr val="tx1"/>
              </a:solidFill>
              <a:latin typeface="+mn-lt"/>
            </a:endParaRPr>
          </a:p>
          <a:p>
            <a:pPr indent="0" eaLnBrk="1" hangingPunct="1">
              <a:lnSpc>
                <a:spcPct val="100000"/>
              </a:lnSpc>
            </a:pPr>
            <a:endParaRPr lang="de-DE" sz="1200" dirty="0" smtClean="0">
              <a:solidFill>
                <a:schemeClr val="tx1"/>
              </a:solidFill>
              <a:latin typeface="+mn-lt"/>
            </a:endParaRPr>
          </a:p>
          <a:p>
            <a:pPr indent="0" eaLnBrk="1" hangingPunct="1">
              <a:lnSpc>
                <a:spcPct val="100000"/>
              </a:lnSpc>
            </a:pPr>
            <a:r>
              <a:rPr lang="de-DE" sz="1200" b="1" dirty="0" smtClean="0">
                <a:solidFill>
                  <a:schemeClr val="tx1"/>
                </a:solidFill>
                <a:latin typeface="+mn-lt"/>
              </a:rPr>
              <a:t>WEITERE INFORMATIONEN</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de-DE" sz="1200" dirty="0" smtClean="0">
                <a:solidFill>
                  <a:schemeClr val="tx1"/>
                </a:solidFill>
                <a:latin typeface="+mn-lt"/>
              </a:rPr>
              <a:t> Statistiken zur Bevölkerung Luxemburgs: </a:t>
            </a:r>
            <a:br>
              <a:rPr lang="de-DE" sz="1200" dirty="0" smtClean="0">
                <a:solidFill>
                  <a:schemeClr val="tx1"/>
                </a:solidFill>
                <a:latin typeface="+mn-lt"/>
              </a:rPr>
            </a:br>
            <a:r>
              <a:rPr lang="de-DE" sz="1200" dirty="0" smtClean="0">
                <a:solidFill>
                  <a:schemeClr val="tx1"/>
                </a:solidFill>
                <a:latin typeface="+mn-lt"/>
              </a:rPr>
              <a:t>  www.statistiques.public.lu/fr/population-emploi/index.html (auf Französisch)</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de-DE" sz="1200" noProof="0" dirty="0" smtClean="0">
                <a:solidFill>
                  <a:schemeClr val="tx1"/>
                </a:solidFill>
                <a:latin typeface="+mn-lt"/>
              </a:rPr>
              <a:t> „</a:t>
            </a:r>
            <a:r>
              <a:rPr lang="de-DE" sz="1200" i="0" dirty="0" smtClean="0">
                <a:solidFill>
                  <a:schemeClr val="tx1"/>
                </a:solidFill>
                <a:latin typeface="+mn-lt"/>
              </a:rPr>
              <a:t>Bevölkerung</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www.luxembourg.public.lu/de/le-grand-duche-se-presente/population/index.html </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de-DE" sz="1200" i="0" dirty="0" smtClean="0">
                <a:solidFill>
                  <a:schemeClr val="tx1"/>
                </a:solidFill>
                <a:latin typeface="+mn-lt"/>
              </a:rPr>
              <a:t> </a:t>
            </a:r>
            <a:r>
              <a:rPr lang="de-DE" sz="1200" i="1" dirty="0" smtClean="0">
                <a:solidFill>
                  <a:schemeClr val="tx1"/>
                </a:solidFill>
                <a:latin typeface="+mn-lt"/>
              </a:rPr>
              <a:t>Apropos ... multikulturelles Luxemburg</a:t>
            </a:r>
            <a:r>
              <a:rPr lang="de-DE" sz="1200" i="0" baseline="0" dirty="0" smtClean="0">
                <a:solidFill>
                  <a:schemeClr val="tx1"/>
                </a:solidFill>
                <a:latin typeface="+mn-lt"/>
              </a:rPr>
              <a:t>:</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a:t>
            </a:r>
            <a:r>
              <a:rPr lang="de-DE" sz="1200" dirty="0" smtClean="0">
                <a:solidFill>
                  <a:schemeClr val="tx1"/>
                </a:solidFill>
                <a:latin typeface="+mn-lt"/>
              </a:rPr>
              <a:t>www.luxembourg.public.lu/de/publications/i/ap-lux-multiculturel/index.html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5563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pPr>
            <a:r>
              <a:rPr lang="de-DE" sz="1200" b="1" u="sng" noProof="0" dirty="0" smtClean="0">
                <a:solidFill>
                  <a:schemeClr val="tx1"/>
                </a:solidFill>
                <a:latin typeface="+mn-lt"/>
              </a:rPr>
              <a:t>Bevölkerung: Bevölkerung und Beschäftigung</a:t>
            </a:r>
            <a:br>
              <a:rPr lang="de-DE" sz="1200" b="1" u="sng" noProof="0" dirty="0" smtClean="0">
                <a:solidFill>
                  <a:schemeClr val="tx1"/>
                </a:solidFill>
                <a:latin typeface="+mn-lt"/>
              </a:rPr>
            </a:br>
            <a:r>
              <a:rPr lang="de-DE" sz="1200" b="1" u="sng" noProof="0" dirty="0" smtClean="0">
                <a:solidFill>
                  <a:schemeClr val="tx1"/>
                </a:solidFill>
                <a:latin typeface="+mn-lt"/>
              </a:rPr>
              <a:t/>
            </a:r>
            <a:br>
              <a:rPr lang="de-DE" sz="1200" b="1" u="sng" noProof="0" dirty="0" smtClean="0">
                <a:solidFill>
                  <a:schemeClr val="tx1"/>
                </a:solidFill>
                <a:latin typeface="+mn-lt"/>
              </a:rPr>
            </a:br>
            <a:r>
              <a:rPr lang="de-DE" sz="1200" b="0" u="none" noProof="0" dirty="0" smtClean="0">
                <a:solidFill>
                  <a:schemeClr val="tx1"/>
                </a:solidFill>
                <a:latin typeface="+mn-lt"/>
              </a:rPr>
              <a:t>- </a:t>
            </a:r>
            <a:r>
              <a:rPr lang="de-DE" sz="1200" noProof="0" dirty="0" smtClean="0">
                <a:solidFill>
                  <a:schemeClr val="tx1"/>
                </a:solidFill>
                <a:latin typeface="+mn-lt"/>
              </a:rPr>
              <a:t>Mehr als 180 000 Grenzgänger aus Frankreich,</a:t>
            </a:r>
            <a:r>
              <a:rPr lang="de-DE" sz="1200" baseline="0" noProof="0" dirty="0" smtClean="0">
                <a:solidFill>
                  <a:schemeClr val="tx1"/>
                </a:solidFill>
                <a:latin typeface="+mn-lt"/>
              </a:rPr>
              <a:t> </a:t>
            </a:r>
            <a:r>
              <a:rPr lang="de-DE" sz="1200" noProof="0" dirty="0" smtClean="0">
                <a:solidFill>
                  <a:schemeClr val="tx1"/>
                </a:solidFill>
                <a:latin typeface="+mn-lt"/>
              </a:rPr>
              <a:t>Deutschland und Belgien kommen werktäglich zum Arbeiten nach Luxemburg, dem </a:t>
            </a:r>
            <a:r>
              <a:rPr lang="de-DE" sz="1200" noProof="0" dirty="0" smtClean="0">
                <a:solidFill>
                  <a:schemeClr val="tx1"/>
                </a:solidFill>
                <a:latin typeface="+mn-lt"/>
                <a:cs typeface="Arial" charset="0"/>
              </a:rPr>
              <a:t>Wirtschafts-, Handels- und Finanzzentrum der Großregion</a:t>
            </a:r>
            <a:r>
              <a:rPr lang="de-DE" sz="1200" noProof="0" dirty="0" smtClean="0">
                <a:solidFill>
                  <a:schemeClr val="tx1"/>
                </a:solidFill>
                <a:latin typeface="+mn-lt"/>
              </a:rPr>
              <a:t>;</a:t>
            </a:r>
            <a:br>
              <a:rPr lang="de-DE" sz="1200" noProof="0" dirty="0" smtClean="0">
                <a:solidFill>
                  <a:schemeClr val="tx1"/>
                </a:solidFill>
                <a:latin typeface="+mn-lt"/>
              </a:rPr>
            </a:br>
            <a:r>
              <a:rPr lang="de-DE" sz="1200" noProof="0" dirty="0" smtClean="0">
                <a:solidFill>
                  <a:schemeClr val="tx1"/>
                </a:solidFill>
                <a:latin typeface="+mn-lt"/>
              </a:rPr>
              <a:t/>
            </a:r>
            <a:br>
              <a:rPr lang="de-DE" sz="1200" noProof="0" dirty="0" smtClean="0">
                <a:solidFill>
                  <a:schemeClr val="tx1"/>
                </a:solidFill>
                <a:latin typeface="+mn-lt"/>
              </a:rPr>
            </a:br>
            <a:r>
              <a:rPr lang="de-DE" sz="1200" noProof="0" dirty="0" smtClean="0">
                <a:solidFill>
                  <a:schemeClr val="tx1"/>
                </a:solidFill>
                <a:latin typeface="+mn-lt"/>
              </a:rPr>
              <a:t>- Die in Luxemburg im Beschäftigungsverhältnis</a:t>
            </a:r>
            <a:r>
              <a:rPr lang="de-DE" sz="1200" baseline="0" noProof="0" dirty="0" smtClean="0">
                <a:solidFill>
                  <a:schemeClr val="tx1"/>
                </a:solidFill>
                <a:latin typeface="+mn-lt"/>
              </a:rPr>
              <a:t> stehende</a:t>
            </a:r>
            <a:r>
              <a:rPr lang="de-DE" sz="1200" noProof="0" dirty="0" smtClean="0">
                <a:solidFill>
                  <a:schemeClr val="tx1"/>
                </a:solidFill>
                <a:latin typeface="+mn-lt"/>
              </a:rPr>
              <a:t> Bevölkerung setzt sich zu 70 % aus</a:t>
            </a:r>
            <a:r>
              <a:rPr lang="de-DE" sz="1200" baseline="0" noProof="0" dirty="0" smtClean="0">
                <a:solidFill>
                  <a:schemeClr val="tx1"/>
                </a:solidFill>
                <a:latin typeface="+mn-lt"/>
              </a:rPr>
              <a:t> </a:t>
            </a:r>
            <a:r>
              <a:rPr lang="de-DE" sz="1200" noProof="0" dirty="0" smtClean="0">
                <a:solidFill>
                  <a:schemeClr val="tx1"/>
                </a:solidFill>
                <a:latin typeface="+mn-lt"/>
              </a:rPr>
              <a:t>Grenzgängern (44</a:t>
            </a:r>
            <a:r>
              <a:rPr lang="de-DE" sz="1200" baseline="0" noProof="0" dirty="0" smtClean="0">
                <a:solidFill>
                  <a:schemeClr val="tx1"/>
                </a:solidFill>
                <a:latin typeface="+mn-lt"/>
              </a:rPr>
              <a:t> %) und </a:t>
            </a:r>
            <a:r>
              <a:rPr lang="de-DE" sz="1200" noProof="0" dirty="0" smtClean="0">
                <a:solidFill>
                  <a:schemeClr val="tx1"/>
                </a:solidFill>
                <a:latin typeface="+mn-lt"/>
              </a:rPr>
              <a:t>in Luxemburg lebenden Ausländern (26 %) zusammen;</a:t>
            </a:r>
            <a:br>
              <a:rPr lang="de-DE" sz="1200" noProof="0" dirty="0" smtClean="0">
                <a:solidFill>
                  <a:schemeClr val="tx1"/>
                </a:solidFill>
                <a:latin typeface="+mn-lt"/>
              </a:rPr>
            </a:br>
            <a:r>
              <a:rPr lang="de-DE" sz="1200" noProof="0" dirty="0" smtClean="0">
                <a:solidFill>
                  <a:schemeClr val="tx1"/>
                </a:solidFill>
                <a:latin typeface="+mn-lt"/>
              </a:rPr>
              <a:t/>
            </a:r>
            <a:br>
              <a:rPr lang="de-DE" sz="1200" noProof="0" dirty="0" smtClean="0">
                <a:solidFill>
                  <a:schemeClr val="tx1"/>
                </a:solidFill>
                <a:latin typeface="+mn-lt"/>
              </a:rPr>
            </a:br>
            <a:r>
              <a:rPr lang="de-DE" sz="1200" noProof="0" dirty="0" smtClean="0">
                <a:solidFill>
                  <a:schemeClr val="tx1"/>
                </a:solidFill>
                <a:latin typeface="+mn-lt"/>
              </a:rPr>
              <a:t>- Rund 11 000 internationale Beamte arbeiten in europäischen Einrichtungen in Luxemburg (Europäisches Parlament, Europäische Kommission, Gerichtshof der Europäischen Union, Europäische</a:t>
            </a:r>
            <a:r>
              <a:rPr lang="de-DE" sz="1200" baseline="0" noProof="0" dirty="0" smtClean="0">
                <a:solidFill>
                  <a:schemeClr val="tx1"/>
                </a:solidFill>
                <a:latin typeface="+mn-lt"/>
              </a:rPr>
              <a:t> Investitionsbank</a:t>
            </a:r>
            <a:r>
              <a:rPr lang="de-DE" sz="1200" noProof="0" dirty="0" smtClean="0">
                <a:solidFill>
                  <a:schemeClr val="tx1"/>
                </a:solidFill>
                <a:latin typeface="+mn-lt"/>
              </a:rPr>
              <a:t> ...).</a:t>
            </a:r>
            <a:br>
              <a:rPr lang="de-DE" sz="1200" noProof="0" dirty="0" smtClean="0">
                <a:solidFill>
                  <a:schemeClr val="tx1"/>
                </a:solidFill>
                <a:latin typeface="+mn-lt"/>
              </a:rPr>
            </a:br>
            <a:endParaRPr lang="de-DE" sz="1200" noProof="0" dirty="0" smtClean="0">
              <a:solidFill>
                <a:schemeClr val="tx1"/>
              </a:solidFill>
              <a:latin typeface="+mn-lt"/>
            </a:endParaRPr>
          </a:p>
          <a:p>
            <a:pPr indent="0" eaLnBrk="1" hangingPunct="1">
              <a:lnSpc>
                <a:spcPct val="100000"/>
              </a:lnSpc>
            </a:pPr>
            <a:r>
              <a:rPr lang="de-DE" sz="1200" noProof="0" dirty="0" smtClean="0">
                <a:solidFill>
                  <a:schemeClr val="tx1"/>
                </a:solidFill>
                <a:latin typeface="+mn-lt"/>
              </a:rPr>
              <a:t/>
            </a:r>
            <a:br>
              <a:rPr lang="de-DE" sz="1200" noProof="0" dirty="0" smtClean="0">
                <a:solidFill>
                  <a:schemeClr val="tx1"/>
                </a:solidFill>
                <a:latin typeface="+mn-lt"/>
              </a:rPr>
            </a:br>
            <a:r>
              <a:rPr lang="de-DE" sz="1200" b="1" noProof="0" dirty="0" smtClean="0">
                <a:solidFill>
                  <a:schemeClr val="tx1"/>
                </a:solidFill>
                <a:latin typeface="+mn-lt"/>
              </a:rPr>
              <a:t>WEITERE INFORMATIONEN</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200" noProof="0" dirty="0" smtClean="0">
                <a:solidFill>
                  <a:schemeClr val="tx1"/>
                </a:solidFill>
                <a:latin typeface="+mn-lt"/>
              </a:rPr>
              <a:t> Statistiken zur Bevölkerung</a:t>
            </a:r>
            <a:r>
              <a:rPr lang="de-DE" sz="1200" baseline="0" noProof="0" dirty="0" smtClean="0">
                <a:solidFill>
                  <a:schemeClr val="tx1"/>
                </a:solidFill>
                <a:latin typeface="+mn-lt"/>
              </a:rPr>
              <a:t> Luxemburgs</a:t>
            </a:r>
            <a:r>
              <a:rPr lang="de-DE" sz="1200" noProof="0" dirty="0" smtClean="0">
                <a:solidFill>
                  <a:schemeClr val="tx1"/>
                </a:solidFill>
                <a:latin typeface="+mn-lt"/>
              </a:rPr>
              <a:t>: </a:t>
            </a:r>
            <a:br>
              <a:rPr lang="de-DE" sz="1200" noProof="0" dirty="0" smtClean="0">
                <a:solidFill>
                  <a:schemeClr val="tx1"/>
                </a:solidFill>
                <a:latin typeface="+mn-lt"/>
              </a:rPr>
            </a:br>
            <a:r>
              <a:rPr lang="de-DE" sz="1200" noProof="0" dirty="0" smtClean="0">
                <a:solidFill>
                  <a:schemeClr val="tx1"/>
                </a:solidFill>
                <a:latin typeface="+mn-lt"/>
              </a:rPr>
              <a:t>  www.statistiques.public.lu/fr/population-emploi/index.html (auf</a:t>
            </a:r>
            <a:r>
              <a:rPr lang="de-DE" sz="1200" baseline="0" noProof="0" dirty="0" smtClean="0">
                <a:solidFill>
                  <a:schemeClr val="tx1"/>
                </a:solidFill>
                <a:latin typeface="+mn-lt"/>
              </a:rPr>
              <a:t> Französisch)</a:t>
            </a:r>
            <a:endParaRPr lang="de-DE" sz="1200" noProof="0" dirty="0" smtClean="0">
              <a:solidFill>
                <a:schemeClr val="tx1"/>
              </a:solidFill>
              <a:latin typeface="+mn-lt"/>
            </a:endParaRPr>
          </a:p>
          <a:p>
            <a:pPr indent="0" eaLnBrk="1" hangingPunct="1">
              <a:lnSpc>
                <a:spcPct val="100000"/>
              </a:lnSpc>
              <a:spcBef>
                <a:spcPts val="0"/>
              </a:spcBef>
              <a:buFont typeface="Arial" pitchFamily="34" charset="0"/>
              <a:buChar char="•"/>
            </a:pPr>
            <a:r>
              <a:rPr lang="de-DE" sz="1200" noProof="0" dirty="0" smtClean="0">
                <a:solidFill>
                  <a:schemeClr val="tx1"/>
                </a:solidFill>
                <a:latin typeface="+mn-lt"/>
              </a:rPr>
              <a:t> “</a:t>
            </a:r>
            <a:r>
              <a:rPr lang="de-DE" sz="1200" i="0" noProof="0" dirty="0" smtClean="0">
                <a:solidFill>
                  <a:schemeClr val="tx1"/>
                </a:solidFill>
                <a:latin typeface="+mn-lt"/>
              </a:rPr>
              <a:t>Luxemburger Arbeitsmarkt”</a:t>
            </a:r>
            <a:r>
              <a:rPr lang="de-DE" sz="1200" noProof="0" dirty="0" smtClean="0">
                <a:solidFill>
                  <a:schemeClr val="tx1"/>
                </a:solidFill>
                <a:latin typeface="+mn-lt"/>
              </a:rPr>
              <a:t>: </a:t>
            </a:r>
            <a:br>
              <a:rPr lang="de-DE" sz="1200" noProof="0" dirty="0" smtClean="0">
                <a:solidFill>
                  <a:schemeClr val="tx1"/>
                </a:solidFill>
                <a:latin typeface="+mn-lt"/>
              </a:rPr>
            </a:br>
            <a:r>
              <a:rPr lang="de-DE" sz="1200" noProof="0" dirty="0" smtClean="0">
                <a:solidFill>
                  <a:schemeClr val="tx1"/>
                </a:solidFill>
                <a:latin typeface="+mn-lt"/>
              </a:rPr>
              <a:t>  www.luxembourg.public.lu/de/travailler/marche-emploi/index.html</a:t>
            </a:r>
          </a:p>
          <a:p>
            <a:pPr indent="0" eaLnBrk="1" hangingPunct="1">
              <a:lnSpc>
                <a:spcPct val="100000"/>
              </a:lnSpc>
              <a:spcBef>
                <a:spcPts val="0"/>
              </a:spcBef>
              <a:buFont typeface="Arial" pitchFamily="34" charset="0"/>
              <a:buChar char="•"/>
            </a:pPr>
            <a:r>
              <a:rPr lang="de-DE" sz="1200" i="1" baseline="0" noProof="0" dirty="0" smtClean="0">
                <a:solidFill>
                  <a:schemeClr val="tx1"/>
                </a:solidFill>
                <a:latin typeface="+mn-lt"/>
              </a:rPr>
              <a:t> </a:t>
            </a:r>
            <a:r>
              <a:rPr lang="de-DE" sz="1200" i="1" noProof="0" dirty="0" smtClean="0">
                <a:solidFill>
                  <a:schemeClr val="tx1"/>
                </a:solidFill>
                <a:latin typeface="+mn-lt"/>
              </a:rPr>
              <a:t>Apropos ... multikulturelles Luxemburg</a:t>
            </a:r>
            <a:r>
              <a:rPr lang="de-DE" sz="1200" i="0" baseline="0" noProof="0" dirty="0" smtClean="0">
                <a:solidFill>
                  <a:schemeClr val="tx1"/>
                </a:solidFill>
                <a:latin typeface="+mn-lt"/>
              </a:rPr>
              <a:t>:</a:t>
            </a:r>
            <a:r>
              <a:rPr lang="de-DE" sz="1200" i="0" noProof="0" dirty="0" smtClean="0">
                <a:solidFill>
                  <a:schemeClr val="tx1"/>
                </a:solidFill>
                <a:latin typeface="+mn-lt"/>
              </a:rPr>
              <a:t> </a:t>
            </a:r>
            <a:br>
              <a:rPr lang="de-DE" sz="1200" i="0" noProof="0" dirty="0" smtClean="0">
                <a:solidFill>
                  <a:schemeClr val="tx1"/>
                </a:solidFill>
                <a:latin typeface="+mn-lt"/>
              </a:rPr>
            </a:br>
            <a:r>
              <a:rPr lang="de-DE" sz="1200" i="0" noProof="0" dirty="0" smtClean="0">
                <a:solidFill>
                  <a:schemeClr val="tx1"/>
                </a:solidFill>
                <a:latin typeface="+mn-lt"/>
              </a:rPr>
              <a:t>  </a:t>
            </a:r>
            <a:r>
              <a:rPr lang="de-DE" sz="1200" noProof="0" dirty="0" smtClean="0">
                <a:solidFill>
                  <a:schemeClr val="tx1"/>
                </a:solidFill>
                <a:latin typeface="+mn-lt"/>
              </a:rPr>
              <a:t>www.luxembourg.public.lu/de/publications/i/ap-lux-multiculturel/index.html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38875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de-DE" sz="1200" b="1" u="sng" dirty="0" smtClean="0">
                <a:solidFill>
                  <a:schemeClr val="tx1"/>
                </a:solidFill>
                <a:latin typeface="+mn-lt"/>
              </a:rPr>
              <a:t>Die Werte der Luxemburger</a:t>
            </a:r>
          </a:p>
          <a:p>
            <a:pPr>
              <a:spcBef>
                <a:spcPts val="0"/>
              </a:spcBef>
              <a:defRPr/>
            </a:pPr>
            <a:endParaRPr lang="de-DE" sz="1200" dirty="0" smtClean="0">
              <a:solidFill>
                <a:schemeClr val="tx1"/>
              </a:solidFill>
              <a:latin typeface="+mn-lt"/>
            </a:endParaRPr>
          </a:p>
          <a:p>
            <a:pPr>
              <a:spcBef>
                <a:spcPts val="0"/>
              </a:spcBef>
              <a:defRPr/>
            </a:pPr>
            <a:r>
              <a:rPr lang="de-DE" sz="1200" dirty="0" smtClean="0">
                <a:solidFill>
                  <a:schemeClr val="tx1"/>
                </a:solidFill>
                <a:latin typeface="+mn-lt"/>
              </a:rPr>
              <a:t>Die wichtigsten Werte der Luxemburger sind Familie, Arbeit, Freunde und Freizeit. Dies ist das Ergebnis der European Values Study (EVS), die die dynamischen Veränderungen der Werte in 45 europäischen Ländern zu erkennen und erklären versucht.</a:t>
            </a:r>
          </a:p>
          <a:p>
            <a:pPr>
              <a:spcBef>
                <a:spcPts val="0"/>
              </a:spcBef>
              <a:defRPr/>
            </a:pPr>
            <a:endParaRPr lang="de-DE" sz="1200" dirty="0" smtClean="0">
              <a:solidFill>
                <a:schemeClr val="tx1"/>
              </a:solidFill>
              <a:latin typeface="+mn-lt"/>
            </a:endParaRPr>
          </a:p>
          <a:p>
            <a:pPr>
              <a:spcBef>
                <a:spcPts val="0"/>
              </a:spcBef>
              <a:defRPr/>
            </a:pPr>
            <a:r>
              <a:rPr lang="de-DE" sz="1200" dirty="0" smtClean="0">
                <a:solidFill>
                  <a:schemeClr val="tx1"/>
                </a:solidFill>
                <a:latin typeface="+mn-lt"/>
              </a:rPr>
              <a:t>Wie das Schema zeigt, unterscheiden sich die Antworten der jungen Menschen (unter 30 Jahren) und der älteren (über 50 Jahren) nicht allzu sehr, bis auf</a:t>
            </a:r>
            <a:r>
              <a:rPr lang="de-DE" sz="1200" baseline="0" dirty="0" smtClean="0">
                <a:solidFill>
                  <a:schemeClr val="tx1"/>
                </a:solidFill>
                <a:latin typeface="+mn-lt"/>
              </a:rPr>
              <a:t> die </a:t>
            </a:r>
            <a:r>
              <a:rPr lang="de-DE" sz="1200" dirty="0" smtClean="0">
                <a:solidFill>
                  <a:schemeClr val="tx1"/>
                </a:solidFill>
                <a:latin typeface="+mn-lt"/>
              </a:rPr>
              <a:t>Bereiche Politik</a:t>
            </a:r>
            <a:r>
              <a:rPr lang="de-DE" sz="1200" baseline="0" dirty="0" smtClean="0">
                <a:solidFill>
                  <a:schemeClr val="tx1"/>
                </a:solidFill>
                <a:latin typeface="+mn-lt"/>
              </a:rPr>
              <a:t> und </a:t>
            </a:r>
            <a:r>
              <a:rPr lang="de-DE" sz="1200" dirty="0" smtClean="0">
                <a:solidFill>
                  <a:schemeClr val="tx1"/>
                </a:solidFill>
                <a:latin typeface="+mn-lt"/>
              </a:rPr>
              <a:t>Religion.</a:t>
            </a:r>
          </a:p>
          <a:p>
            <a:pPr>
              <a:spcBef>
                <a:spcPts val="0"/>
              </a:spcBef>
              <a:defRPr/>
            </a:pPr>
            <a:endParaRPr lang="de-DE" sz="1200" dirty="0" smtClean="0">
              <a:solidFill>
                <a:schemeClr val="tx1"/>
              </a:solidFill>
              <a:latin typeface="+mn-lt"/>
            </a:endParaRPr>
          </a:p>
          <a:p>
            <a:pPr>
              <a:spcBef>
                <a:spcPts val="0"/>
              </a:spcBef>
              <a:defRPr/>
            </a:pPr>
            <a:endParaRPr lang="de-DE" sz="1200" dirty="0" smtClean="0">
              <a:solidFill>
                <a:schemeClr val="tx1"/>
              </a:solidFill>
              <a:latin typeface="+mn-lt"/>
            </a:endParaRPr>
          </a:p>
          <a:p>
            <a:pPr eaLnBrk="1" hangingPunct="1">
              <a:spcBef>
                <a:spcPts val="0"/>
              </a:spcBef>
              <a:defRPr/>
            </a:pPr>
            <a:r>
              <a:rPr lang="de-DE" sz="1200" b="1" dirty="0" smtClean="0">
                <a:solidFill>
                  <a:schemeClr val="tx1"/>
                </a:solidFill>
                <a:latin typeface="+mn-lt"/>
              </a:rPr>
              <a:t>WEITERE INFORMATIONEN</a:t>
            </a:r>
          </a:p>
          <a:p>
            <a:pPr>
              <a:spcBef>
                <a:spcPts val="0"/>
              </a:spcBef>
              <a:buFont typeface="Arial" pitchFamily="34" charset="0"/>
              <a:buChar char="•"/>
              <a:defRPr/>
            </a:pPr>
            <a:r>
              <a:rPr lang="de-DE" sz="1200" dirty="0" smtClean="0">
                <a:solidFill>
                  <a:schemeClr val="tx1"/>
                </a:solidFill>
                <a:latin typeface="+mn-lt"/>
              </a:rPr>
              <a:t> Studie über</a:t>
            </a:r>
            <a:r>
              <a:rPr lang="de-DE" sz="1200" baseline="0" dirty="0" smtClean="0">
                <a:solidFill>
                  <a:schemeClr val="tx1"/>
                </a:solidFill>
                <a:latin typeface="+mn-lt"/>
              </a:rPr>
              <a:t> politische Werte: </a:t>
            </a:r>
            <a:br>
              <a:rPr lang="de-DE" sz="1200" baseline="0" dirty="0" smtClean="0">
                <a:solidFill>
                  <a:schemeClr val="tx1"/>
                </a:solidFill>
                <a:latin typeface="+mn-lt"/>
              </a:rPr>
            </a:br>
            <a:r>
              <a:rPr lang="de-DE" sz="1200" baseline="0" dirty="0" smtClean="0">
                <a:solidFill>
                  <a:schemeClr val="tx1"/>
                </a:solidFill>
                <a:latin typeface="+mn-lt"/>
              </a:rPr>
              <a:t>  </a:t>
            </a:r>
            <a:r>
              <a:rPr lang="de-DE" sz="1200" dirty="0" smtClean="0">
                <a:solidFill>
                  <a:schemeClr val="tx1"/>
                </a:solidFill>
                <a:latin typeface="+mn-lt"/>
              </a:rPr>
              <a:t>https://www.liser.lu/?type=module&amp;id=104&amp;tmp=2687 (auf Französisch)</a:t>
            </a:r>
          </a:p>
          <a:p>
            <a:pPr>
              <a:spcBef>
                <a:spcPts val="0"/>
              </a:spcBef>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b="0" i="0" kern="1200" dirty="0" smtClean="0">
                <a:solidFill>
                  <a:schemeClr val="tx1"/>
                </a:solidFill>
                <a:effectLst/>
                <a:latin typeface="+mn-lt"/>
                <a:ea typeface="+mn-ea"/>
                <a:cs typeface="+mn-cs"/>
              </a:rPr>
              <a:t>É</a:t>
            </a:r>
            <a:r>
              <a:rPr lang="de-DE" sz="1200" noProof="0" dirty="0" smtClean="0">
                <a:solidFill>
                  <a:schemeClr val="tx1"/>
                </a:solidFill>
                <a:latin typeface="+mn-lt"/>
              </a:rPr>
              <a:t>tude sur les valeurs au Luxembourg“</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www.luxembourg.public.lu/de/actualites/2010/08/12-valeurs/index.html (auf Französisch)</a:t>
            </a:r>
          </a:p>
        </p:txBody>
      </p:sp>
      <p:sp>
        <p:nvSpPr>
          <p:cNvPr id="4" name="Slide Number Placeholder 3"/>
          <p:cNvSpPr>
            <a:spLocks noGrp="1"/>
          </p:cNvSpPr>
          <p:nvPr>
            <p:ph type="sldNum" sz="quarter" idx="10"/>
          </p:nvPr>
        </p:nvSpPr>
        <p:spPr/>
        <p:txBody>
          <a:bodyPr/>
          <a:lstStyle/>
          <a:p>
            <a:fld id="{66CBA28B-DF43-4C18-8DED-044F8D48FD28}" type="slidenum">
              <a:rPr lang="en-US" smtClean="0"/>
              <a:t>19</a:t>
            </a:fld>
            <a:endParaRPr lang="en-US" dirty="0"/>
          </a:p>
        </p:txBody>
      </p:sp>
    </p:spTree>
    <p:extLst>
      <p:ext uri="{BB962C8B-B14F-4D97-AF65-F5344CB8AC3E}">
        <p14:creationId xmlns:p14="http://schemas.microsoft.com/office/powerpoint/2010/main" val="708480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rPr>
              <a:t>Sprachsituation: Offizielle Sprachen und Alltagssprachen</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Die Sprachsituation in Luxemburg ist durch den Gebrauch und die gesetzliche Anerkennung von drei Sprachen – Luxemburgisch, Französisch und Deutsch – gekennzeichnet. Die Bedeutung, die das Nebeneinander dieser Sprachen hat, ist ein wesentlicher Bestandteil der nationalen Identität.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b="0" dirty="0" smtClean="0">
                <a:solidFill>
                  <a:schemeClr val="tx1"/>
                </a:solidFill>
                <a:latin typeface="+mn-lt"/>
              </a:rPr>
              <a:t>-</a:t>
            </a:r>
            <a:r>
              <a:rPr lang="de-DE" sz="1200" dirty="0" smtClean="0">
                <a:solidFill>
                  <a:schemeClr val="tx1"/>
                </a:solidFill>
                <a:latin typeface="+mn-lt"/>
              </a:rPr>
              <a:t> </a:t>
            </a:r>
            <a:r>
              <a:rPr lang="de-DE" sz="1200" b="1" dirty="0" smtClean="0">
                <a:solidFill>
                  <a:schemeClr val="tx1"/>
                </a:solidFill>
                <a:latin typeface="+mn-lt"/>
              </a:rPr>
              <a:t>Landessprache:</a:t>
            </a:r>
            <a:r>
              <a:rPr lang="de-DE" sz="1200" dirty="0" smtClean="0">
                <a:solidFill>
                  <a:schemeClr val="tx1"/>
                </a:solidFill>
                <a:latin typeface="+mn-lt"/>
              </a:rPr>
              <a:t> Luxemburgisch </a:t>
            </a:r>
            <a:r>
              <a:rPr lang="de-DE" sz="1200" i="1" dirty="0" smtClean="0">
                <a:solidFill>
                  <a:schemeClr val="tx1"/>
                </a:solidFill>
                <a:latin typeface="+mn-lt"/>
              </a:rPr>
              <a:t>(Lëtzebuergesch), </a:t>
            </a:r>
            <a:r>
              <a:rPr lang="de-DE" sz="1200" dirty="0" smtClean="0">
                <a:solidFill>
                  <a:schemeClr val="tx1"/>
                </a:solidFill>
                <a:latin typeface="+mn-lt"/>
              </a:rPr>
              <a:t>ein moselfränkischer Dialekt (durch das Gesetz über die Sprachregelung vom 24. Februar 1984 zur Landessprache erhoben), </a:t>
            </a:r>
            <a:r>
              <a:rPr lang="de-DE" sz="1200" b="1" u="none" dirty="0" smtClean="0">
                <a:solidFill>
                  <a:schemeClr val="tx1"/>
                </a:solidFill>
                <a:latin typeface="+mn-lt"/>
              </a:rPr>
              <a:t>welcher der germanischen Sprachfamilie angehört; </a:t>
            </a:r>
          </a:p>
          <a:p>
            <a:pPr indent="0" eaLnBrk="1" hangingPunct="1">
              <a:lnSpc>
                <a:spcPct val="100000"/>
              </a:lnSpc>
              <a:spcBef>
                <a:spcPct val="0"/>
              </a:spcBef>
              <a:defRPr/>
            </a:pPr>
            <a:r>
              <a:rPr lang="de-DE" sz="1200" b="0" dirty="0" smtClean="0">
                <a:solidFill>
                  <a:schemeClr val="tx1"/>
                </a:solidFill>
                <a:latin typeface="+mn-lt"/>
              </a:rPr>
              <a:t>-</a:t>
            </a:r>
            <a:r>
              <a:rPr lang="de-DE" sz="1200" dirty="0" smtClean="0">
                <a:solidFill>
                  <a:schemeClr val="tx1"/>
                </a:solidFill>
                <a:latin typeface="+mn-lt"/>
              </a:rPr>
              <a:t> </a:t>
            </a:r>
            <a:r>
              <a:rPr lang="de-DE" sz="1200" b="1" dirty="0" smtClean="0">
                <a:solidFill>
                  <a:schemeClr val="tx1"/>
                </a:solidFill>
                <a:latin typeface="+mn-lt"/>
                <a:cs typeface="Arial" charset="0"/>
              </a:rPr>
              <a:t>Verwaltungssprachen</a:t>
            </a:r>
            <a:r>
              <a:rPr lang="de-DE" sz="1200" b="1" dirty="0" smtClean="0">
                <a:solidFill>
                  <a:schemeClr val="tx1"/>
                </a:solidFill>
                <a:latin typeface="+mn-lt"/>
              </a:rPr>
              <a:t>:</a:t>
            </a:r>
            <a:r>
              <a:rPr lang="de-DE" sz="1200" dirty="0" smtClean="0">
                <a:solidFill>
                  <a:schemeClr val="tx1"/>
                </a:solidFill>
                <a:latin typeface="+mn-lt"/>
              </a:rPr>
              <a:t> </a:t>
            </a:r>
            <a:r>
              <a:rPr lang="de-DE" sz="1200" dirty="0" smtClean="0">
                <a:solidFill>
                  <a:schemeClr val="tx1"/>
                </a:solidFill>
                <a:latin typeface="+mn-lt"/>
                <a:cs typeface="Arial" charset="0"/>
              </a:rPr>
              <a:t>Französisch, Deutsch und Luxemburgisch</a:t>
            </a:r>
            <a:r>
              <a:rPr lang="de-DE" sz="1200" dirty="0" smtClean="0">
                <a:solidFill>
                  <a:schemeClr val="tx1"/>
                </a:solidFill>
                <a:latin typeface="+mn-lt"/>
              </a:rPr>
              <a:t>;</a:t>
            </a:r>
            <a:br>
              <a:rPr lang="de-DE" sz="1200" dirty="0" smtClean="0">
                <a:solidFill>
                  <a:schemeClr val="tx1"/>
                </a:solidFill>
                <a:latin typeface="+mn-lt"/>
              </a:rPr>
            </a:br>
            <a:r>
              <a:rPr lang="de-DE" sz="1200" dirty="0" smtClean="0">
                <a:solidFill>
                  <a:schemeClr val="tx1"/>
                </a:solidFill>
                <a:latin typeface="+mn-lt"/>
              </a:rPr>
              <a:t>- </a:t>
            </a:r>
            <a:r>
              <a:rPr lang="de-DE" sz="1200" b="1" dirty="0" smtClean="0">
                <a:solidFill>
                  <a:schemeClr val="tx1"/>
                </a:solidFill>
                <a:latin typeface="+mn-lt"/>
                <a:cs typeface="Arial" charset="0"/>
              </a:rPr>
              <a:t>Gesetzgebungssprache</a:t>
            </a:r>
            <a:r>
              <a:rPr lang="de-DE" sz="1200" b="1" dirty="0" smtClean="0">
                <a:solidFill>
                  <a:schemeClr val="tx1"/>
                </a:solidFill>
                <a:latin typeface="+mn-lt"/>
              </a:rPr>
              <a:t>:</a:t>
            </a:r>
            <a:r>
              <a:rPr lang="de-DE" sz="1200" dirty="0" smtClean="0">
                <a:solidFill>
                  <a:schemeClr val="tx1"/>
                </a:solidFill>
                <a:latin typeface="+mn-lt"/>
              </a:rPr>
              <a:t> </a:t>
            </a:r>
            <a:r>
              <a:rPr lang="de-DE" sz="1200" dirty="0" smtClean="0">
                <a:solidFill>
                  <a:schemeClr val="tx1"/>
                </a:solidFill>
                <a:latin typeface="+mn-lt"/>
                <a:cs typeface="Arial" charset="0"/>
              </a:rPr>
              <a:t>Französisch</a:t>
            </a:r>
            <a:r>
              <a:rPr lang="de-DE" sz="1200" dirty="0" smtClean="0">
                <a:solidFill>
                  <a:schemeClr val="tx1"/>
                </a:solidFill>
                <a:latin typeface="+mn-lt"/>
                <a:cs typeface="+mn-cs"/>
              </a:rPr>
              <a:t>.</a:t>
            </a:r>
            <a:endParaRPr lang="de-DE" sz="1200" dirty="0" smtClean="0">
              <a:solidFill>
                <a:schemeClr val="tx1"/>
              </a:solidFill>
              <a:latin typeface="+mn-lt"/>
            </a:endParaRPr>
          </a:p>
          <a:p>
            <a:pPr indent="0" eaLnBrk="1" hangingPunct="1">
              <a:lnSpc>
                <a:spcPct val="100000"/>
              </a:lnSpc>
              <a:spcBef>
                <a:spcPct val="0"/>
              </a:spcBef>
              <a:buFontTx/>
              <a:buNone/>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Da die erwerbstätige Bevölkerung mehrheitlich aus Ausländern (70 %) besteht, ist die wichtigste </a:t>
            </a:r>
            <a:r>
              <a:rPr lang="de-DE" sz="1200" b="1" dirty="0" smtClean="0">
                <a:solidFill>
                  <a:schemeClr val="tx1"/>
                </a:solidFill>
                <a:latin typeface="+mn-lt"/>
              </a:rPr>
              <a:t>Verkehrssprache im Berufsleben </a:t>
            </a:r>
            <a:r>
              <a:rPr lang="de-DE" sz="1200" dirty="0" smtClean="0">
                <a:solidFill>
                  <a:schemeClr val="tx1"/>
                </a:solidFill>
                <a:latin typeface="+mn-lt"/>
              </a:rPr>
              <a:t>Französisch, gefolgt von Luxemburgisch, Deutsch, Englisch und Portugiesisch. </a:t>
            </a:r>
          </a:p>
          <a:p>
            <a:pPr indent="0" eaLnBrk="1" hangingPunct="1">
              <a:lnSpc>
                <a:spcPct val="100000"/>
              </a:lnSpc>
              <a:spcBef>
                <a:spcPct val="0"/>
              </a:spcBef>
              <a:defRPr/>
            </a:pPr>
            <a:endParaRPr lang="de-DE" sz="120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1200" b="0" i="0" u="none" strike="noStrike" kern="1200" cap="none" spc="0" normalizeH="0" baseline="0" noProof="0" dirty="0" smtClean="0">
                <a:ln>
                  <a:noFill/>
                </a:ln>
                <a:solidFill>
                  <a:schemeClr val="tx1"/>
                </a:solidFill>
                <a:effectLst/>
                <a:uLnTx/>
                <a:uFillTx/>
                <a:latin typeface="+mn-lt"/>
                <a:ea typeface="+mn-ea"/>
                <a:cs typeface="+mn-cs"/>
              </a:rPr>
              <a:t>- </a:t>
            </a:r>
            <a:r>
              <a:rPr kumimoji="0" lang="de-DE" sz="1200" b="1" i="0" u="none" strike="noStrike" kern="1200" cap="none" spc="0" normalizeH="0" baseline="0" noProof="0" dirty="0" smtClean="0">
                <a:ln>
                  <a:noFill/>
                </a:ln>
                <a:solidFill>
                  <a:schemeClr val="tx1"/>
                </a:solidFill>
                <a:effectLst/>
                <a:uLnTx/>
                <a:uFillTx/>
                <a:latin typeface="+mn-lt"/>
                <a:ea typeface="+mn-ea"/>
                <a:cs typeface="+mn-cs"/>
              </a:rPr>
              <a:t>Strategie zur Förderung der luxemburgischen Sprache: </a:t>
            </a:r>
            <a:r>
              <a:rPr kumimoji="0" lang="de-DE" sz="1200" b="0" i="0" u="none" strike="noStrike" kern="1200" cap="none" spc="0" normalizeH="0" baseline="0" noProof="0" dirty="0" smtClean="0">
                <a:ln>
                  <a:noFill/>
                </a:ln>
                <a:solidFill>
                  <a:schemeClr val="tx1"/>
                </a:solidFill>
                <a:effectLst/>
                <a:uLnTx/>
                <a:uFillTx/>
                <a:latin typeface="+mn-lt"/>
                <a:ea typeface="+mn-ea"/>
                <a:cs typeface="+mn-cs"/>
              </a:rPr>
              <a:t>Um die luxemburgische Sprache zu fördern, hat die luxemburgische Regierung eine langfristige Strategie mit vier großen Zielen erarbeitet, dies um eine Sprach- und Kulturpolitik in Übereinstimmung mit allen Akteuren der Gesellschaft umzusetzen. Die vier Ziele sind:</a:t>
            </a:r>
          </a:p>
          <a:p>
            <a:pPr marL="171450" indent="-171450">
              <a:buFont typeface="Arial" panose="020B0604020202020204" pitchFamily="34" charset="0"/>
              <a:buChar char="•"/>
            </a:pPr>
            <a:r>
              <a:rPr lang="de-DE" sz="1200" b="0" i="0" kern="1200" dirty="0" smtClean="0">
                <a:solidFill>
                  <a:schemeClr val="tx1"/>
                </a:solidFill>
                <a:effectLst/>
                <a:latin typeface="+mn-lt"/>
                <a:ea typeface="+mn-ea"/>
                <a:cs typeface="+mn-cs"/>
              </a:rPr>
              <a:t>Die Förderung der Bedeutung der luxemburgischen Sprache;</a:t>
            </a:r>
          </a:p>
          <a:p>
            <a:pPr marL="171450" indent="-171450">
              <a:buFont typeface="Arial" panose="020B0604020202020204" pitchFamily="34" charset="0"/>
              <a:buChar char="•"/>
            </a:pPr>
            <a:r>
              <a:rPr lang="de-DE" sz="1200" b="0" i="0" kern="1200" dirty="0" smtClean="0">
                <a:solidFill>
                  <a:schemeClr val="tx1"/>
                </a:solidFill>
                <a:effectLst/>
                <a:latin typeface="+mn-lt"/>
                <a:ea typeface="+mn-ea"/>
                <a:cs typeface="+mn-cs"/>
              </a:rPr>
              <a:t>Die Fortentwicklung der Normung, der Benutzung und des Studiums der luxemburgischen Sprache;</a:t>
            </a:r>
          </a:p>
          <a:p>
            <a:pPr marL="171450" indent="-171450">
              <a:buFont typeface="Arial" panose="020B0604020202020204" pitchFamily="34" charset="0"/>
              <a:buChar char="•"/>
            </a:pPr>
            <a:r>
              <a:rPr lang="de-DE" sz="1200" b="0" i="0" kern="1200" dirty="0" smtClean="0">
                <a:solidFill>
                  <a:schemeClr val="tx1"/>
                </a:solidFill>
                <a:effectLst/>
                <a:latin typeface="+mn-lt"/>
                <a:ea typeface="+mn-ea"/>
                <a:cs typeface="+mn-cs"/>
              </a:rPr>
              <a:t>Die Förderung des Erlernens der luxemburgischen Sprache und Kultur;</a:t>
            </a:r>
          </a:p>
          <a:p>
            <a:pPr marL="171450" indent="-171450">
              <a:buFont typeface="Arial" panose="020B0604020202020204" pitchFamily="34" charset="0"/>
              <a:buChar char="•"/>
            </a:pPr>
            <a:r>
              <a:rPr lang="de-DE" sz="1200" b="0" i="0" kern="1200" dirty="0" smtClean="0">
                <a:solidFill>
                  <a:schemeClr val="tx1"/>
                </a:solidFill>
                <a:effectLst/>
                <a:latin typeface="+mn-lt"/>
                <a:ea typeface="+mn-ea"/>
                <a:cs typeface="+mn-cs"/>
              </a:rPr>
              <a:t>Die Förderung der Kultur in luxemburgischer Sprache.</a:t>
            </a:r>
          </a:p>
          <a:p>
            <a:pPr marL="171450" marR="0" lvl="0" indent="-1714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endParaRPr kumimoji="0" lang="de-DE" sz="1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de-DE" sz="1200" dirty="0" smtClean="0">
              <a:solidFill>
                <a:schemeClr val="tx1"/>
              </a:solidFill>
              <a:latin typeface="+mn-lt"/>
            </a:endParaRPr>
          </a:p>
          <a:p>
            <a:pPr indent="0" eaLnBrk="1" hangingPunct="1">
              <a:lnSpc>
                <a:spcPct val="100000"/>
              </a:lnSpc>
              <a:defRPr/>
            </a:pPr>
            <a:r>
              <a:rPr lang="de-DE" sz="1200" b="1" dirty="0" smtClean="0">
                <a:solidFill>
                  <a:schemeClr val="tx1"/>
                </a:solidFill>
                <a:latin typeface="+mn-lt"/>
              </a:rPr>
              <a:t>WEITERE INFORMATIONEN</a:t>
            </a:r>
          </a:p>
          <a:p>
            <a:pPr indent="0" eaLnBrk="1" hangingPunct="1">
              <a:lnSpc>
                <a:spcPct val="100000"/>
              </a:lnSpc>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„Sprachen“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www.luxembourg.public.lu/de/le-grand-duche-se-presente/langues/index.html</a:t>
            </a:r>
          </a:p>
          <a:p>
            <a:pPr indent="0" eaLnBrk="1" hangingPunct="1">
              <a:lnSpc>
                <a:spcPct val="100000"/>
              </a:lnSpc>
              <a:buFont typeface="Arial" pitchFamily="34" charset="0"/>
              <a:buChar char="•"/>
            </a:pPr>
            <a:r>
              <a:rPr lang="de-DE" sz="1200" baseline="0" noProof="0" dirty="0" smtClean="0">
                <a:solidFill>
                  <a:schemeClr val="tx1"/>
                </a:solidFill>
                <a:latin typeface="+mn-lt"/>
                <a:cs typeface="Arial" charset="0"/>
              </a:rPr>
              <a:t> „Umgangssprachen“</a:t>
            </a:r>
            <a:r>
              <a:rPr lang="de-DE" sz="1200" baseline="0" dirty="0" smtClean="0">
                <a:solidFill>
                  <a:schemeClr val="tx1"/>
                </a:solidFill>
                <a:latin typeface="+mn-lt"/>
                <a:cs typeface="Arial" charset="0"/>
              </a:rPr>
              <a:t>: </a:t>
            </a:r>
            <a:br>
              <a:rPr lang="de-DE" sz="1200" baseline="0" dirty="0" smtClean="0">
                <a:solidFill>
                  <a:schemeClr val="tx1"/>
                </a:solidFill>
                <a:latin typeface="+mn-lt"/>
                <a:cs typeface="Arial" charset="0"/>
              </a:rPr>
            </a:br>
            <a:r>
              <a:rPr lang="de-DE" sz="1200" baseline="0" dirty="0" smtClean="0">
                <a:solidFill>
                  <a:schemeClr val="tx1"/>
                </a:solidFill>
                <a:latin typeface="+mn-lt"/>
                <a:cs typeface="Arial" charset="0"/>
              </a:rPr>
              <a:t>  https://statistiques.public.lu/catalogue-publications/RP2011-premiers-resultats/2013/13-13-DE.pdf</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200" dirty="0" smtClean="0">
                <a:solidFill>
                  <a:schemeClr val="tx1"/>
                </a:solidFill>
                <a:latin typeface="+mn-lt"/>
              </a:rPr>
              <a:t> „Strategie zur Förderung der luxemburgischen Sprache“: </a:t>
            </a:r>
            <a:br>
              <a:rPr lang="de-DE" sz="1200" dirty="0" smtClean="0">
                <a:solidFill>
                  <a:schemeClr val="tx1"/>
                </a:solidFill>
                <a:latin typeface="+mn-lt"/>
              </a:rPr>
            </a:br>
            <a:r>
              <a:rPr lang="de-DE" sz="1200" dirty="0" smtClean="0">
                <a:solidFill>
                  <a:schemeClr val="tx1"/>
                </a:solidFill>
                <a:latin typeface="+mn-lt"/>
              </a:rPr>
              <a:t>  </a:t>
            </a:r>
            <a:r>
              <a:rPr lang="de-DE" sz="1200" dirty="0" smtClean="0">
                <a:solidFill>
                  <a:schemeClr val="tx1"/>
                </a:solidFill>
                <a:latin typeface="+mn-lt"/>
                <a:cs typeface="Arial" charset="0"/>
              </a:rPr>
              <a:t>https://gouvernement.lu/de/dossiers/2018/langue-luxembourgeoise.html</a:t>
            </a:r>
            <a:endParaRPr lang="de-DE" sz="1200" dirty="0" smtClean="0">
              <a:solidFill>
                <a:schemeClr val="tx1"/>
              </a:solidFill>
              <a:latin typeface="+mn-lt"/>
            </a:endParaRPr>
          </a:p>
          <a:p>
            <a:pPr indent="0" eaLnBrk="1" hangingPunct="1">
              <a:lnSpc>
                <a:spcPct val="100000"/>
              </a:lnSpc>
              <a:buFont typeface="Arial" pitchFamily="34" charset="0"/>
              <a:buChar char="•"/>
              <a:defRPr/>
            </a:pPr>
            <a:r>
              <a:rPr lang="de-DE" sz="1200" i="1" dirty="0" smtClean="0">
                <a:solidFill>
                  <a:schemeClr val="tx1"/>
                </a:solidFill>
                <a:latin typeface="+mn-lt"/>
              </a:rPr>
              <a:t> Apropos ... Sprachen in Luxemburg</a:t>
            </a:r>
            <a:r>
              <a:rPr lang="de-DE" sz="1200" i="0" baseline="0" dirty="0" smtClean="0">
                <a:solidFill>
                  <a:schemeClr val="tx1"/>
                </a:solidFill>
                <a:latin typeface="+mn-lt"/>
              </a:rPr>
              <a:t>: </a:t>
            </a:r>
            <a:br>
              <a:rPr lang="de-DE" sz="1200" i="0" baseline="0" dirty="0" smtClean="0">
                <a:solidFill>
                  <a:schemeClr val="tx1"/>
                </a:solidFill>
                <a:latin typeface="+mn-lt"/>
              </a:rPr>
            </a:br>
            <a:r>
              <a:rPr lang="de-DE" sz="1200" i="0" baseline="0" dirty="0" smtClean="0">
                <a:solidFill>
                  <a:schemeClr val="tx1"/>
                </a:solidFill>
                <a:latin typeface="+mn-lt"/>
              </a:rPr>
              <a:t>  </a:t>
            </a:r>
            <a:r>
              <a:rPr lang="de-DE" sz="1200" dirty="0" smtClean="0">
                <a:solidFill>
                  <a:schemeClr val="tx1"/>
                </a:solidFill>
                <a:latin typeface="+mn-lt"/>
              </a:rPr>
              <a:t>www.luxembourg.public.lu/de/publications/i/ap-langues/index.html</a:t>
            </a:r>
          </a:p>
          <a:p>
            <a:pPr marL="0" marR="0" indent="0" algn="l" defTabSz="914400" rtl="0" eaLnBrk="0" fontAlgn="base" latinLnBrk="0" hangingPunct="0">
              <a:lnSpc>
                <a:spcPct val="100000"/>
              </a:lnSpc>
              <a:spcBef>
                <a:spcPts val="0"/>
              </a:spcBef>
              <a:spcAft>
                <a:spcPct val="0"/>
              </a:spcAft>
              <a:buClrTx/>
              <a:buSzTx/>
              <a:buFont typeface="Arial" pitchFamily="34" charset="0"/>
              <a:buChar char="•"/>
              <a:tabLst/>
              <a:defRPr/>
            </a:pPr>
            <a:r>
              <a:rPr lang="de-DE" sz="1200" dirty="0" smtClean="0">
                <a:solidFill>
                  <a:schemeClr val="tx1"/>
                </a:solidFill>
                <a:latin typeface="+mn-lt"/>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2268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792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buFont typeface="Calibri" pitchFamily="34" charset="0"/>
              <a:buNone/>
            </a:pPr>
            <a:r>
              <a:rPr lang="de-DE" sz="1200" b="1" u="sng" dirty="0" smtClean="0">
                <a:solidFill>
                  <a:schemeClr val="tx1"/>
                </a:solidFill>
                <a:latin typeface="+mn-lt"/>
              </a:rPr>
              <a:t>Sprachsituation: Sprachen im Bildungswesen</a:t>
            </a:r>
          </a:p>
          <a:p>
            <a:pPr indent="0" eaLnBrk="1" hangingPunct="1">
              <a:lnSpc>
                <a:spcPct val="100000"/>
              </a:lnSpc>
              <a:spcBef>
                <a:spcPct val="0"/>
              </a:spcBef>
              <a:buFont typeface="Calibri" pitchFamily="34" charset="0"/>
              <a:buNone/>
            </a:pPr>
            <a:endParaRPr lang="de-DE" sz="1200" dirty="0" smtClean="0">
              <a:solidFill>
                <a:schemeClr val="tx1"/>
              </a:solidFill>
              <a:latin typeface="+mn-lt"/>
            </a:endParaRPr>
          </a:p>
          <a:p>
            <a:pPr indent="0" eaLnBrk="1" hangingPunct="1">
              <a:lnSpc>
                <a:spcPct val="100000"/>
              </a:lnSpc>
              <a:spcBef>
                <a:spcPct val="0"/>
              </a:spcBef>
              <a:buFont typeface="Calibri" pitchFamily="34" charset="0"/>
              <a:buNone/>
            </a:pPr>
            <a:r>
              <a:rPr lang="de-DE" sz="1200" dirty="0" smtClean="0">
                <a:solidFill>
                  <a:schemeClr val="tx1"/>
                </a:solidFill>
                <a:latin typeface="+mn-lt"/>
              </a:rPr>
              <a:t>- Im öffentlichen Schulsystem genießt </a:t>
            </a:r>
            <a:r>
              <a:rPr lang="de-DE" sz="1200" b="1" dirty="0" smtClean="0">
                <a:solidFill>
                  <a:schemeClr val="tx1"/>
                </a:solidFill>
                <a:latin typeface="+mn-lt"/>
              </a:rPr>
              <a:t>der Sprachunterricht einen hohen Stellenwert. </a:t>
            </a:r>
            <a:r>
              <a:rPr lang="de-DE" sz="1200" dirty="0" smtClean="0">
                <a:solidFill>
                  <a:schemeClr val="tx1"/>
                </a:solidFill>
                <a:latin typeface="+mn-lt"/>
              </a:rPr>
              <a:t>Die als Pflichtfächer unterrichteten Sprachen sind Luxemburgisch, Deutsch, Französisch und Englisch. Lesen und schreiben lernen die Kinder in der Schule auf Deutsch. </a:t>
            </a:r>
          </a:p>
          <a:p>
            <a:pPr indent="0" eaLnBrk="1" hangingPunct="1">
              <a:lnSpc>
                <a:spcPct val="100000"/>
              </a:lnSpc>
              <a:spcBef>
                <a:spcPct val="0"/>
              </a:spcBef>
              <a:buFont typeface="Calibri" pitchFamily="34" charset="0"/>
              <a:buChar char="⁻"/>
            </a:pPr>
            <a:endParaRPr lang="de-DE" sz="1200" dirty="0" smtClean="0">
              <a:solidFill>
                <a:schemeClr val="tx1"/>
              </a:solidFill>
              <a:latin typeface="+mn-lt"/>
            </a:endParaRPr>
          </a:p>
          <a:p>
            <a:pPr indent="0" eaLnBrk="1" hangingPunct="1">
              <a:lnSpc>
                <a:spcPct val="100000"/>
              </a:lnSpc>
              <a:spcBef>
                <a:spcPct val="0"/>
              </a:spcBef>
              <a:buFont typeface="Calibri" pitchFamily="34" charset="0"/>
              <a:buNone/>
            </a:pPr>
            <a:r>
              <a:rPr lang="de-DE" sz="1200" dirty="0" smtClean="0">
                <a:solidFill>
                  <a:schemeClr val="tx1"/>
                </a:solidFill>
                <a:latin typeface="+mn-lt"/>
              </a:rPr>
              <a:t>- Für die Kinder der in Luxemburg lebenden Ausländer besteht </a:t>
            </a:r>
            <a:r>
              <a:rPr lang="de-DE" sz="1200" b="1" dirty="0" smtClean="0">
                <a:solidFill>
                  <a:schemeClr val="tx1"/>
                </a:solidFill>
                <a:latin typeface="+mn-lt"/>
              </a:rPr>
              <a:t>ein breites Angebot im Bereich Europa- und internationale Schulen.</a:t>
            </a:r>
            <a:r>
              <a:rPr lang="de-DE" sz="1200" dirty="0" smtClean="0">
                <a:solidFill>
                  <a:schemeClr val="tx1"/>
                </a:solidFill>
                <a:latin typeface="+mn-lt"/>
              </a:rPr>
              <a:t> </a:t>
            </a:r>
          </a:p>
          <a:p>
            <a:pPr indent="0" eaLnBrk="1" hangingPunct="1">
              <a:lnSpc>
                <a:spcPct val="100000"/>
              </a:lnSpc>
              <a:spcBef>
                <a:spcPct val="0"/>
              </a:spcBef>
              <a:buFont typeface="Calibri" pitchFamily="34" charset="0"/>
              <a:buChar char="⁻"/>
            </a:pPr>
            <a:endParaRPr lang="de-DE" sz="1200" dirty="0" smtClean="0">
              <a:solidFill>
                <a:schemeClr val="tx1"/>
              </a:solidFill>
              <a:latin typeface="+mn-lt"/>
            </a:endParaRPr>
          </a:p>
          <a:p>
            <a:pPr indent="0" eaLnBrk="1" hangingPunct="1">
              <a:lnSpc>
                <a:spcPct val="100000"/>
              </a:lnSpc>
              <a:spcBef>
                <a:spcPct val="0"/>
              </a:spcBef>
              <a:buFont typeface="Calibri" pitchFamily="34" charset="0"/>
              <a:buNone/>
            </a:pPr>
            <a:r>
              <a:rPr lang="de-DE" sz="1200" dirty="0" smtClean="0">
                <a:solidFill>
                  <a:schemeClr val="tx1"/>
                </a:solidFill>
                <a:latin typeface="+mn-lt"/>
              </a:rPr>
              <a:t>- In manchen öffentlichen und privaten Schulen bestehen Unterrichtsangebote zur Vorbereitung auf das </a:t>
            </a:r>
            <a:r>
              <a:rPr lang="de-DE" sz="1200" b="1" dirty="0" smtClean="0">
                <a:solidFill>
                  <a:schemeClr val="tx1"/>
                </a:solidFill>
                <a:latin typeface="+mn-lt"/>
              </a:rPr>
              <a:t>Internationale Abitur </a:t>
            </a:r>
            <a:r>
              <a:rPr lang="de-DE" sz="1200" dirty="0" smtClean="0">
                <a:solidFill>
                  <a:schemeClr val="tx1"/>
                </a:solidFill>
                <a:latin typeface="+mn-lt"/>
              </a:rPr>
              <a:t>in französischer oder englischer Sprache. </a:t>
            </a:r>
          </a:p>
          <a:p>
            <a:pPr indent="0" eaLnBrk="1" hangingPunct="1">
              <a:lnSpc>
                <a:spcPct val="100000"/>
              </a:lnSpc>
              <a:spcBef>
                <a:spcPct val="0"/>
              </a:spcBef>
              <a:buFont typeface="Calibri" pitchFamily="34" charset="0"/>
              <a:buChar char="⁻"/>
            </a:pPr>
            <a:endParaRPr lang="de-DE" sz="1200" dirty="0" smtClean="0">
              <a:solidFill>
                <a:schemeClr val="tx1"/>
              </a:solidFill>
              <a:latin typeface="+mn-lt"/>
            </a:endParaRPr>
          </a:p>
          <a:p>
            <a:pPr indent="0" eaLnBrk="1" hangingPunct="1">
              <a:lnSpc>
                <a:spcPct val="100000"/>
              </a:lnSpc>
              <a:spcBef>
                <a:spcPct val="0"/>
              </a:spcBef>
              <a:buFontTx/>
              <a:buChar char="-"/>
            </a:pPr>
            <a:r>
              <a:rPr lang="de-DE" sz="1200" baseline="0" dirty="0" smtClean="0">
                <a:solidFill>
                  <a:schemeClr val="tx1"/>
                </a:solidFill>
                <a:latin typeface="+mn-lt"/>
              </a:rPr>
              <a:t> Seit</a:t>
            </a:r>
            <a:r>
              <a:rPr lang="de-DE" sz="1200" dirty="0" smtClean="0">
                <a:solidFill>
                  <a:schemeClr val="tx1"/>
                </a:solidFill>
                <a:latin typeface="+mn-lt"/>
              </a:rPr>
              <a:t> dem Schuljahr 2013/2014 bietet das Gymnasium Lycée classique d’Echternach </a:t>
            </a:r>
            <a:r>
              <a:rPr lang="de-DE" sz="1200" b="1" dirty="0" smtClean="0">
                <a:solidFill>
                  <a:schemeClr val="tx1"/>
                </a:solidFill>
                <a:latin typeface="+mn-lt"/>
              </a:rPr>
              <a:t>Vorbereitungskurse zur Aufnahmeprüfung für die französischen, auf Handel und Management spezialisierten, Hochschulen, die sogenannten Grandes Écoles, </a:t>
            </a:r>
            <a:r>
              <a:rPr lang="de-DE" sz="1200" dirty="0" smtClean="0">
                <a:solidFill>
                  <a:schemeClr val="tx1"/>
                </a:solidFill>
                <a:latin typeface="+mn-lt"/>
              </a:rPr>
              <a:t>an.</a:t>
            </a:r>
          </a:p>
          <a:p>
            <a:pPr indent="0" eaLnBrk="1" hangingPunct="1">
              <a:lnSpc>
                <a:spcPct val="100000"/>
              </a:lnSpc>
              <a:spcBef>
                <a:spcPct val="0"/>
              </a:spcBef>
              <a:buFontTx/>
              <a:buChar char="-"/>
            </a:pPr>
            <a:endParaRPr lang="de-DE" sz="1200" dirty="0" smtClean="0">
              <a:solidFill>
                <a:schemeClr val="tx1"/>
              </a:solidFill>
              <a:latin typeface="+mn-lt"/>
            </a:endParaRPr>
          </a:p>
          <a:p>
            <a:pPr indent="0" eaLnBrk="1" hangingPunct="1">
              <a:lnSpc>
                <a:spcPct val="100000"/>
              </a:lnSpc>
              <a:spcBef>
                <a:spcPct val="0"/>
              </a:spcBef>
              <a:buFontTx/>
              <a:buChar char="-"/>
            </a:pPr>
            <a:r>
              <a:rPr lang="de-DE" sz="1200" baseline="0" dirty="0" smtClean="0">
                <a:solidFill>
                  <a:schemeClr val="tx1"/>
                </a:solidFill>
                <a:latin typeface="+mn-lt"/>
              </a:rPr>
              <a:t> Die </a:t>
            </a:r>
            <a:r>
              <a:rPr lang="de-DE" sz="1200" b="1" baseline="0" dirty="0" smtClean="0">
                <a:solidFill>
                  <a:schemeClr val="tx1"/>
                </a:solidFill>
                <a:latin typeface="+mn-lt"/>
              </a:rPr>
              <a:t>Universität Luxemburg, </a:t>
            </a:r>
            <a:r>
              <a:rPr lang="de-DE" sz="1200" baseline="0" dirty="0" smtClean="0">
                <a:solidFill>
                  <a:schemeClr val="tx1"/>
                </a:solidFill>
                <a:latin typeface="+mn-lt"/>
              </a:rPr>
              <a:t>mit Schwerpunkt Unterricht und Forschung, zeichnet sich durch seine Mehrsprachigkeit aus.</a:t>
            </a:r>
            <a:endParaRPr lang="de-DE" sz="1200"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defRPr/>
            </a:pPr>
            <a:r>
              <a:rPr lang="de-DE" sz="1200" b="1" dirty="0" smtClean="0">
                <a:solidFill>
                  <a:schemeClr val="tx1"/>
                </a:solidFill>
                <a:latin typeface="+mn-lt"/>
              </a:rPr>
              <a:t>WEITERE INFORMATIONEN</a:t>
            </a:r>
          </a:p>
          <a:p>
            <a:pPr indent="0" eaLnBrk="1" hangingPunct="1">
              <a:lnSpc>
                <a:spcPct val="100000"/>
              </a:lnSpc>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dirty="0" smtClean="0">
                <a:solidFill>
                  <a:schemeClr val="tx1"/>
                </a:solidFill>
                <a:latin typeface="+mn-lt"/>
              </a:rPr>
              <a:t>Sprachen”: </a:t>
            </a:r>
            <a:br>
              <a:rPr lang="de-DE" sz="1200" dirty="0" smtClean="0">
                <a:solidFill>
                  <a:schemeClr val="tx1"/>
                </a:solidFill>
                <a:latin typeface="+mn-lt"/>
              </a:rPr>
            </a:br>
            <a:r>
              <a:rPr lang="de-DE" sz="1200" dirty="0" smtClean="0">
                <a:solidFill>
                  <a:schemeClr val="tx1"/>
                </a:solidFill>
                <a:latin typeface="+mn-lt"/>
              </a:rPr>
              <a:t>  www.luxembourg.public.lu/de/le-grand-duche-se-presente/langues/index.html</a:t>
            </a:r>
          </a:p>
          <a:p>
            <a:pPr indent="0" eaLnBrk="1" hangingPunct="1">
              <a:lnSpc>
                <a:spcPct val="100000"/>
              </a:lnSpc>
              <a:buFont typeface="Arial" pitchFamily="34" charset="0"/>
              <a:buChar char="•"/>
              <a:defRPr/>
            </a:pPr>
            <a:r>
              <a:rPr lang="de-DE" sz="1200" i="1" dirty="0" smtClean="0">
                <a:solidFill>
                  <a:schemeClr val="tx1"/>
                </a:solidFill>
                <a:latin typeface="+mn-lt"/>
              </a:rPr>
              <a:t> </a:t>
            </a:r>
            <a:r>
              <a:rPr lang="de-DE" sz="1200" i="0" dirty="0" smtClean="0">
                <a:solidFill>
                  <a:schemeClr val="tx1"/>
                </a:solidFill>
                <a:latin typeface="+mn-lt"/>
              </a:rPr>
              <a:t>“Die Sprachen der Schule”: </a:t>
            </a:r>
            <a:br>
              <a:rPr lang="de-DE" sz="1200" i="0" dirty="0" smtClean="0">
                <a:solidFill>
                  <a:schemeClr val="tx1"/>
                </a:solidFill>
                <a:latin typeface="+mn-lt"/>
              </a:rPr>
            </a:br>
            <a:r>
              <a:rPr lang="de-DE" sz="1200" i="0" dirty="0" smtClean="0">
                <a:solidFill>
                  <a:schemeClr val="tx1"/>
                </a:solidFill>
                <a:latin typeface="+mn-lt"/>
              </a:rPr>
              <a:t>  luxembourg.public.lu/de/le-</a:t>
            </a:r>
            <a:r>
              <a:rPr lang="de-DE" sz="1200" i="0" dirty="0" err="1" smtClean="0">
                <a:solidFill>
                  <a:schemeClr val="tx1"/>
                </a:solidFill>
                <a:latin typeface="+mn-lt"/>
              </a:rPr>
              <a:t>grand</a:t>
            </a:r>
            <a:r>
              <a:rPr lang="de-DE" sz="1200" i="0" dirty="0" smtClean="0">
                <a:solidFill>
                  <a:schemeClr val="tx1"/>
                </a:solidFill>
                <a:latin typeface="+mn-lt"/>
              </a:rPr>
              <a:t>-</a:t>
            </a:r>
            <a:r>
              <a:rPr lang="de-DE" sz="1200" i="0" dirty="0" err="1" smtClean="0">
                <a:solidFill>
                  <a:schemeClr val="tx1"/>
                </a:solidFill>
                <a:latin typeface="+mn-lt"/>
              </a:rPr>
              <a:t>duche</a:t>
            </a:r>
            <a:r>
              <a:rPr lang="de-DE" sz="1200" i="0" dirty="0" smtClean="0">
                <a:solidFill>
                  <a:schemeClr val="tx1"/>
                </a:solidFill>
                <a:latin typeface="+mn-lt"/>
              </a:rPr>
              <a:t>-se-</a:t>
            </a:r>
            <a:r>
              <a:rPr lang="de-DE" sz="1200" i="0" dirty="0" err="1" smtClean="0">
                <a:solidFill>
                  <a:schemeClr val="tx1"/>
                </a:solidFill>
                <a:latin typeface="+mn-lt"/>
              </a:rPr>
              <a:t>presente</a:t>
            </a:r>
            <a:r>
              <a:rPr lang="de-DE" sz="1200" i="0" dirty="0" smtClean="0">
                <a:solidFill>
                  <a:schemeClr val="tx1"/>
                </a:solidFill>
                <a:latin typeface="+mn-lt"/>
              </a:rPr>
              <a:t>/</a:t>
            </a:r>
            <a:r>
              <a:rPr lang="de-DE" sz="1200" i="0" dirty="0" err="1" smtClean="0">
                <a:solidFill>
                  <a:schemeClr val="tx1"/>
                </a:solidFill>
                <a:latin typeface="+mn-lt"/>
              </a:rPr>
              <a:t>langues</a:t>
            </a:r>
            <a:r>
              <a:rPr lang="de-DE" sz="1200" i="0" dirty="0" smtClean="0">
                <a:solidFill>
                  <a:schemeClr val="tx1"/>
                </a:solidFill>
                <a:latin typeface="+mn-lt"/>
              </a:rPr>
              <a:t>/</a:t>
            </a:r>
            <a:r>
              <a:rPr lang="de-DE" sz="1200" i="0" dirty="0" err="1" smtClean="0">
                <a:solidFill>
                  <a:schemeClr val="tx1"/>
                </a:solidFill>
                <a:latin typeface="+mn-lt"/>
              </a:rPr>
              <a:t>utilisation</a:t>
            </a:r>
            <a:r>
              <a:rPr lang="de-DE" sz="1200" i="0" dirty="0" smtClean="0">
                <a:solidFill>
                  <a:schemeClr val="tx1"/>
                </a:solidFill>
                <a:latin typeface="+mn-lt"/>
              </a:rPr>
              <a:t>-langues/</a:t>
            </a:r>
            <a:r>
              <a:rPr lang="de-DE" sz="1200" i="0" dirty="0" err="1" smtClean="0">
                <a:solidFill>
                  <a:schemeClr val="tx1"/>
                </a:solidFill>
                <a:latin typeface="+mn-lt"/>
              </a:rPr>
              <a:t>ecole</a:t>
            </a:r>
            <a:r>
              <a:rPr lang="de-DE" sz="1200" i="0" dirty="0" smtClean="0">
                <a:solidFill>
                  <a:schemeClr val="tx1"/>
                </a:solidFill>
                <a:latin typeface="+mn-lt"/>
              </a:rPr>
              <a:t>/index.html</a:t>
            </a:r>
            <a:endParaRPr lang="de-DE" sz="1200" i="1" dirty="0" smtClean="0">
              <a:solidFill>
                <a:schemeClr val="tx1"/>
              </a:solidFill>
              <a:latin typeface="+mn-lt"/>
            </a:endParaRPr>
          </a:p>
          <a:p>
            <a:pPr indent="0" eaLnBrk="1" hangingPunct="1">
              <a:lnSpc>
                <a:spcPct val="100000"/>
              </a:lnSpc>
              <a:buFont typeface="Arial" pitchFamily="34" charset="0"/>
              <a:buChar char="•"/>
              <a:defRPr/>
            </a:pPr>
            <a:r>
              <a:rPr lang="de-DE" sz="1200" i="1" baseline="0" dirty="0" smtClean="0">
                <a:solidFill>
                  <a:schemeClr val="tx1"/>
                </a:solidFill>
                <a:latin typeface="+mn-lt"/>
              </a:rPr>
              <a:t> </a:t>
            </a:r>
            <a:r>
              <a:rPr lang="de-DE" sz="1200" i="0" baseline="0" dirty="0" smtClean="0">
                <a:solidFill>
                  <a:schemeClr val="tx1"/>
                </a:solidFill>
                <a:latin typeface="+mn-lt"/>
              </a:rPr>
              <a:t>“Langues à l’école luxembourgeoise”</a:t>
            </a:r>
            <a:r>
              <a:rPr lang="de-DE" sz="1200" i="1" baseline="0" dirty="0" smtClean="0">
                <a:solidFill>
                  <a:schemeClr val="tx1"/>
                </a:solidFill>
                <a:latin typeface="+mn-lt"/>
              </a:rPr>
              <a:t>: </a:t>
            </a:r>
            <a:br>
              <a:rPr lang="de-DE" sz="1200" i="1" baseline="0" dirty="0" smtClean="0">
                <a:solidFill>
                  <a:schemeClr val="tx1"/>
                </a:solidFill>
                <a:latin typeface="+mn-lt"/>
              </a:rPr>
            </a:br>
            <a:r>
              <a:rPr lang="de-DE" sz="1200" i="1" baseline="0" dirty="0" smtClean="0">
                <a:solidFill>
                  <a:schemeClr val="tx1"/>
                </a:solidFill>
                <a:latin typeface="+mn-lt"/>
              </a:rPr>
              <a:t>  </a:t>
            </a:r>
            <a:r>
              <a:rPr lang="de-DE" sz="1200" dirty="0" smtClean="0">
                <a:solidFill>
                  <a:schemeClr val="tx1"/>
                </a:solidFill>
                <a:latin typeface="+mn-lt"/>
              </a:rPr>
              <a:t>www.men.public.lu/fr/themes-transversaux/langues-ecole-luxembourgeoise/index.html (auf</a:t>
            </a:r>
            <a:r>
              <a:rPr lang="de-DE" sz="1200" baseline="0" dirty="0" smtClean="0">
                <a:solidFill>
                  <a:schemeClr val="tx1"/>
                </a:solidFill>
                <a:latin typeface="+mn-lt"/>
              </a:rPr>
              <a:t> Französisch)</a:t>
            </a:r>
            <a:endParaRPr lang="de-DE" sz="1200" i="1" dirty="0" smtClean="0">
              <a:solidFill>
                <a:schemeClr val="tx1"/>
              </a:solidFill>
              <a:latin typeface="+mn-lt"/>
            </a:endParaRPr>
          </a:p>
          <a:p>
            <a:pPr indent="0" eaLnBrk="1" hangingPunct="1">
              <a:lnSpc>
                <a:spcPct val="100000"/>
              </a:lnSpc>
              <a:buFont typeface="Arial" pitchFamily="34" charset="0"/>
              <a:buChar char="•"/>
              <a:defRPr/>
            </a:pPr>
            <a:r>
              <a:rPr lang="de-DE" sz="1200" i="1" dirty="0" smtClean="0">
                <a:solidFill>
                  <a:schemeClr val="tx1"/>
                </a:solidFill>
                <a:latin typeface="+mn-lt"/>
              </a:rPr>
              <a:t> Apropos ... Sprachen in Luxemburg</a:t>
            </a:r>
            <a:r>
              <a:rPr lang="de-DE" sz="1200" i="0" baseline="0" dirty="0" smtClean="0">
                <a:solidFill>
                  <a:schemeClr val="tx1"/>
                </a:solidFill>
                <a:latin typeface="+mn-lt"/>
              </a:rPr>
              <a:t>: </a:t>
            </a:r>
            <a:br>
              <a:rPr lang="de-DE" sz="1200" i="0" baseline="0" dirty="0" smtClean="0">
                <a:solidFill>
                  <a:schemeClr val="tx1"/>
                </a:solidFill>
                <a:latin typeface="+mn-lt"/>
              </a:rPr>
            </a:br>
            <a:r>
              <a:rPr lang="de-DE" sz="1200" i="0" baseline="0" dirty="0" smtClean="0">
                <a:solidFill>
                  <a:schemeClr val="tx1"/>
                </a:solidFill>
                <a:latin typeface="+mn-lt"/>
              </a:rPr>
              <a:t>  </a:t>
            </a:r>
            <a:r>
              <a:rPr lang="de-DE" sz="1200" dirty="0" smtClean="0">
                <a:solidFill>
                  <a:schemeClr val="tx1"/>
                </a:solidFill>
                <a:latin typeface="+mn-lt"/>
              </a:rPr>
              <a:t>www.luxembourg.public.lu/de/publications/i/ap-langues/index.html</a:t>
            </a:r>
          </a:p>
          <a:p>
            <a:pPr marL="0" marR="0" indent="0" algn="l" defTabSz="914400" rtl="0" eaLnBrk="0" fontAlgn="base" latinLnBrk="0" hangingPunct="0">
              <a:lnSpc>
                <a:spcPct val="100000"/>
              </a:lnSpc>
              <a:spcBef>
                <a:spcPts val="0"/>
              </a:spcBef>
              <a:spcAft>
                <a:spcPct val="0"/>
              </a:spcAft>
              <a:buClrTx/>
              <a:buSzTx/>
              <a:buFont typeface="Arial" pitchFamily="34" charset="0"/>
              <a:buChar char="•"/>
              <a:tabLst/>
              <a:defRPr/>
            </a:pPr>
            <a:r>
              <a:rPr lang="de-DE" sz="1200" dirty="0" smtClean="0">
                <a:solidFill>
                  <a:schemeClr val="tx1"/>
                </a:solidFill>
                <a:latin typeface="+mn-lt"/>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7927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latin typeface="+mn-lt"/>
              </a:rPr>
              <a:t>Staatliche Symbole</a:t>
            </a:r>
          </a:p>
          <a:p>
            <a:pPr indent="0" eaLnBrk="1" hangingPunct="1">
              <a:lnSpc>
                <a:spcPct val="100000"/>
              </a:lnSpc>
              <a:spcBef>
                <a:spcPct val="0"/>
              </a:spcBef>
            </a:pPr>
            <a:endParaRPr lang="de-DE" sz="1200" dirty="0" smtClean="0">
              <a:latin typeface="+mn-lt"/>
            </a:endParaRPr>
          </a:p>
          <a:p>
            <a:pPr indent="0" eaLnBrk="1" hangingPunct="1">
              <a:lnSpc>
                <a:spcPct val="100000"/>
              </a:lnSpc>
              <a:spcBef>
                <a:spcPct val="0"/>
              </a:spcBef>
            </a:pPr>
            <a:r>
              <a:rPr lang="de-DE" sz="1200" dirty="0" smtClean="0">
                <a:latin typeface="+mn-lt"/>
              </a:rPr>
              <a:t>Die staatlichen Symbole veranschaulichen und versinnbildlichen die Identität eines Volkes, seine Souveränität, aber auch seinen Wunsch nach „Zusammenleben“.</a:t>
            </a:r>
            <a:br>
              <a:rPr lang="de-DE" sz="1200" dirty="0" smtClean="0">
                <a:latin typeface="+mn-lt"/>
              </a:rPr>
            </a:br>
            <a:r>
              <a:rPr lang="de-DE" sz="1200" dirty="0" smtClean="0">
                <a:latin typeface="+mn-lt"/>
              </a:rPr>
              <a:t/>
            </a:r>
            <a:br>
              <a:rPr lang="de-DE" sz="1200" dirty="0" smtClean="0">
                <a:latin typeface="+mn-lt"/>
              </a:rPr>
            </a:br>
            <a:r>
              <a:rPr lang="de-DE" sz="1200" dirty="0" smtClean="0">
                <a:latin typeface="+mn-lt"/>
              </a:rPr>
              <a:t>- Staatsflagge</a:t>
            </a:r>
            <a:br>
              <a:rPr lang="de-DE" sz="1200" dirty="0" smtClean="0">
                <a:latin typeface="+mn-lt"/>
              </a:rPr>
            </a:br>
            <a:r>
              <a:rPr lang="de-DE" sz="1200" dirty="0" smtClean="0">
                <a:latin typeface="+mn-lt"/>
              </a:rPr>
              <a:t>- Nationalhymne</a:t>
            </a:r>
            <a:br>
              <a:rPr lang="de-DE" sz="1200" dirty="0" smtClean="0">
                <a:latin typeface="+mn-lt"/>
              </a:rPr>
            </a:br>
            <a:r>
              <a:rPr lang="de-DE" sz="1200" dirty="0" smtClean="0">
                <a:latin typeface="+mn-lt"/>
              </a:rPr>
              <a:t>- Hymne des großherzoglichen Hauses</a:t>
            </a:r>
            <a:br>
              <a:rPr lang="de-DE" sz="1200" dirty="0" smtClean="0">
                <a:latin typeface="+mn-lt"/>
              </a:rPr>
            </a:br>
            <a:r>
              <a:rPr lang="de-DE" sz="1200" dirty="0" smtClean="0">
                <a:latin typeface="+mn-lt"/>
              </a:rPr>
              <a:t>- Nationalfeiertag </a:t>
            </a:r>
            <a:br>
              <a:rPr lang="de-DE" sz="1200" dirty="0" smtClean="0">
                <a:latin typeface="+mn-lt"/>
              </a:rPr>
            </a:br>
            <a:r>
              <a:rPr lang="de-DE" sz="1200" dirty="0" smtClean="0">
                <a:latin typeface="+mn-lt"/>
              </a:rPr>
              <a:t>- Staatswappen</a:t>
            </a:r>
          </a:p>
          <a:p>
            <a:pPr indent="0" eaLnBrk="1" hangingPunct="1">
              <a:lnSpc>
                <a:spcPct val="100000"/>
              </a:lnSpc>
              <a:spcBef>
                <a:spcPct val="0"/>
              </a:spcBef>
            </a:pPr>
            <a:endParaRPr lang="de-DE" sz="1200" dirty="0" smtClean="0">
              <a:latin typeface="+mn-lt"/>
            </a:endParaRPr>
          </a:p>
          <a:p>
            <a:pPr indent="0" eaLnBrk="1" hangingPunct="1">
              <a:lnSpc>
                <a:spcPct val="100000"/>
              </a:lnSpc>
              <a:spcBef>
                <a:spcPct val="0"/>
              </a:spcBef>
            </a:pPr>
            <a:r>
              <a:rPr lang="de-DE" sz="1200" dirty="0" smtClean="0">
                <a:latin typeface="+mn-lt"/>
              </a:rPr>
              <a:t/>
            </a:r>
            <a:br>
              <a:rPr lang="de-DE" sz="1200" dirty="0" smtClean="0">
                <a:latin typeface="+mn-lt"/>
              </a:rPr>
            </a:br>
            <a:r>
              <a:rPr lang="de-DE" sz="1200" b="1" dirty="0" smtClean="0">
                <a:latin typeface="+mn-lt"/>
              </a:rPr>
              <a:t>WEITERE INFORMATIONEN</a:t>
            </a:r>
          </a:p>
          <a:p>
            <a:pPr indent="0" eaLnBrk="1" hangingPunct="1">
              <a:lnSpc>
                <a:spcPct val="100000"/>
              </a:lnSpc>
              <a:buFont typeface="Arial" pitchFamily="34" charset="0"/>
              <a:buChar char="•"/>
            </a:pPr>
            <a:r>
              <a:rPr lang="de-DE" sz="1200" dirty="0" smtClean="0">
                <a:latin typeface="+mn-lt"/>
              </a:rPr>
              <a:t> </a:t>
            </a:r>
            <a:r>
              <a:rPr lang="de-DE" sz="1200" noProof="0" dirty="0" smtClean="0">
                <a:latin typeface="+mn-lt"/>
              </a:rPr>
              <a:t>„Nationale Symbole“</a:t>
            </a:r>
            <a:r>
              <a:rPr lang="de-DE" sz="1200" dirty="0" smtClean="0">
                <a:latin typeface="+mn-lt"/>
              </a:rPr>
              <a:t>: </a:t>
            </a:r>
            <a:br>
              <a:rPr lang="de-DE" sz="1200" dirty="0" smtClean="0">
                <a:latin typeface="+mn-lt"/>
              </a:rPr>
            </a:br>
            <a:r>
              <a:rPr lang="de-DE" sz="1200" dirty="0" smtClean="0">
                <a:latin typeface="+mn-lt"/>
              </a:rPr>
              <a:t>  www.luxembourg.public.lu/de/le-grand-duche-se-presente/symboles-nationaux/index.html</a:t>
            </a:r>
          </a:p>
          <a:p>
            <a:pPr indent="0" eaLnBrk="1" hangingPunct="1">
              <a:lnSpc>
                <a:spcPct val="100000"/>
              </a:lnSpc>
              <a:buFont typeface="Arial" pitchFamily="34" charset="0"/>
              <a:buChar char="•"/>
            </a:pPr>
            <a:r>
              <a:rPr lang="de-DE" sz="1200" i="1" dirty="0" smtClean="0">
                <a:latin typeface="+mn-lt"/>
              </a:rPr>
              <a:t> </a:t>
            </a:r>
            <a:r>
              <a:rPr lang="de-DE" sz="1200" i="1" dirty="0" smtClean="0">
                <a:latin typeface="+mn-lt"/>
                <a:cs typeface="Arial" pitchFamily="34" charset="0"/>
              </a:rPr>
              <a:t>Apropos … Symbole des Staates und</a:t>
            </a:r>
            <a:r>
              <a:rPr lang="de-DE" sz="1200" i="1" baseline="0" dirty="0" smtClean="0">
                <a:latin typeface="+mn-lt"/>
                <a:cs typeface="Arial" pitchFamily="34" charset="0"/>
              </a:rPr>
              <a:t> der Nation</a:t>
            </a:r>
            <a:r>
              <a:rPr lang="de-DE" sz="1200" i="0" dirty="0" smtClean="0">
                <a:latin typeface="+mn-lt"/>
                <a:cs typeface="Arial" pitchFamily="34" charset="0"/>
              </a:rPr>
              <a:t>: </a:t>
            </a:r>
            <a:br>
              <a:rPr lang="de-DE" sz="1200" i="0" dirty="0" smtClean="0">
                <a:latin typeface="+mn-lt"/>
                <a:cs typeface="Arial" pitchFamily="34" charset="0"/>
              </a:rPr>
            </a:br>
            <a:r>
              <a:rPr lang="de-DE" sz="1200" i="0" dirty="0" smtClean="0">
                <a:latin typeface="+mn-lt"/>
                <a:cs typeface="Arial" pitchFamily="34" charset="0"/>
              </a:rPr>
              <a:t>  </a:t>
            </a:r>
            <a:r>
              <a:rPr lang="de-DE" sz="1200" dirty="0" smtClean="0">
                <a:latin typeface="+mn-lt"/>
              </a:rPr>
              <a:t>www.luxembourg.public.lu/de/publications/d/ap-symboles/index.html</a:t>
            </a:r>
          </a:p>
          <a:p>
            <a:pPr indent="0" eaLnBrk="1" hangingPunct="1">
              <a:lnSpc>
                <a:spcPct val="100000"/>
              </a:lnSpc>
              <a:buFont typeface="Arial" pitchFamily="34" charset="0"/>
              <a:buChar char="•"/>
            </a:pPr>
            <a:r>
              <a:rPr lang="de-DE" sz="1200" i="1" dirty="0" smtClean="0">
                <a:latin typeface="+mn-lt"/>
                <a:cs typeface="Arial" charset="0"/>
              </a:rPr>
              <a:t> </a:t>
            </a:r>
            <a:r>
              <a:rPr lang="de-DE" sz="1200" i="1" dirty="0" smtClean="0">
                <a:latin typeface="+mn-lt"/>
                <a:cs typeface="Arial" pitchFamily="34" charset="0"/>
              </a:rPr>
              <a:t>Alles Wissenswerte über das Großherzogtum Luxemburg</a:t>
            </a:r>
            <a:r>
              <a:rPr lang="de-DE" sz="1200" i="0" dirty="0" smtClean="0">
                <a:latin typeface="+mn-lt"/>
                <a:cs typeface="Arial" pitchFamily="34" charset="0"/>
              </a:rPr>
              <a:t>: </a:t>
            </a:r>
            <a:br>
              <a:rPr lang="de-DE" sz="1200" i="0" dirty="0" smtClean="0">
                <a:latin typeface="+mn-lt"/>
                <a:cs typeface="Arial" pitchFamily="34" charset="0"/>
              </a:rPr>
            </a:br>
            <a:r>
              <a:rPr lang="de-DE" sz="1200" i="0" dirty="0" smtClean="0">
                <a:latin typeface="+mn-lt"/>
                <a:cs typeface="Arial" pitchFamily="34" charset="0"/>
              </a:rPr>
              <a:t>  </a:t>
            </a:r>
            <a:r>
              <a:rPr lang="de-DE" sz="1200" dirty="0" smtClean="0">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54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Staatliche Symbole: Die Staatsflagge </a:t>
            </a:r>
          </a:p>
          <a:p>
            <a:pPr indent="0" eaLnBrk="1" hangingPunct="1">
              <a:lnSpc>
                <a:spcPct val="100000"/>
              </a:lnSpc>
              <a:spcBef>
                <a:spcPct val="0"/>
              </a:spcBef>
            </a:pPr>
            <a:endParaRPr lang="de-DE" sz="1200" b="1"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Die Staatsflagge </a:t>
            </a:r>
            <a:r>
              <a:rPr lang="de-DE" sz="1200" dirty="0" smtClean="0">
                <a:solidFill>
                  <a:schemeClr val="tx1"/>
                </a:solidFill>
                <a:latin typeface="+mn-lt"/>
              </a:rPr>
              <a:t>besteht aus drei horizontalen Streifen in den Farben Rot, Weiß und Blau. Trotz der starken Ähnlichkeit unterscheiden sich die Flaggen Luxemburgs und der Niederlande: Die niederländische Flagge hat einen kobaltblauen Streifen, während das Blau der luxemburgischen Flagge himmelblau ist.</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Wie das Staatswappen ist auch die luxemburgische Flagge durch das Gesetz vom 23. Juni 1972 über die staatlichen Embleme geschützt.</a:t>
            </a:r>
          </a:p>
          <a:p>
            <a:pPr indent="0" eaLnBrk="1" hangingPunct="1">
              <a:lnSpc>
                <a:spcPct val="100000"/>
              </a:lnSpc>
              <a:spcBef>
                <a:spcPct val="0"/>
              </a:spcBef>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Abbildungen: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links, Luxemburger Nationalflagge </a:t>
            </a:r>
            <a:r>
              <a:rPr lang="de-DE" sz="1200" i="1" dirty="0" smtClean="0">
                <a:solidFill>
                  <a:schemeClr val="tx1"/>
                </a:solidFill>
                <a:latin typeface="+mn-lt"/>
              </a:rPr>
              <a:t>© SIP;</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dirty="0" smtClean="0">
                <a:solidFill>
                  <a:schemeClr val="tx1"/>
                </a:solidFill>
                <a:latin typeface="+mn-lt"/>
              </a:rPr>
              <a:t>rechts, </a:t>
            </a:r>
            <a:r>
              <a:rPr lang="de-DE" sz="1200" i="1" kern="1200" dirty="0" smtClean="0">
                <a:solidFill>
                  <a:schemeClr val="tx1"/>
                </a:solidFill>
                <a:latin typeface="+mn-lt"/>
                <a:ea typeface="+mn-ea"/>
                <a:cs typeface="+mn-cs"/>
              </a:rPr>
              <a:t>Statue der </a:t>
            </a:r>
            <a:r>
              <a:rPr lang="de-DE" sz="1200" i="0" kern="1200" dirty="0" err="1" smtClean="0">
                <a:solidFill>
                  <a:schemeClr val="tx1"/>
                </a:solidFill>
                <a:latin typeface="+mn-lt"/>
                <a:ea typeface="+mn-ea"/>
                <a:cs typeface="+mn-cs"/>
              </a:rPr>
              <a:t>Gëlle</a:t>
            </a:r>
            <a:r>
              <a:rPr lang="de-DE" sz="1200" i="0" kern="1200" dirty="0" smtClean="0">
                <a:solidFill>
                  <a:schemeClr val="tx1"/>
                </a:solidFill>
                <a:latin typeface="+mn-lt"/>
                <a:ea typeface="+mn-ea"/>
                <a:cs typeface="+mn-cs"/>
              </a:rPr>
              <a:t> </a:t>
            </a:r>
            <a:r>
              <a:rPr lang="de-DE" sz="1200" i="0" kern="1200" dirty="0" err="1" smtClean="0">
                <a:solidFill>
                  <a:schemeClr val="tx1"/>
                </a:solidFill>
                <a:latin typeface="+mn-lt"/>
                <a:ea typeface="+mn-ea"/>
                <a:cs typeface="+mn-cs"/>
              </a:rPr>
              <a:t>Fra</a:t>
            </a:r>
            <a:r>
              <a:rPr lang="de-DE" sz="1200" i="1" kern="1200" dirty="0" smtClean="0">
                <a:solidFill>
                  <a:schemeClr val="tx1"/>
                </a:solidFill>
                <a:latin typeface="+mn-lt"/>
                <a:ea typeface="+mn-ea"/>
                <a:cs typeface="+mn-cs"/>
              </a:rPr>
              <a:t> (goldene Frau) mit Luxemburger Nationalflagge im Vordergrund </a:t>
            </a:r>
            <a:r>
              <a:rPr lang="de-DE" sz="1200" i="1" kern="1200" dirty="0" smtClean="0">
                <a:solidFill>
                  <a:schemeClr val="tx1"/>
                </a:solidFill>
                <a:latin typeface="+mn-lt"/>
                <a:ea typeface="+mn-ea"/>
                <a:cs typeface="Arial" pitchFamily="34" charset="0"/>
              </a:rPr>
              <a:t>©</a:t>
            </a:r>
            <a:r>
              <a:rPr lang="de-DE" sz="1200" i="1" kern="1200" baseline="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Arial" pitchFamily="34" charset="0"/>
              </a:rPr>
              <a:t>SIP.</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buFont typeface="Arial" pitchFamily="34" charset="0"/>
              <a:buChar char="•"/>
            </a:pPr>
            <a:r>
              <a:rPr lang="de-DE" sz="1200" noProof="0" dirty="0" smtClean="0">
                <a:solidFill>
                  <a:schemeClr val="tx1"/>
                </a:solidFill>
                <a:latin typeface="+mn-lt"/>
              </a:rPr>
              <a:t> „Nationale Symbole“</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www.luxembourg.public.lu/de/le-grand-duche-se-presente/symboles-nationaux/index.html</a:t>
            </a:r>
          </a:p>
          <a:p>
            <a:pPr indent="0" eaLnBrk="1" hangingPunct="1">
              <a:lnSpc>
                <a:spcPct val="100000"/>
              </a:lnSpc>
              <a:buFont typeface="Arial" pitchFamily="34" charset="0"/>
              <a:buChar char="•"/>
            </a:pPr>
            <a:r>
              <a:rPr lang="de-DE" sz="1200" i="1" dirty="0" smtClean="0">
                <a:solidFill>
                  <a:schemeClr val="tx1"/>
                </a:solidFill>
                <a:latin typeface="+mn-lt"/>
              </a:rPr>
              <a:t> </a:t>
            </a:r>
            <a:r>
              <a:rPr lang="de-DE" sz="1200" i="0" dirty="0" smtClean="0">
                <a:solidFill>
                  <a:schemeClr val="tx1"/>
                </a:solidFill>
                <a:latin typeface="+mn-lt"/>
                <a:cs typeface="Arial" pitchFamily="34" charset="0"/>
              </a:rPr>
              <a:t>Apropos … Symbole des Staates und</a:t>
            </a:r>
            <a:r>
              <a:rPr lang="de-DE" sz="1200" i="0" baseline="0" dirty="0" smtClean="0">
                <a:solidFill>
                  <a:schemeClr val="tx1"/>
                </a:solidFill>
                <a:latin typeface="+mn-lt"/>
                <a:cs typeface="Arial" pitchFamily="34" charset="0"/>
              </a:rPr>
              <a:t> der Nation</a:t>
            </a:r>
            <a:r>
              <a:rPr lang="de-DE" sz="1200" i="0" baseline="0" noProof="0" dirty="0" smtClean="0">
                <a:solidFill>
                  <a:schemeClr val="tx1"/>
                </a:solidFill>
                <a:latin typeface="+mn-lt"/>
                <a:cs typeface="Arial" pitchFamily="34" charset="0"/>
              </a:rPr>
              <a:t>“</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de-DE" sz="1200" i="1" dirty="0" smtClean="0">
                <a:solidFill>
                  <a:schemeClr val="tx1"/>
                </a:solidFill>
                <a:latin typeface="+mn-lt"/>
                <a:cs typeface="Arial"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2156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charset="0"/>
              </a:rPr>
              <a:t>Staatliche Symbole:</a:t>
            </a:r>
            <a:r>
              <a:rPr lang="de-DE" sz="1200" b="1" u="sng" dirty="0" smtClean="0">
                <a:solidFill>
                  <a:schemeClr val="tx1"/>
                </a:solidFill>
                <a:latin typeface="+mn-lt"/>
              </a:rPr>
              <a:t> Die Nationalhymne</a:t>
            </a: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rPr>
              <a:t>Die Nationalhymne,</a:t>
            </a:r>
            <a:r>
              <a:rPr lang="de-DE" sz="1200" b="0" dirty="0" smtClean="0">
                <a:solidFill>
                  <a:schemeClr val="tx1"/>
                </a:solidFill>
                <a:latin typeface="+mn-lt"/>
              </a:rPr>
              <a:t> seit 1993 </a:t>
            </a:r>
            <a:r>
              <a:rPr lang="de-DE" sz="1200" dirty="0" smtClean="0">
                <a:solidFill>
                  <a:schemeClr val="tx1"/>
                </a:solidFill>
                <a:latin typeface="+mn-lt"/>
              </a:rPr>
              <a:t>gesetzlich geschützt, besteht aus der ersten und letzten Strophe des Liedes „Ons Heemecht“ (Unsere Heimat) von 1859, einem Gedicht in luxemburgischer Sprache von </a:t>
            </a:r>
            <a:r>
              <a:rPr lang="de-DE" sz="1200" b="1" dirty="0" smtClean="0">
                <a:solidFill>
                  <a:schemeClr val="tx1"/>
                </a:solidFill>
                <a:latin typeface="+mn-lt"/>
              </a:rPr>
              <a:t>Michel Lentz,</a:t>
            </a:r>
            <a:r>
              <a:rPr lang="de-DE" sz="1200" dirty="0" smtClean="0">
                <a:solidFill>
                  <a:schemeClr val="tx1"/>
                </a:solidFill>
                <a:latin typeface="+mn-lt"/>
              </a:rPr>
              <a:t> das von </a:t>
            </a:r>
            <a:r>
              <a:rPr lang="de-DE" sz="1200" b="1" dirty="0" smtClean="0">
                <a:solidFill>
                  <a:schemeClr val="tx1"/>
                </a:solidFill>
                <a:latin typeface="+mn-lt"/>
              </a:rPr>
              <a:t>Jean-Antoine Zinnen</a:t>
            </a:r>
            <a:r>
              <a:rPr lang="de-DE" sz="1200" dirty="0" smtClean="0">
                <a:solidFill>
                  <a:schemeClr val="tx1"/>
                </a:solidFill>
                <a:latin typeface="+mn-lt"/>
              </a:rPr>
              <a:t> vertont wurde. Die Nationalhymne wurde 1864 anlässlich einer großen Feierlichkeit in Ettelbrück zum ersten Mal öffentlich vorgetragen und bringt die ganze Freude über die endlich erlangte Unabhängigkeit des nunmehr in Frieden und Wohlstand lebenden Landes zum Ausdruck. 2014 wurde</a:t>
            </a:r>
            <a:r>
              <a:rPr lang="de-DE" sz="1200" baseline="0" dirty="0" smtClean="0">
                <a:solidFill>
                  <a:schemeClr val="tx1"/>
                </a:solidFill>
                <a:latin typeface="+mn-lt"/>
              </a:rPr>
              <a:t> der </a:t>
            </a:r>
            <a:r>
              <a:rPr lang="de-DE" sz="1200" dirty="0" smtClean="0">
                <a:solidFill>
                  <a:schemeClr val="tx1"/>
                </a:solidFill>
                <a:latin typeface="+mn-lt"/>
              </a:rPr>
              <a:t>150. Jahrestag</a:t>
            </a:r>
            <a:r>
              <a:rPr lang="de-DE" sz="1200" baseline="0" dirty="0" smtClean="0">
                <a:solidFill>
                  <a:schemeClr val="tx1"/>
                </a:solidFill>
                <a:latin typeface="+mn-lt"/>
              </a:rPr>
              <a:t> der Erstvortragung der Nationalhymne gefeiert, dies wieder in Ettelbrück.</a:t>
            </a:r>
            <a:endParaRPr lang="de-DE" sz="1200"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a:lnSpc>
                <a:spcPct val="100000"/>
              </a:lnSpc>
              <a:defRPr/>
            </a:pPr>
            <a:r>
              <a:rPr lang="de-DE" sz="1200" dirty="0" smtClean="0">
                <a:solidFill>
                  <a:schemeClr val="tx1"/>
                </a:solidFill>
                <a:latin typeface="+mn-lt"/>
              </a:rPr>
              <a:t>Ausschließlich die Regierung hat das Recht, die Nationalhymne in andere Sprachen</a:t>
            </a:r>
            <a:r>
              <a:rPr lang="de-DE" sz="1200" baseline="0" dirty="0" smtClean="0">
                <a:solidFill>
                  <a:schemeClr val="tx1"/>
                </a:solidFill>
                <a:latin typeface="+mn-lt"/>
              </a:rPr>
              <a:t> </a:t>
            </a:r>
            <a:r>
              <a:rPr lang="de-DE" sz="1200" dirty="0" smtClean="0">
                <a:solidFill>
                  <a:schemeClr val="tx1"/>
                </a:solidFill>
                <a:latin typeface="+mn-lt"/>
              </a:rPr>
              <a:t>zu übersetzen. Offizielle Übersetzungen sind online verfügbar: </a:t>
            </a:r>
          </a:p>
          <a:p>
            <a:pPr indent="0">
              <a:lnSpc>
                <a:spcPct val="100000"/>
              </a:lnSpc>
              <a:defRPr/>
            </a:pPr>
            <a:r>
              <a:rPr lang="de-DE" sz="1200" u="none" dirty="0" smtClean="0">
                <a:solidFill>
                  <a:schemeClr val="tx1"/>
                </a:solidFill>
                <a:latin typeface="+mn-lt"/>
              </a:rPr>
              <a:t>www.luxembourg.public.lu/de/le-grand-duche-se-presente/symboles-nationaux/hymne/index.html</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rPr>
              <a:t>WEITERE INFORMATIONEN</a:t>
            </a:r>
          </a:p>
          <a:p>
            <a:pPr indent="0" eaLnBrk="1" hangingPunct="1">
              <a:lnSpc>
                <a:spcPct val="100000"/>
              </a:lnSpc>
              <a:buFont typeface="Arial" pitchFamily="34" charset="0"/>
              <a:buChar char="•"/>
              <a:defRPr/>
            </a:pPr>
            <a:r>
              <a:rPr lang="de-DE" sz="1200" noProof="0" dirty="0" smtClean="0">
                <a:solidFill>
                  <a:schemeClr val="tx1"/>
                </a:solidFill>
                <a:latin typeface="+mn-lt"/>
              </a:rPr>
              <a:t> „Nationale Symbole“</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www.luxembourg.public.lu/de/le-grand-duche-se-presente/symboles-nationaux/index.html</a:t>
            </a:r>
          </a:p>
          <a:p>
            <a:pPr indent="0" eaLnBrk="1" hangingPunct="1">
              <a:lnSpc>
                <a:spcPct val="100000"/>
              </a:lnSpc>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Symbole des Staates und</a:t>
            </a:r>
            <a:r>
              <a:rPr lang="de-DE" sz="1200" i="1" baseline="0" dirty="0" smtClean="0">
                <a:solidFill>
                  <a:schemeClr val="tx1"/>
                </a:solidFill>
                <a:latin typeface="+mn-lt"/>
                <a:cs typeface="Arial" pitchFamily="34" charset="0"/>
              </a:rPr>
              <a:t> der Nation</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de-DE" sz="1200" i="1" dirty="0" smtClean="0">
                <a:solidFill>
                  <a:schemeClr val="tx1"/>
                </a:solidFill>
                <a:latin typeface="+mn-lt"/>
                <a:cs typeface="Arial"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46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pPr>
            <a:r>
              <a:rPr lang="de-DE" sz="1200" b="1" u="sng" dirty="0" smtClean="0">
                <a:solidFill>
                  <a:schemeClr val="tx1"/>
                </a:solidFill>
                <a:latin typeface="+mn-lt"/>
              </a:rPr>
              <a:t>Staatliche Symbole: Die</a:t>
            </a:r>
            <a:r>
              <a:rPr lang="de-DE" sz="1200" b="1" u="sng" baseline="0" dirty="0" smtClean="0">
                <a:solidFill>
                  <a:schemeClr val="tx1"/>
                </a:solidFill>
                <a:latin typeface="+mn-lt"/>
              </a:rPr>
              <a:t> </a:t>
            </a:r>
            <a:r>
              <a:rPr lang="de-DE" sz="1200" b="1" u="sng" dirty="0" smtClean="0">
                <a:solidFill>
                  <a:schemeClr val="tx1"/>
                </a:solidFill>
                <a:latin typeface="+mn-lt"/>
              </a:rPr>
              <a:t>Hymne des großherzoglichen Hauses</a:t>
            </a:r>
            <a:br>
              <a:rPr lang="de-DE" sz="1200" b="1" u="sng" dirty="0" smtClean="0">
                <a:solidFill>
                  <a:schemeClr val="tx1"/>
                </a:solidFill>
                <a:latin typeface="+mn-lt"/>
              </a:rPr>
            </a:br>
            <a:r>
              <a:rPr lang="de-DE" sz="1200" b="1" u="sng" dirty="0" smtClean="0">
                <a:solidFill>
                  <a:schemeClr val="tx1"/>
                </a:solidFill>
                <a:latin typeface="+mn-lt"/>
              </a:rPr>
              <a:t/>
            </a:r>
            <a:br>
              <a:rPr lang="de-DE" sz="1200" b="1" u="sng" dirty="0" smtClean="0">
                <a:solidFill>
                  <a:schemeClr val="tx1"/>
                </a:solidFill>
                <a:latin typeface="+mn-lt"/>
              </a:rPr>
            </a:br>
            <a:r>
              <a:rPr lang="de-DE" sz="1200" i="1" dirty="0" smtClean="0">
                <a:solidFill>
                  <a:schemeClr val="tx1"/>
                </a:solidFill>
                <a:latin typeface="+mn-lt"/>
              </a:rPr>
              <a:t>De Wilhelmus</a:t>
            </a:r>
            <a:r>
              <a:rPr lang="de-DE" sz="1200" dirty="0" smtClean="0">
                <a:solidFill>
                  <a:schemeClr val="tx1"/>
                </a:solidFill>
                <a:latin typeface="+mn-lt"/>
              </a:rPr>
              <a:t> ist die Hymne des großherzoglichen Hauses.</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Sie erklingt, wenn ein Mitglied der großherzoglichen Familie bei einer offiziellen Feier ankommt, oder diese wieder verlässt.</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Sie wurde durch ein Trompetensignal oder eine Kavalleriefanfare inspiriert, deren älteste schriftliche Spuren aus dem 16. Jahrhundert stammen.</a:t>
            </a:r>
            <a:br>
              <a:rPr lang="de-DE" sz="1200" dirty="0" smtClean="0">
                <a:solidFill>
                  <a:schemeClr val="tx1"/>
                </a:solidFill>
                <a:latin typeface="+mn-lt"/>
              </a:rPr>
            </a:br>
            <a:endParaRPr lang="de-DE" sz="1200" dirty="0" smtClean="0">
              <a:solidFill>
                <a:schemeClr val="tx1"/>
              </a:solidFill>
              <a:latin typeface="+mn-lt"/>
            </a:endParaRPr>
          </a:p>
          <a:p>
            <a:pPr indent="0">
              <a:lnSpc>
                <a:spcPct val="100000"/>
              </a:lnSpc>
            </a:pPr>
            <a:r>
              <a:rPr lang="de-DE" sz="1200" dirty="0" smtClean="0">
                <a:solidFill>
                  <a:schemeClr val="tx1"/>
                </a:solidFill>
                <a:latin typeface="+mn-lt"/>
              </a:rPr>
              <a:t/>
            </a:r>
            <a:br>
              <a:rPr lang="de-DE" sz="1200" dirty="0" smtClean="0">
                <a:solidFill>
                  <a:schemeClr val="tx1"/>
                </a:solidFill>
                <a:latin typeface="+mn-lt"/>
              </a:rPr>
            </a:br>
            <a:r>
              <a:rPr lang="de-DE" sz="1200" b="1" dirty="0" smtClean="0">
                <a:solidFill>
                  <a:schemeClr val="tx1"/>
                </a:solidFill>
                <a:latin typeface="+mn-lt"/>
              </a:rPr>
              <a:t>WEITERE INFORMATIONEN</a:t>
            </a:r>
          </a:p>
          <a:p>
            <a:pPr indent="0">
              <a:lnSpc>
                <a:spcPct val="100000"/>
              </a:lnSpc>
              <a:spcBef>
                <a:spcPts val="0"/>
              </a:spcBef>
              <a:buFont typeface="Arial" pitchFamily="34" charset="0"/>
              <a:buChar char="•"/>
            </a:pPr>
            <a:r>
              <a:rPr lang="de-DE" sz="1200" baseline="0" dirty="0" smtClean="0">
                <a:solidFill>
                  <a:schemeClr val="tx1"/>
                </a:solidFill>
                <a:latin typeface="+mn-lt"/>
              </a:rPr>
              <a:t> </a:t>
            </a:r>
            <a:r>
              <a:rPr lang="de-DE" sz="1200" noProof="0" dirty="0" smtClean="0">
                <a:solidFill>
                  <a:schemeClr val="tx1"/>
                </a:solidFill>
                <a:latin typeface="+mn-lt"/>
              </a:rPr>
              <a:t>„Nationale Symbole“</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www.luxembourg.public.lu/de/le-grand-duche-se-presente/symboles-nationaux/index.html</a:t>
            </a:r>
          </a:p>
          <a:p>
            <a:pPr indent="0">
              <a:lnSpc>
                <a:spcPct val="100000"/>
              </a:lnSpc>
              <a:spcBef>
                <a:spcPts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Symbole des Staates und</a:t>
            </a:r>
            <a:r>
              <a:rPr lang="de-DE" sz="1200" i="1" baseline="0" dirty="0" smtClean="0">
                <a:solidFill>
                  <a:schemeClr val="tx1"/>
                </a:solidFill>
                <a:latin typeface="+mn-lt"/>
                <a:cs typeface="Arial" pitchFamily="34" charset="0"/>
              </a:rPr>
              <a:t> der Nation</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www.luxembourg.public.lu/de/publications/d/ap-symboles/index.html</a:t>
            </a:r>
          </a:p>
          <a:p>
            <a:pPr indent="0">
              <a:lnSpc>
                <a:spcPct val="100000"/>
              </a:lnSpc>
              <a:spcBef>
                <a:spcPts val="0"/>
              </a:spcBef>
              <a:buFont typeface="Arial" pitchFamily="34" charset="0"/>
              <a:buChar char="•"/>
            </a:pPr>
            <a:r>
              <a:rPr lang="de-DE" sz="1200" i="1" dirty="0" smtClean="0">
                <a:solidFill>
                  <a:schemeClr val="tx1"/>
                </a:solidFill>
                <a:latin typeface="+mn-lt"/>
                <a:cs typeface="Arial"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2832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pitchFamily="34" charset="0"/>
              </a:rPr>
              <a:t>Staatliche Symbole: Der Nationalfeiertag</a:t>
            </a:r>
          </a:p>
          <a:p>
            <a:pPr indent="0" eaLnBrk="1" hangingPunct="1">
              <a:lnSpc>
                <a:spcPct val="100000"/>
              </a:lnSpc>
              <a:spcBef>
                <a:spcPct val="0"/>
              </a:spcBef>
              <a:defRPr/>
            </a:pPr>
            <a:endParaRPr lang="de-DE" sz="1200" b="1" dirty="0" smtClean="0">
              <a:solidFill>
                <a:schemeClr val="tx1"/>
              </a:solidFill>
              <a:latin typeface="+mn-lt"/>
              <a:cs typeface="Arial" pitchFamily="34" charset="0"/>
            </a:endParaRPr>
          </a:p>
          <a:p>
            <a:pPr indent="0" eaLnBrk="1" hangingPunct="1">
              <a:lnSpc>
                <a:spcPct val="100000"/>
              </a:lnSpc>
              <a:spcBef>
                <a:spcPct val="0"/>
              </a:spcBef>
              <a:defRPr/>
            </a:pPr>
            <a:r>
              <a:rPr lang="de-DE" sz="1200" dirty="0" smtClean="0">
                <a:solidFill>
                  <a:schemeClr val="tx1"/>
                </a:solidFill>
                <a:latin typeface="+mn-lt"/>
                <a:cs typeface="Arial" pitchFamily="34" charset="0"/>
              </a:rPr>
              <a:t>Seit 1962 wird der </a:t>
            </a:r>
            <a:r>
              <a:rPr lang="de-DE" sz="1200" b="1" dirty="0" smtClean="0">
                <a:solidFill>
                  <a:schemeClr val="tx1"/>
                </a:solidFill>
                <a:latin typeface="+mn-lt"/>
                <a:cs typeface="Arial" pitchFamily="34" charset="0"/>
              </a:rPr>
              <a:t>Nationalfeiertag</a:t>
            </a:r>
            <a:r>
              <a:rPr lang="de-DE" sz="1200" dirty="0" smtClean="0">
                <a:solidFill>
                  <a:schemeClr val="tx1"/>
                </a:solidFill>
                <a:latin typeface="+mn-lt"/>
                <a:cs typeface="Arial" pitchFamily="34" charset="0"/>
              </a:rPr>
              <a:t> am 23. Juni gefeiert: An diesem Tag wird der Geburtstag des Herrschers gefeiert, und zwar unabhängig von dessen tatsächlichem Geburtstag (großherzoglicher Beschluss vom 23. Dezember 1961). </a:t>
            </a:r>
          </a:p>
          <a:p>
            <a:pPr indent="0" eaLnBrk="1" hangingPunct="1">
              <a:lnSpc>
                <a:spcPct val="100000"/>
              </a:lnSpc>
              <a:spcBef>
                <a:spcPct val="0"/>
              </a:spcBef>
              <a:defRPr/>
            </a:pPr>
            <a:endParaRPr lang="de-DE" sz="1200" dirty="0" smtClean="0">
              <a:solidFill>
                <a:schemeClr val="tx1"/>
              </a:solidFill>
              <a:latin typeface="+mn-lt"/>
              <a:cs typeface="Arial" pitchFamily="34" charset="0"/>
            </a:endParaRPr>
          </a:p>
          <a:p>
            <a:pPr indent="0" eaLnBrk="1" hangingPunct="1">
              <a:lnSpc>
                <a:spcPct val="100000"/>
              </a:lnSpc>
              <a:spcBef>
                <a:spcPct val="0"/>
              </a:spcBef>
              <a:defRPr/>
            </a:pPr>
            <a:r>
              <a:rPr lang="de-DE" sz="1200" dirty="0" smtClean="0">
                <a:solidFill>
                  <a:schemeClr val="tx1"/>
                </a:solidFill>
                <a:latin typeface="+mn-lt"/>
                <a:cs typeface="Arial" pitchFamily="34" charset="0"/>
              </a:rPr>
              <a:t>1961 wurde, vor allem aufgrund der Witterungsverhältnisse, beschlossen, die öffentliche Feier zum Geburtstag des Herrschers und damit den Nationalfeiertag auf den 23. Juni zu verlegen.</a:t>
            </a:r>
          </a:p>
          <a:p>
            <a:pPr indent="0" eaLnBrk="1" hangingPunct="1">
              <a:lnSpc>
                <a:spcPct val="100000"/>
              </a:lnSpc>
              <a:spcBef>
                <a:spcPct val="0"/>
              </a:spcBef>
              <a:defRPr/>
            </a:pPr>
            <a:endParaRPr lang="de-DE" sz="1200" dirty="0" smtClean="0">
              <a:solidFill>
                <a:schemeClr val="tx1"/>
              </a:solidFill>
              <a:latin typeface="+mn-lt"/>
              <a:cs typeface="Arial"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de-DE" sz="1200" dirty="0" smtClean="0">
                <a:solidFill>
                  <a:schemeClr val="tx1"/>
                </a:solidFill>
                <a:latin typeface="+mn-lt"/>
                <a:cs typeface="Arial" pitchFamily="34" charset="0"/>
              </a:rPr>
              <a:t>Der Nationalfeiertag zieht jedes Jahr Zehntausende von Luxemburgern, in Luxemburg lebende Ausländer und Touristen an.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In der Hauptstadt Luxemburg beginnen die Feierlichkeiten bereits am </a:t>
            </a:r>
            <a:r>
              <a:rPr lang="de-DE" sz="1200" b="1" dirty="0" smtClean="0">
                <a:solidFill>
                  <a:schemeClr val="tx1"/>
                </a:solidFill>
                <a:latin typeface="+mn-lt"/>
                <a:cs typeface="Arial" pitchFamily="34" charset="0"/>
              </a:rPr>
              <a:t>Vorabend des 23. Juni</a:t>
            </a:r>
            <a:r>
              <a:rPr lang="de-DE" sz="1200" dirty="0" smtClean="0">
                <a:solidFill>
                  <a:schemeClr val="tx1"/>
                </a:solidFill>
                <a:latin typeface="+mn-lt"/>
                <a:cs typeface="Arial" pitchFamily="34" charset="0"/>
              </a:rPr>
              <a:t> mit der feierlichen Wachablösung vor dem großherzoglichen Palast. Während das großherzogliche Paar jedes Jahr eine andere Ortschaft des Landes besucht, wird das erbgroßherzogliche</a:t>
            </a:r>
            <a:r>
              <a:rPr lang="de-DE" sz="1200" baseline="0"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Paar in Esch</a:t>
            </a:r>
            <a:r>
              <a:rPr lang="de-DE" sz="1200" baseline="0" dirty="0" smtClean="0">
                <a:solidFill>
                  <a:schemeClr val="tx1"/>
                </a:solidFill>
                <a:latin typeface="+mn-lt"/>
                <a:cs typeface="Arial" pitchFamily="34" charset="0"/>
              </a:rPr>
              <a:t> an der </a:t>
            </a:r>
            <a:r>
              <a:rPr lang="de-DE" sz="1200" dirty="0" smtClean="0">
                <a:solidFill>
                  <a:schemeClr val="tx1"/>
                </a:solidFill>
                <a:latin typeface="+mn-lt"/>
                <a:cs typeface="Arial" pitchFamily="34" charset="0"/>
              </a:rPr>
              <a:t>Alzette, der zweitgrößten Stadt des Landes, empfangen. Nach einem Fackelzug und einem </a:t>
            </a:r>
            <a:r>
              <a:rPr lang="de-DE" sz="1200" b="1" dirty="0" smtClean="0">
                <a:solidFill>
                  <a:schemeClr val="tx1"/>
                </a:solidFill>
                <a:latin typeface="+mn-lt"/>
                <a:cs typeface="Arial" pitchFamily="34" charset="0"/>
              </a:rPr>
              <a:t>Feuerwerk</a:t>
            </a:r>
            <a:r>
              <a:rPr lang="de-DE" sz="1200" dirty="0" smtClean="0">
                <a:solidFill>
                  <a:schemeClr val="tx1"/>
                </a:solidFill>
                <a:latin typeface="+mn-lt"/>
                <a:cs typeface="Arial" pitchFamily="34" charset="0"/>
              </a:rPr>
              <a:t> beginnt das Volksfest auf den öffentlichen Plätzen der Hauptstadt mit Konzerten und DJs.</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Am 23. Juni beginnen die Feierlichkeiten mit einer </a:t>
            </a:r>
            <a:r>
              <a:rPr lang="de-DE" sz="1200" b="1" dirty="0" smtClean="0">
                <a:solidFill>
                  <a:schemeClr val="tx1"/>
                </a:solidFill>
                <a:latin typeface="+mn-lt"/>
                <a:cs typeface="Arial" pitchFamily="34" charset="0"/>
              </a:rPr>
              <a:t>offiziellen zivilen Zeremonie in der Philharmonie</a:t>
            </a:r>
            <a:r>
              <a:rPr lang="de-DE" sz="1200" b="1" baseline="0" dirty="0" smtClean="0">
                <a:solidFill>
                  <a:schemeClr val="tx1"/>
                </a:solidFill>
                <a:latin typeface="+mn-lt"/>
                <a:cs typeface="Arial" pitchFamily="34" charset="0"/>
              </a:rPr>
              <a:t> </a:t>
            </a:r>
            <a:r>
              <a:rPr lang="de-DE" sz="1200" b="1" dirty="0" smtClean="0">
                <a:solidFill>
                  <a:schemeClr val="tx1"/>
                </a:solidFill>
                <a:latin typeface="+mn-lt"/>
                <a:cs typeface="Arial" pitchFamily="34" charset="0"/>
              </a:rPr>
              <a:t>Luxembourg</a:t>
            </a:r>
            <a:r>
              <a:rPr lang="de-DE" sz="1200" dirty="0" smtClean="0">
                <a:solidFill>
                  <a:schemeClr val="tx1"/>
                </a:solidFill>
                <a:latin typeface="+mn-lt"/>
                <a:cs typeface="Arial" pitchFamily="34" charset="0"/>
              </a:rPr>
              <a:t>. Eine </a:t>
            </a:r>
            <a:r>
              <a:rPr lang="de-DE" sz="1200" b="1" dirty="0" smtClean="0">
                <a:solidFill>
                  <a:schemeClr val="tx1"/>
                </a:solidFill>
                <a:latin typeface="+mn-lt"/>
                <a:cs typeface="Arial" pitchFamily="34" charset="0"/>
              </a:rPr>
              <a:t>große Militärparade </a:t>
            </a:r>
            <a:r>
              <a:rPr lang="de-DE" sz="1200" dirty="0" smtClean="0">
                <a:solidFill>
                  <a:schemeClr val="tx1"/>
                </a:solidFill>
                <a:latin typeface="+mn-lt"/>
                <a:cs typeface="Arial" pitchFamily="34" charset="0"/>
              </a:rPr>
              <a:t>wird</a:t>
            </a:r>
            <a:r>
              <a:rPr lang="de-DE" sz="1200" b="1"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in der Avenue de la Liberté abgehalten, gefolgt von </a:t>
            </a:r>
            <a:r>
              <a:rPr lang="de-DE" sz="1200" b="0" dirty="0" smtClean="0">
                <a:solidFill>
                  <a:schemeClr val="tx1"/>
                </a:solidFill>
                <a:latin typeface="+mn-lt"/>
                <a:cs typeface="Arial" pitchFamily="34" charset="0"/>
              </a:rPr>
              <a:t>einem interkonfessionellen </a:t>
            </a:r>
            <a:r>
              <a:rPr lang="de-DE" sz="1200" b="0" i="1" dirty="0" smtClean="0">
                <a:solidFill>
                  <a:schemeClr val="tx1"/>
                </a:solidFill>
                <a:latin typeface="+mn-lt"/>
                <a:cs typeface="Arial" pitchFamily="34" charset="0"/>
              </a:rPr>
              <a:t>Te Deum</a:t>
            </a:r>
            <a:r>
              <a:rPr lang="de-DE" sz="1200" b="0"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in der Kathedrale unserer lieben Frau in Luxemburg-Stadt.</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
            </a:r>
            <a:br>
              <a:rPr lang="de-DE" sz="1200" dirty="0" smtClean="0">
                <a:solidFill>
                  <a:schemeClr val="tx1"/>
                </a:solidFill>
                <a:latin typeface="+mn-lt"/>
                <a:cs typeface="Arial" pitchFamily="34" charset="0"/>
              </a:rPr>
            </a:br>
            <a:r>
              <a:rPr lang="de-DE" sz="1200" i="1" kern="1200" dirty="0" smtClean="0">
                <a:solidFill>
                  <a:schemeClr val="tx1"/>
                </a:solidFill>
                <a:latin typeface="+mn-lt"/>
                <a:ea typeface="+mn-ea"/>
                <a:cs typeface="Arial" pitchFamily="34" charset="0"/>
              </a:rPr>
              <a:t>Abbildungen: </a:t>
            </a:r>
          </a:p>
          <a:p>
            <a:pPr marL="0" marR="0" lvl="0" indent="0" algn="l" defTabSz="914400" rtl="0" eaLnBrk="1" fontAlgn="auto" latinLnBrk="0" hangingPunct="1">
              <a:lnSpc>
                <a:spcPct val="100000"/>
              </a:lnSpc>
              <a:spcBef>
                <a:spcPct val="0"/>
              </a:spcBef>
              <a:spcAft>
                <a:spcPts val="0"/>
              </a:spcAft>
              <a:buClrTx/>
              <a:buSzTx/>
              <a:buFontTx/>
              <a:buNone/>
              <a:tabLst/>
              <a:defRPr/>
            </a:pPr>
            <a:r>
              <a:rPr lang="de-DE" sz="1200" i="1" baseline="0" dirty="0" smtClean="0">
                <a:solidFill>
                  <a:schemeClr val="tx1"/>
                </a:solidFill>
                <a:latin typeface="+mn-lt"/>
                <a:cs typeface="Arial" pitchFamily="34" charset="0"/>
              </a:rPr>
              <a:t>links, (v. l. n. r.) die Bürgermeisterin der Stadt Luxemburg; der Präsident der Abgeordnetenkammer; I. I. K. K. H. H. der Großherzog und die Großherzogin; der Premierminister, Staatsminister © SIP/Charles Caratini;</a:t>
            </a:r>
          </a:p>
          <a:p>
            <a:pPr marL="0" marR="0" lvl="0" indent="0" algn="l" defTabSz="914400" rtl="0" eaLnBrk="1" fontAlgn="auto" latinLnBrk="0" hangingPunct="1">
              <a:lnSpc>
                <a:spcPct val="100000"/>
              </a:lnSpc>
              <a:spcBef>
                <a:spcPct val="0"/>
              </a:spcBef>
              <a:spcAft>
                <a:spcPts val="0"/>
              </a:spcAft>
              <a:buClrTx/>
              <a:buSzTx/>
              <a:buFontTx/>
              <a:buNone/>
              <a:tabLst/>
              <a:defRPr/>
            </a:pPr>
            <a:r>
              <a:rPr lang="de-DE" sz="1200" i="1" baseline="0" dirty="0" smtClean="0">
                <a:solidFill>
                  <a:schemeClr val="tx1"/>
                </a:solidFill>
                <a:latin typeface="+mn-lt"/>
                <a:cs typeface="Arial" pitchFamily="34" charset="0"/>
              </a:rPr>
              <a:t>rechts, Militärparade © SIP/Nicolas Bouvy;</a:t>
            </a:r>
          </a:p>
          <a:p>
            <a:pPr marL="0" marR="0" lvl="0" indent="0" algn="l" defTabSz="914400" rtl="0" eaLnBrk="1" fontAlgn="auto" latinLnBrk="0" hangingPunct="1">
              <a:lnSpc>
                <a:spcPct val="100000"/>
              </a:lnSpc>
              <a:spcBef>
                <a:spcPct val="0"/>
              </a:spcBef>
              <a:spcAft>
                <a:spcPts val="0"/>
              </a:spcAft>
              <a:buClrTx/>
              <a:buSzTx/>
              <a:buFontTx/>
              <a:buNone/>
              <a:tabLst/>
              <a:defRPr/>
            </a:pPr>
            <a:r>
              <a:rPr lang="de-DE" sz="1200" i="1" baseline="0" dirty="0" smtClean="0">
                <a:solidFill>
                  <a:schemeClr val="tx1"/>
                </a:solidFill>
                <a:latin typeface="+mn-lt"/>
                <a:cs typeface="Arial" pitchFamily="34" charset="0"/>
              </a:rPr>
              <a:t>Mitte, Feuerwerk in Luxemburg Stadt am Vorabend des Nationalfeiertags © SIP/Charles Caratini.</a:t>
            </a:r>
          </a:p>
          <a:p>
            <a:pPr indent="0" eaLnBrk="1" hangingPunct="1">
              <a:lnSpc>
                <a:spcPct val="100000"/>
              </a:lnSpc>
              <a:spcBef>
                <a:spcPct val="0"/>
              </a:spcBef>
              <a:defRPr/>
            </a:pPr>
            <a:endParaRPr lang="de-DE" sz="1200" i="1" kern="1200" dirty="0" smtClean="0">
              <a:solidFill>
                <a:schemeClr val="tx1"/>
              </a:solidFill>
              <a:latin typeface="+mn-lt"/>
              <a:ea typeface="+mn-ea"/>
              <a:cs typeface="Arial" pitchFamily="34" charset="0"/>
            </a:endParaRPr>
          </a:p>
          <a:p>
            <a:pPr indent="0" eaLnBrk="1" hangingPunct="1">
              <a:lnSpc>
                <a:spcPct val="100000"/>
              </a:lnSpc>
              <a:spcBef>
                <a:spcPct val="0"/>
              </a:spcBef>
              <a:defRPr/>
            </a:pP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r>
              <a:rPr lang="de-DE" sz="1200" b="1" dirty="0" smtClean="0">
                <a:solidFill>
                  <a:schemeClr val="tx1"/>
                </a:solidFill>
                <a:latin typeface="+mn-lt"/>
                <a:cs typeface="Arial" pitchFamily="34" charset="0"/>
              </a:rPr>
              <a:t>WEITERE INFORMATIONEN</a:t>
            </a:r>
          </a:p>
          <a:p>
            <a:pPr indent="0" eaLnBrk="1" hangingPunct="1">
              <a:lnSpc>
                <a:spcPct val="100000"/>
              </a:lnSpc>
              <a:buFont typeface="Arial" pitchFamily="34" charset="0"/>
              <a:buChar char="•"/>
              <a:defRPr/>
            </a:pPr>
            <a:r>
              <a:rPr lang="de-DE" sz="1200" dirty="0" smtClean="0">
                <a:solidFill>
                  <a:schemeClr val="tx1"/>
                </a:solidFill>
                <a:latin typeface="+mn-lt"/>
                <a:cs typeface="Arial" pitchFamily="34" charset="0"/>
              </a:rPr>
              <a:t> </a:t>
            </a:r>
            <a:r>
              <a:rPr lang="de-DE" sz="1200" noProof="0" dirty="0" smtClean="0">
                <a:solidFill>
                  <a:schemeClr val="tx1"/>
                </a:solidFill>
                <a:latin typeface="+mn-lt"/>
              </a:rPr>
              <a:t>„Nationale Symbole“</a:t>
            </a:r>
            <a:r>
              <a:rPr lang="de-DE" sz="1200" dirty="0" smtClean="0">
                <a:solidFill>
                  <a:schemeClr val="tx1"/>
                </a:solidFill>
                <a:latin typeface="+mn-lt"/>
                <a:cs typeface="Arial" pitchFamily="34" charset="0"/>
              </a:rPr>
              <a:t>: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  www.luxembourg.public.lu/de/le-grand-duche-se-presente/symboles-nationaux/index.html</a:t>
            </a:r>
          </a:p>
          <a:p>
            <a:pPr indent="0" eaLnBrk="1" hangingPunct="1">
              <a:lnSpc>
                <a:spcPct val="100000"/>
              </a:lnSpc>
              <a:buFont typeface="Arial" pitchFamily="34" charset="0"/>
              <a:buChar char="•"/>
            </a:pPr>
            <a:r>
              <a:rPr lang="de-DE" sz="1200" i="1" dirty="0" smtClean="0">
                <a:solidFill>
                  <a:schemeClr val="tx1"/>
                </a:solidFill>
                <a:latin typeface="+mn-lt"/>
                <a:cs typeface="Arial" pitchFamily="34" charset="0"/>
              </a:rPr>
              <a:t> Apropos … Symbole des Staates und</a:t>
            </a:r>
            <a:r>
              <a:rPr lang="de-DE" sz="1200" i="1" baseline="0" dirty="0" smtClean="0">
                <a:solidFill>
                  <a:schemeClr val="tx1"/>
                </a:solidFill>
                <a:latin typeface="+mn-lt"/>
                <a:cs typeface="Arial" pitchFamily="34" charset="0"/>
              </a:rPr>
              <a:t> der Nation</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www.luxembourg.public.lu/de/publications/d/ap-symboles/index.html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de-DE" sz="1200" i="1" dirty="0" smtClean="0">
                <a:solidFill>
                  <a:schemeClr val="tx1"/>
                </a:solidFill>
                <a:latin typeface="+mn-lt"/>
                <a:cs typeface="Arial" pitchFamily="34" charset="0"/>
              </a:rPr>
              <a:t> 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914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Staatliche Symbole: Die Staatswappen</a:t>
            </a:r>
          </a:p>
          <a:p>
            <a:pPr indent="0" eaLnBrk="1" hangingPunct="1">
              <a:lnSpc>
                <a:spcPct val="100000"/>
              </a:lnSpc>
              <a:spcBef>
                <a:spcPct val="0"/>
              </a:spcBef>
            </a:pPr>
            <a:endParaRPr lang="de-DE" sz="1200" b="1"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Der Ursprung des luxemburgischen Staatswappens reicht bis ins Mittelalter zurück.</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Das Wappen des Großherzogtums Luxemburg existiert in drei Größen: das kleine Wappen, das mittlere Wappen und das große Wappen.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Diese sind durch das Gesetz vom 23. Juni 1972 über die staatlichen Embleme geschützt.</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Sie sehen: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 links: das kleine Wappen;</a:t>
            </a:r>
          </a:p>
          <a:p>
            <a:pPr indent="0" eaLnBrk="1" hangingPunct="1">
              <a:lnSpc>
                <a:spcPct val="100000"/>
              </a:lnSpc>
              <a:spcBef>
                <a:spcPct val="0"/>
              </a:spcBef>
            </a:pPr>
            <a:r>
              <a:rPr lang="de-DE" sz="1200" dirty="0" smtClean="0">
                <a:solidFill>
                  <a:schemeClr val="tx1"/>
                </a:solidFill>
                <a:latin typeface="+mn-lt"/>
              </a:rPr>
              <a:t>- in der Mitte: das mittlere Wappen;</a:t>
            </a:r>
          </a:p>
          <a:p>
            <a:pPr indent="0" eaLnBrk="1" hangingPunct="1">
              <a:lnSpc>
                <a:spcPct val="100000"/>
              </a:lnSpc>
              <a:spcBef>
                <a:spcPct val="0"/>
              </a:spcBef>
            </a:pPr>
            <a:r>
              <a:rPr lang="de-DE" sz="1200" dirty="0" smtClean="0">
                <a:solidFill>
                  <a:schemeClr val="tx1"/>
                </a:solidFill>
                <a:latin typeface="+mn-lt"/>
              </a:rPr>
              <a:t>- rechts: das große Wappen.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„Nationale Symbole“</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www.luxembourg.public.lu/de/le-grand-duche-se-presente/symboles-nationaux/index.html</a:t>
            </a:r>
          </a:p>
          <a:p>
            <a:pPr indent="0" eaLnBrk="1" hangingPunct="1">
              <a:lnSpc>
                <a:spcPct val="100000"/>
              </a:lnSpc>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Symbole des Staates und</a:t>
            </a:r>
            <a:r>
              <a:rPr lang="de-DE" sz="1200" i="1" baseline="0" dirty="0" smtClean="0">
                <a:solidFill>
                  <a:schemeClr val="tx1"/>
                </a:solidFill>
                <a:latin typeface="+mn-lt"/>
                <a:cs typeface="Arial" pitchFamily="34" charset="0"/>
              </a:rPr>
              <a:t> der Nation</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de-DE" sz="1200" i="1" dirty="0" smtClean="0">
                <a:solidFill>
                  <a:schemeClr val="tx1"/>
                </a:solidFill>
                <a:latin typeface="+mn-lt"/>
                <a:cs typeface="Arial"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2300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de-DE" sz="1200" b="1" u="sng" dirty="0" smtClean="0">
                <a:solidFill>
                  <a:schemeClr val="tx1"/>
                </a:solidFill>
                <a:latin typeface="+mn-lt"/>
              </a:rPr>
              <a:t>Feste und Traditionen </a:t>
            </a:r>
          </a:p>
          <a:p>
            <a:pPr eaLnBrk="1" hangingPunct="1">
              <a:spcBef>
                <a:spcPct val="0"/>
              </a:spcBef>
            </a:pPr>
            <a:endParaRPr lang="de-DE" sz="1200" dirty="0" smtClean="0">
              <a:solidFill>
                <a:schemeClr val="tx1"/>
              </a:solidFill>
              <a:latin typeface="+mn-lt"/>
            </a:endParaRPr>
          </a:p>
          <a:p>
            <a:pPr eaLnBrk="1" hangingPunct="1">
              <a:spcBef>
                <a:spcPct val="0"/>
              </a:spcBef>
            </a:pPr>
            <a:r>
              <a:rPr lang="de-DE" sz="1200" dirty="0" smtClean="0">
                <a:solidFill>
                  <a:schemeClr val="tx1"/>
                </a:solidFill>
                <a:latin typeface="+mn-lt"/>
              </a:rPr>
              <a:t>Wie in anderen Ländern werden auch in Luxemburg Ostern und Weihnachten sowie andere Feste mit religiösem Bezug gefeiert. Es gibt im Großherzogtum aber auch typisch luxemburgische Feste und Traditionen. Hier die wichtigsten bzw. charakteristischsten:</a:t>
            </a:r>
          </a:p>
          <a:p>
            <a:pPr eaLnBrk="1" hangingPunct="1">
              <a:spcBef>
                <a:spcPct val="0"/>
              </a:spcBef>
            </a:pPr>
            <a:endParaRPr lang="de-DE" sz="1200" dirty="0" smtClean="0">
              <a:solidFill>
                <a:schemeClr val="tx1"/>
              </a:solidFill>
              <a:latin typeface="+mn-lt"/>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dirty="0" smtClean="0">
                <a:solidFill>
                  <a:schemeClr val="tx1"/>
                </a:solidFill>
                <a:latin typeface="+mn-lt"/>
                <a:cs typeface="Arial" charset="0"/>
              </a:rPr>
              <a:t> </a:t>
            </a:r>
            <a:r>
              <a:rPr lang="de-DE" sz="1200" i="1" dirty="0" smtClean="0">
                <a:solidFill>
                  <a:schemeClr val="tx1"/>
                </a:solidFill>
                <a:latin typeface="+mn-lt"/>
                <a:cs typeface="Arial" charset="0"/>
              </a:rPr>
              <a:t>Liichtmëssdag</a:t>
            </a:r>
            <a:r>
              <a:rPr lang="de-DE" sz="1200" dirty="0" smtClean="0">
                <a:solidFill>
                  <a:schemeClr val="tx1"/>
                </a:solidFill>
                <a:latin typeface="+mn-lt"/>
                <a:cs typeface="Arial" charset="0"/>
              </a:rPr>
              <a:t> (Sankt Blasius)</a:t>
            </a: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baseline="0" dirty="0" smtClean="0">
                <a:solidFill>
                  <a:schemeClr val="tx1"/>
                </a:solidFill>
                <a:latin typeface="+mn-lt"/>
                <a:cs typeface="Arial" charset="0"/>
              </a:rPr>
              <a:t> </a:t>
            </a:r>
            <a:r>
              <a:rPr lang="de-DE" sz="1200" i="1" dirty="0" smtClean="0">
                <a:solidFill>
                  <a:schemeClr val="tx1"/>
                </a:solidFill>
                <a:latin typeface="+mn-lt"/>
                <a:cs typeface="Arial" charset="0"/>
              </a:rPr>
              <a:t>Fuesend</a:t>
            </a:r>
            <a:r>
              <a:rPr lang="de-DE" sz="1200" dirty="0" smtClean="0">
                <a:solidFill>
                  <a:schemeClr val="tx1"/>
                </a:solidFill>
                <a:latin typeface="+mn-lt"/>
                <a:cs typeface="Arial" charset="0"/>
              </a:rPr>
              <a:t> (der Karneval dauert offiziell vom 2. Februar bis</a:t>
            </a:r>
            <a:r>
              <a:rPr lang="de-DE" sz="1200" baseline="0" dirty="0" smtClean="0">
                <a:solidFill>
                  <a:schemeClr val="tx1"/>
                </a:solidFill>
                <a:latin typeface="+mn-lt"/>
                <a:cs typeface="Arial" charset="0"/>
              </a:rPr>
              <a:t> Aschermittwoch, aber in Wirklichkeit bis zu den Mittfasten</a:t>
            </a:r>
            <a:r>
              <a:rPr lang="de-DE" sz="1200" dirty="0" smtClean="0">
                <a:solidFill>
                  <a:schemeClr val="tx1"/>
                </a:solidFill>
                <a:latin typeface="+mn-lt"/>
                <a:cs typeface="Arial" charset="0"/>
              </a:rPr>
              <a:t>)</a:t>
            </a: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dirty="0" smtClean="0">
                <a:solidFill>
                  <a:schemeClr val="tx1"/>
                </a:solidFill>
                <a:latin typeface="+mn-lt"/>
                <a:cs typeface="Arial" charset="0"/>
              </a:rPr>
              <a:t> </a:t>
            </a:r>
            <a:r>
              <a:rPr lang="de-DE" sz="1200" i="1" dirty="0" smtClean="0">
                <a:solidFill>
                  <a:schemeClr val="tx1"/>
                </a:solidFill>
                <a:latin typeface="+mn-lt"/>
                <a:cs typeface="Arial" charset="0"/>
              </a:rPr>
              <a:t>Buergbrennen</a:t>
            </a:r>
            <a:r>
              <a:rPr lang="de-DE" sz="1200" dirty="0" smtClean="0">
                <a:solidFill>
                  <a:schemeClr val="tx1"/>
                </a:solidFill>
                <a:latin typeface="+mn-lt"/>
                <a:cs typeface="Arial" charset="0"/>
              </a:rPr>
              <a:t> (Fest, bei dem mit einem Feuer die Vertreibung des Winters gefeiert wird)</a:t>
            </a: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dirty="0" smtClean="0">
                <a:solidFill>
                  <a:schemeClr val="tx1"/>
                </a:solidFill>
                <a:latin typeface="+mn-lt"/>
                <a:cs typeface="Arial" charset="0"/>
              </a:rPr>
              <a:t> </a:t>
            </a:r>
            <a:r>
              <a:rPr lang="de-DE" sz="1200" i="1" dirty="0" smtClean="0">
                <a:solidFill>
                  <a:schemeClr val="tx1"/>
                </a:solidFill>
                <a:latin typeface="+mn-lt"/>
                <a:cs typeface="Arial" charset="0"/>
              </a:rPr>
              <a:t>Bretzelsonndeg</a:t>
            </a:r>
            <a:r>
              <a:rPr lang="de-DE" sz="1200" dirty="0" smtClean="0">
                <a:solidFill>
                  <a:schemeClr val="tx1"/>
                </a:solidFill>
                <a:latin typeface="+mn-lt"/>
                <a:cs typeface="Arial" charset="0"/>
              </a:rPr>
              <a:t> (Brezelsonntag)</a:t>
            </a: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dirty="0" smtClean="0">
                <a:solidFill>
                  <a:schemeClr val="tx1"/>
                </a:solidFill>
                <a:latin typeface="+mn-lt"/>
                <a:cs typeface="Arial" charset="0"/>
              </a:rPr>
              <a:t> </a:t>
            </a:r>
            <a:r>
              <a:rPr lang="de-DE" sz="1200" i="1" dirty="0" smtClean="0">
                <a:solidFill>
                  <a:schemeClr val="tx1"/>
                </a:solidFill>
                <a:latin typeface="+mn-lt"/>
                <a:cs typeface="Arial" charset="0"/>
              </a:rPr>
              <a:t>Oktav </a:t>
            </a:r>
            <a:r>
              <a:rPr lang="de-DE" sz="1200" i="0" dirty="0" smtClean="0">
                <a:solidFill>
                  <a:schemeClr val="tx1"/>
                </a:solidFill>
                <a:latin typeface="+mn-lt"/>
                <a:cs typeface="Arial" charset="0"/>
              </a:rPr>
              <a:t>und</a:t>
            </a:r>
            <a:r>
              <a:rPr lang="de-DE" sz="1200" i="1" dirty="0" smtClean="0">
                <a:solidFill>
                  <a:schemeClr val="tx1"/>
                </a:solidFill>
                <a:latin typeface="+mn-lt"/>
                <a:cs typeface="Arial" charset="0"/>
              </a:rPr>
              <a:t> Mäertchen </a:t>
            </a:r>
            <a:r>
              <a:rPr lang="de-DE" sz="1200" dirty="0" smtClean="0">
                <a:solidFill>
                  <a:schemeClr val="tx1"/>
                </a:solidFill>
                <a:latin typeface="+mn-lt"/>
                <a:cs typeface="Arial" charset="0"/>
              </a:rPr>
              <a:t>(</a:t>
            </a:r>
            <a:r>
              <a:rPr lang="de-DE" sz="1200" i="1" dirty="0" smtClean="0">
                <a:solidFill>
                  <a:schemeClr val="tx1"/>
                </a:solidFill>
                <a:latin typeface="+mn-lt"/>
                <a:cs typeface="Arial" charset="0"/>
              </a:rPr>
              <a:t>Oktav-</a:t>
            </a:r>
            <a:r>
              <a:rPr lang="de-DE" sz="1200" dirty="0" smtClean="0">
                <a:solidFill>
                  <a:schemeClr val="tx1"/>
                </a:solidFill>
                <a:latin typeface="+mn-lt"/>
                <a:cs typeface="Arial" charset="0"/>
              </a:rPr>
              <a:t>Wallfahrt)</a:t>
            </a:r>
          </a:p>
          <a:p>
            <a:pPr marL="0" marR="0" lvl="0" indent="0" algn="l" defTabSz="914400" rtl="0" eaLnBrk="1" fontAlgn="base" latinLnBrk="0" hangingPunct="1">
              <a:lnSpc>
                <a:spcPct val="100000"/>
              </a:lnSpc>
              <a:spcBef>
                <a:spcPct val="0"/>
              </a:spcBef>
              <a:spcAft>
                <a:spcPct val="0"/>
              </a:spcAft>
              <a:buClrTx/>
              <a:buSzTx/>
              <a:buFontTx/>
              <a:buChar char="-"/>
              <a:tabLst/>
              <a:defRPr/>
            </a:pPr>
            <a:r>
              <a:rPr lang="de-DE" sz="1200" dirty="0" smtClean="0">
                <a:solidFill>
                  <a:schemeClr val="tx1"/>
                </a:solidFill>
                <a:latin typeface="+mn-lt"/>
                <a:cs typeface="Arial" charset="0"/>
              </a:rPr>
              <a:t> Echternacher Springprozession (Pfingstdienstag)</a:t>
            </a:r>
          </a:p>
          <a:p>
            <a:pPr eaLnBrk="1" hangingPunct="1">
              <a:spcBef>
                <a:spcPct val="0"/>
              </a:spcBef>
              <a:buFontTx/>
              <a:buChar char="-"/>
            </a:pPr>
            <a:r>
              <a:rPr lang="de-DE" sz="1200" dirty="0" smtClean="0">
                <a:solidFill>
                  <a:schemeClr val="tx1"/>
                </a:solidFill>
                <a:latin typeface="+mn-lt"/>
                <a:cs typeface="Arial" charset="0"/>
              </a:rPr>
              <a:t> Nationalfeiertag (23. Juni)</a:t>
            </a:r>
          </a:p>
          <a:p>
            <a:pPr eaLnBrk="1" hangingPunct="1">
              <a:spcBef>
                <a:spcPct val="0"/>
              </a:spcBef>
              <a:buFontTx/>
              <a:buChar char="-"/>
            </a:pPr>
            <a:r>
              <a:rPr lang="de-DE" sz="1200" i="1" dirty="0" smtClean="0">
                <a:solidFill>
                  <a:schemeClr val="tx1"/>
                </a:solidFill>
                <a:latin typeface="+mn-lt"/>
                <a:cs typeface="Arial" charset="0"/>
              </a:rPr>
              <a:t> Schueberfouer</a:t>
            </a:r>
            <a:r>
              <a:rPr lang="de-DE" sz="1200" dirty="0" smtClean="0">
                <a:solidFill>
                  <a:schemeClr val="tx1"/>
                </a:solidFill>
                <a:latin typeface="+mn-lt"/>
                <a:cs typeface="Arial" charset="0"/>
              </a:rPr>
              <a:t> (Jahrmarkt in Luxemburg-Stadt)</a:t>
            </a:r>
          </a:p>
          <a:p>
            <a:pPr eaLnBrk="1" hangingPunct="1">
              <a:spcBef>
                <a:spcPct val="0"/>
              </a:spcBef>
            </a:pPr>
            <a:r>
              <a:rPr lang="de-DE" sz="1200" dirty="0" smtClean="0">
                <a:solidFill>
                  <a:schemeClr val="tx1"/>
                </a:solidFill>
                <a:latin typeface="+mn-lt"/>
                <a:cs typeface="Arial" charset="0"/>
              </a:rPr>
              <a:t>- </a:t>
            </a:r>
            <a:r>
              <a:rPr lang="de-DE" sz="1200" i="1" baseline="0" dirty="0" smtClean="0">
                <a:solidFill>
                  <a:schemeClr val="tx1"/>
                </a:solidFill>
                <a:latin typeface="+mn-lt"/>
                <a:cs typeface="Arial" charset="0"/>
              </a:rPr>
              <a:t>Kleeschen</a:t>
            </a:r>
            <a:r>
              <a:rPr lang="de-DE" sz="1200" baseline="0" dirty="0" smtClean="0">
                <a:solidFill>
                  <a:schemeClr val="tx1"/>
                </a:solidFill>
                <a:latin typeface="+mn-lt"/>
                <a:cs typeface="Arial" charset="0"/>
              </a:rPr>
              <a:t> (6. Dezember)</a:t>
            </a:r>
            <a:endParaRPr lang="de-DE" sz="1200" dirty="0" smtClean="0">
              <a:solidFill>
                <a:schemeClr val="tx1"/>
              </a:solidFill>
              <a:latin typeface="+mn-lt"/>
              <a:cs typeface="Arial" charset="0"/>
            </a:endParaRPr>
          </a:p>
          <a:p>
            <a:pPr eaLnBrk="1" hangingPunct="1">
              <a:spcBef>
                <a:spcPct val="0"/>
              </a:spcBef>
              <a:buFontTx/>
              <a:buChar char="-"/>
            </a:pPr>
            <a:endParaRPr lang="de-DE" sz="1200" dirty="0" smtClean="0">
              <a:solidFill>
                <a:schemeClr val="tx1"/>
              </a:solidFill>
              <a:latin typeface="+mn-lt"/>
              <a:cs typeface="Arial" charset="0"/>
            </a:endParaRPr>
          </a:p>
          <a:p>
            <a:pPr eaLnBrk="1" hangingPunct="1">
              <a:spcBef>
                <a:spcPct val="0"/>
              </a:spcBef>
              <a:buFontTx/>
              <a:buNone/>
            </a:pPr>
            <a:endParaRPr lang="de-DE" sz="1200" dirty="0" smtClean="0">
              <a:solidFill>
                <a:schemeClr val="tx1"/>
              </a:solidFill>
              <a:latin typeface="+mn-lt"/>
              <a:cs typeface="Arial" charset="0"/>
            </a:endParaRPr>
          </a:p>
          <a:p>
            <a:pPr eaLnBrk="1" hangingPunct="1">
              <a:spcBef>
                <a:spcPct val="0"/>
              </a:spcBef>
            </a:pPr>
            <a:r>
              <a:rPr lang="de-DE" sz="1200" b="1" dirty="0" smtClean="0">
                <a:solidFill>
                  <a:schemeClr val="tx1"/>
                </a:solidFill>
                <a:latin typeface="+mn-lt"/>
              </a:rPr>
              <a:t>WEITERE INFORMATIONEN</a:t>
            </a:r>
          </a:p>
          <a:p>
            <a:pPr eaLnBrk="1" hangingPunct="1">
              <a:spcBef>
                <a:spcPct val="0"/>
              </a:spcBef>
              <a:buFont typeface="Arial" pitchFamily="34" charset="0"/>
              <a:buChar char="•"/>
            </a:pPr>
            <a:r>
              <a:rPr lang="de-DE" sz="1200" noProof="0" dirty="0" smtClean="0">
                <a:solidFill>
                  <a:schemeClr val="tx1"/>
                </a:solidFill>
                <a:latin typeface="+mn-lt"/>
              </a:rPr>
              <a:t> „Feste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eaLnBrk="1" hangingPunct="1">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28</a:t>
            </a:fld>
            <a:endParaRPr lang="en-US" dirty="0"/>
          </a:p>
        </p:txBody>
      </p:sp>
    </p:spTree>
    <p:extLst>
      <p:ext uri="{BB962C8B-B14F-4D97-AF65-F5344CB8AC3E}">
        <p14:creationId xmlns:p14="http://schemas.microsoft.com/office/powerpoint/2010/main" val="1329606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cs typeface="Arial" charset="0"/>
              </a:rPr>
              <a:t>Feste und Traditionen: </a:t>
            </a:r>
            <a:r>
              <a:rPr lang="de-DE" sz="1200" b="1" i="1" u="sng" dirty="0" err="1" smtClean="0">
                <a:solidFill>
                  <a:schemeClr val="tx1"/>
                </a:solidFill>
                <a:latin typeface="+mn-lt"/>
                <a:cs typeface="Arial" charset="0"/>
              </a:rPr>
              <a:t>Liichtmëssdag</a:t>
            </a:r>
            <a:r>
              <a:rPr lang="de-DE" sz="1200" b="1" u="sng" dirty="0" smtClean="0">
                <a:solidFill>
                  <a:schemeClr val="tx1"/>
                </a:solidFill>
                <a:latin typeface="+mn-lt"/>
                <a:cs typeface="Arial" charset="0"/>
              </a:rPr>
              <a:t> (Sankt Blasius)</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 Jedes Jahr am 2. Februar gehen die Kinder </a:t>
            </a:r>
            <a:r>
              <a:rPr lang="de-DE" sz="1200" i="1" dirty="0" smtClean="0">
                <a:solidFill>
                  <a:schemeClr val="tx1"/>
                </a:solidFill>
                <a:latin typeface="+mn-lt"/>
              </a:rPr>
              <a:t>liichten </a:t>
            </a:r>
            <a:r>
              <a:rPr lang="de-DE" sz="1200" dirty="0" smtClean="0">
                <a:solidFill>
                  <a:schemeClr val="tx1"/>
                </a:solidFill>
                <a:latin typeface="+mn-lt"/>
              </a:rPr>
              <a:t>(das Licht feiern).</a:t>
            </a:r>
          </a:p>
          <a:p>
            <a:pPr indent="0" eaLnBrk="1" hangingPunct="1">
              <a:lnSpc>
                <a:spcPct val="100000"/>
              </a:lnSpc>
              <a:spcBef>
                <a:spcPct val="0"/>
              </a:spcBef>
              <a:buFontTx/>
              <a:buChar char="-"/>
            </a:pPr>
            <a:r>
              <a:rPr lang="de-DE" sz="1200" dirty="0" smtClean="0">
                <a:solidFill>
                  <a:schemeClr val="tx1"/>
                </a:solidFill>
                <a:latin typeface="+mn-lt"/>
              </a:rPr>
              <a:t> Mit ihren Lampions gehen Kinder in Gruppen von Haus zu Haus und bitten um Süßigkeiten und Kleingeld, indem sie das Blasius-Lied „Léiwer Herrgottsblieschen, gëff ons Speck an Ierbessen …“ singen.</a:t>
            </a:r>
          </a:p>
          <a:p>
            <a:pPr indent="0" eaLnBrk="1" hangingPunct="1">
              <a:lnSpc>
                <a:spcPct val="100000"/>
              </a:lnSpc>
              <a:spcBef>
                <a:spcPct val="0"/>
              </a:spcBef>
              <a:buFontTx/>
              <a:buChar char="-"/>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Kinder beim </a:t>
            </a:r>
            <a:r>
              <a:rPr lang="de-DE" sz="1200" i="0" kern="1200" dirty="0" smtClean="0">
                <a:solidFill>
                  <a:schemeClr val="tx1"/>
                </a:solidFill>
                <a:latin typeface="+mn-lt"/>
                <a:ea typeface="+mn-ea"/>
                <a:cs typeface="+mn-cs"/>
              </a:rPr>
              <a:t>Liichten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baseline="0" dirty="0" smtClean="0">
                <a:solidFill>
                  <a:schemeClr val="tx1"/>
                </a:solidFill>
                <a:latin typeface="+mn-lt"/>
              </a:rPr>
              <a:t> </a:t>
            </a:r>
            <a:r>
              <a:rPr lang="de-DE" sz="1200" baseline="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6605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Fuesend</a:t>
            </a:r>
            <a:r>
              <a:rPr lang="de-DE" sz="1200" b="1" i="0" u="sng" baseline="0" dirty="0" smtClean="0">
                <a:solidFill>
                  <a:schemeClr val="tx1"/>
                </a:solidFill>
                <a:latin typeface="+mn-lt"/>
              </a:rPr>
              <a:t> (</a:t>
            </a:r>
            <a:r>
              <a:rPr lang="de-DE" sz="1200" b="1" u="sng" dirty="0" smtClean="0">
                <a:solidFill>
                  <a:schemeClr val="tx1"/>
                </a:solidFill>
                <a:latin typeface="+mn-lt"/>
              </a:rPr>
              <a:t>Karneval)</a:t>
            </a:r>
          </a:p>
          <a:p>
            <a:pPr eaLnBrk="1" hangingPunct="1">
              <a:spcBef>
                <a:spcPct val="0"/>
              </a:spcBef>
            </a:pPr>
            <a:endParaRPr lang="de-DE" sz="1200" u="sng" dirty="0" smtClean="0">
              <a:solidFill>
                <a:schemeClr val="tx1"/>
              </a:solidFill>
              <a:latin typeface="+mn-lt"/>
            </a:endParaRPr>
          </a:p>
          <a:p>
            <a:pPr eaLnBrk="1" hangingPunct="1">
              <a:spcBef>
                <a:spcPct val="0"/>
              </a:spcBef>
            </a:pPr>
            <a:r>
              <a:rPr lang="de-DE" sz="1200" dirty="0" smtClean="0">
                <a:solidFill>
                  <a:schemeClr val="tx1"/>
                </a:solidFill>
                <a:latin typeface="+mn-lt"/>
              </a:rPr>
              <a:t>- Wie ihre deutschen Nachbarn feiern die Luxemburger liebend gern Karneval mit Maskenbällen und Umzügen. </a:t>
            </a:r>
          </a:p>
          <a:p>
            <a:pPr eaLnBrk="1" hangingPunct="1">
              <a:spcBef>
                <a:spcPct val="0"/>
              </a:spcBef>
              <a:buFontTx/>
              <a:buChar char="-"/>
            </a:pPr>
            <a:r>
              <a:rPr lang="de-DE" sz="1200" dirty="0" smtClean="0">
                <a:solidFill>
                  <a:schemeClr val="tx1"/>
                </a:solidFill>
                <a:latin typeface="+mn-lt"/>
              </a:rPr>
              <a:t> Der Karneval dauert offiziell vom 2. Februar </a:t>
            </a:r>
            <a:r>
              <a:rPr lang="de-DE" sz="1200" i="1" dirty="0" smtClean="0">
                <a:solidFill>
                  <a:schemeClr val="tx1"/>
                </a:solidFill>
                <a:latin typeface="+mn-lt"/>
              </a:rPr>
              <a:t>(Liichtmëssdag) </a:t>
            </a:r>
            <a:r>
              <a:rPr lang="de-DE" sz="1200" dirty="0" smtClean="0">
                <a:solidFill>
                  <a:schemeClr val="tx1"/>
                </a:solidFill>
                <a:latin typeface="+mn-lt"/>
              </a:rPr>
              <a:t>bis Aschermittwoch </a:t>
            </a:r>
            <a:r>
              <a:rPr lang="de-DE" sz="1200" i="1" dirty="0" smtClean="0">
                <a:solidFill>
                  <a:schemeClr val="tx1"/>
                </a:solidFill>
                <a:latin typeface="+mn-lt"/>
              </a:rPr>
              <a:t>(Aschermëttwoch),</a:t>
            </a:r>
            <a:r>
              <a:rPr lang="de-DE" sz="1200" i="1" baseline="0" dirty="0" smtClean="0">
                <a:solidFill>
                  <a:schemeClr val="tx1"/>
                </a:solidFill>
                <a:latin typeface="+mn-lt"/>
              </a:rPr>
              <a:t> </a:t>
            </a:r>
            <a:r>
              <a:rPr lang="de-DE" sz="1200" i="0" baseline="0" dirty="0" smtClean="0">
                <a:solidFill>
                  <a:schemeClr val="tx1"/>
                </a:solidFill>
                <a:latin typeface="+mn-lt"/>
              </a:rPr>
              <a:t>aber in Wirklichkeit </a:t>
            </a:r>
            <a:r>
              <a:rPr lang="de-DE" sz="1200" baseline="0" dirty="0" smtClean="0">
                <a:solidFill>
                  <a:schemeClr val="tx1"/>
                </a:solidFill>
                <a:latin typeface="+mn-lt"/>
                <a:cs typeface="Arial" charset="0"/>
              </a:rPr>
              <a:t>bis zu den Mittfasten.</a:t>
            </a:r>
            <a:endParaRPr lang="de-DE" sz="1200" dirty="0" smtClean="0">
              <a:solidFill>
                <a:schemeClr val="tx1"/>
              </a:solidFill>
              <a:latin typeface="+mn-lt"/>
            </a:endParaRPr>
          </a:p>
          <a:p>
            <a:pPr eaLnBrk="1" hangingPunct="1">
              <a:spcBef>
                <a:spcPct val="0"/>
              </a:spcBef>
              <a:buFontTx/>
              <a:buNone/>
            </a:pPr>
            <a:endParaRPr lang="de-DE" sz="1200" dirty="0" smtClean="0">
              <a:solidFill>
                <a:schemeClr val="tx1"/>
              </a:solidFill>
              <a:latin typeface="+mn-lt"/>
            </a:endParaRPr>
          </a:p>
          <a:p>
            <a:pPr eaLnBrk="1" hangingPunct="1">
              <a:spcBef>
                <a:spcPct val="0"/>
              </a:spcBef>
              <a:buFontTx/>
              <a:buNone/>
            </a:pPr>
            <a:r>
              <a:rPr lang="de-DE" sz="1200" i="1" kern="1200" dirty="0" smtClean="0">
                <a:solidFill>
                  <a:schemeClr val="tx1"/>
                </a:solidFill>
                <a:latin typeface="+mn-lt"/>
                <a:ea typeface="+mn-ea"/>
                <a:cs typeface="+mn-cs"/>
              </a:rPr>
              <a:t>Abbildungen: </a:t>
            </a:r>
          </a:p>
          <a:p>
            <a:pPr eaLnBrk="1" hangingPunct="1">
              <a:spcBef>
                <a:spcPct val="0"/>
              </a:spcBef>
              <a:buFontTx/>
              <a:buNone/>
            </a:pPr>
            <a:r>
              <a:rPr lang="de-DE" sz="1200" i="1" kern="1200" dirty="0" smtClean="0">
                <a:solidFill>
                  <a:schemeClr val="tx1"/>
                </a:solidFill>
                <a:latin typeface="+mn-lt"/>
                <a:ea typeface="+mn-ea"/>
                <a:cs typeface="+mn-cs"/>
              </a:rPr>
              <a:t>links, Fastnachtskrapfen</a:t>
            </a:r>
            <a:r>
              <a:rPr lang="de-DE" sz="1200" i="1" kern="1200" baseline="0" dirty="0" smtClean="0">
                <a:solidFill>
                  <a:schemeClr val="tx1"/>
                </a:solidFill>
                <a:latin typeface="+mn-lt"/>
                <a:ea typeface="+mn-ea"/>
                <a:cs typeface="+mn-cs"/>
              </a:rPr>
              <a:t> </a:t>
            </a:r>
            <a:r>
              <a:rPr lang="de-DE" sz="1200" i="1" kern="1200" dirty="0" smtClean="0">
                <a:solidFill>
                  <a:schemeClr val="tx1"/>
                </a:solidFill>
                <a:latin typeface="+mn-lt"/>
                <a:ea typeface="+mn-ea"/>
                <a:cs typeface="Arial" pitchFamily="34" charset="0"/>
              </a:rPr>
              <a:t>© SIP;</a:t>
            </a:r>
            <a:endParaRPr lang="de-DE" sz="1200" i="1" kern="1200" dirty="0" smtClean="0">
              <a:solidFill>
                <a:schemeClr val="tx1"/>
              </a:solidFill>
              <a:latin typeface="+mn-lt"/>
              <a:ea typeface="+mn-ea"/>
              <a:cs typeface="+mn-cs"/>
            </a:endParaRPr>
          </a:p>
          <a:p>
            <a:pPr eaLnBrk="1" hangingPunct="1">
              <a:spcBef>
                <a:spcPct val="0"/>
              </a:spcBef>
              <a:buFontTx/>
              <a:buNone/>
            </a:pPr>
            <a:r>
              <a:rPr lang="de-DE" sz="1200" i="1" kern="1200" dirty="0" smtClean="0">
                <a:solidFill>
                  <a:schemeClr val="tx1"/>
                </a:solidFill>
                <a:latin typeface="+mn-lt"/>
                <a:ea typeface="+mn-ea"/>
                <a:cs typeface="+mn-cs"/>
              </a:rPr>
              <a:t>rechts, Karnevalsumzug</a:t>
            </a:r>
            <a:r>
              <a:rPr lang="de-DE" sz="1200" i="1" kern="1200" baseline="0" dirty="0" smtClean="0">
                <a:solidFill>
                  <a:schemeClr val="tx1"/>
                </a:solidFill>
                <a:latin typeface="+mn-lt"/>
                <a:ea typeface="+mn-ea"/>
                <a:cs typeface="+mn-cs"/>
              </a:rPr>
              <a:t> </a:t>
            </a:r>
            <a:r>
              <a:rPr lang="de-DE" sz="1200" i="1" kern="1200" dirty="0" smtClean="0">
                <a:solidFill>
                  <a:schemeClr val="tx1"/>
                </a:solidFill>
                <a:latin typeface="+mn-lt"/>
                <a:ea typeface="+mn-ea"/>
                <a:cs typeface="Arial" pitchFamily="34" charset="0"/>
              </a:rPr>
              <a:t>©SIP/Jean-Paul Kieffer.</a:t>
            </a:r>
            <a:endParaRPr lang="de-DE" sz="1200" dirty="0" smtClean="0">
              <a:solidFill>
                <a:schemeClr val="tx1"/>
              </a:solidFill>
              <a:latin typeface="+mn-lt"/>
            </a:endParaRPr>
          </a:p>
          <a:p>
            <a:pPr eaLnBrk="1" hangingPunct="1">
              <a:spcBef>
                <a:spcPct val="0"/>
              </a:spcBef>
            </a:pPr>
            <a:endParaRPr lang="de-DE" sz="1200" dirty="0" smtClean="0">
              <a:solidFill>
                <a:schemeClr val="tx1"/>
              </a:solidFill>
              <a:latin typeface="+mn-lt"/>
            </a:endParaRPr>
          </a:p>
          <a:p>
            <a:pPr eaLnBrk="1" hangingPunct="1">
              <a:spcBef>
                <a:spcPct val="0"/>
              </a:spcBef>
            </a:pPr>
            <a:endParaRPr lang="de-DE" sz="1200" dirty="0" smtClean="0">
              <a:solidFill>
                <a:schemeClr val="tx1"/>
              </a:solidFill>
              <a:latin typeface="+mn-lt"/>
            </a:endParaRPr>
          </a:p>
          <a:p>
            <a:pPr eaLnBrk="1" hangingPunct="1">
              <a:spcBef>
                <a:spcPct val="0"/>
              </a:spcBef>
            </a:pPr>
            <a:r>
              <a:rPr lang="de-DE" sz="1200" b="1" dirty="0" smtClean="0">
                <a:solidFill>
                  <a:schemeClr val="tx1"/>
                </a:solidFill>
                <a:latin typeface="+mn-lt"/>
              </a:rPr>
              <a:t>WEITERE INFORMATIONEN</a:t>
            </a:r>
          </a:p>
          <a:p>
            <a:pPr eaLnBrk="1" hangingPunct="1">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eaLnBrk="1" hangingPunct="1">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30</a:t>
            </a:fld>
            <a:endParaRPr lang="en-US" dirty="0"/>
          </a:p>
        </p:txBody>
      </p:sp>
    </p:spTree>
    <p:extLst>
      <p:ext uri="{BB962C8B-B14F-4D97-AF65-F5344CB8AC3E}">
        <p14:creationId xmlns:p14="http://schemas.microsoft.com/office/powerpoint/2010/main" val="4032297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rPr>
              <a:t>Auf einen Blick </a:t>
            </a: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cs typeface="Arial" charset="0"/>
              </a:rPr>
              <a:t>Offizielle Bezeichnung</a:t>
            </a:r>
            <a:r>
              <a:rPr lang="de-DE" sz="1200" b="1" dirty="0" smtClean="0">
                <a:solidFill>
                  <a:schemeClr val="tx1"/>
                </a:solidFill>
                <a:latin typeface="+mn-lt"/>
              </a:rPr>
              <a:t>: </a:t>
            </a:r>
            <a:r>
              <a:rPr lang="de-DE" sz="1200" dirty="0" smtClean="0">
                <a:solidFill>
                  <a:schemeClr val="tx1"/>
                </a:solidFill>
                <a:latin typeface="+mn-lt"/>
                <a:ea typeface="SimSun"/>
              </a:rPr>
              <a:t>Großherzogtum Luxemburg</a:t>
            </a:r>
            <a:r>
              <a:rPr lang="de-DE" sz="1200" dirty="0" smtClean="0">
                <a:solidFill>
                  <a:schemeClr val="tx1"/>
                </a:solidFill>
                <a:latin typeface="+mn-lt"/>
              </a:rPr>
              <a:t>. Das seit 1839 unabhängige Land ist das weltweit einzige Großherzogtum.</a:t>
            </a: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cs typeface="Arial" charset="0"/>
              </a:rPr>
              <a:t>Hauptstadt</a:t>
            </a:r>
            <a:r>
              <a:rPr lang="de-DE" sz="1200" b="1" dirty="0" smtClean="0">
                <a:solidFill>
                  <a:schemeClr val="tx1"/>
                </a:solidFill>
                <a:latin typeface="+mn-lt"/>
              </a:rPr>
              <a:t>: </a:t>
            </a:r>
            <a:r>
              <a:rPr lang="de-DE" sz="1200" dirty="0" smtClean="0">
                <a:solidFill>
                  <a:schemeClr val="tx1"/>
                </a:solidFill>
                <a:latin typeface="+mn-lt"/>
              </a:rPr>
              <a:t>Luxemburg (116 328 Einwohner,</a:t>
            </a:r>
            <a:r>
              <a:rPr lang="de-DE" sz="1200" baseline="0" dirty="0" smtClean="0">
                <a:solidFill>
                  <a:schemeClr val="tx1"/>
                </a:solidFill>
                <a:latin typeface="+mn-lt"/>
              </a:rPr>
              <a:t> Stand</a:t>
            </a:r>
            <a:r>
              <a:rPr lang="de-DE" sz="1200" dirty="0" smtClean="0">
                <a:solidFill>
                  <a:schemeClr val="tx1"/>
                </a:solidFill>
                <a:latin typeface="+mn-lt"/>
              </a:rPr>
              <a:t> 31.12.2017)</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cs typeface="Arial" charset="0"/>
              </a:rPr>
              <a:t>Nachbarländer</a:t>
            </a:r>
            <a:r>
              <a:rPr lang="de-DE" sz="1200" b="1" dirty="0" smtClean="0">
                <a:solidFill>
                  <a:schemeClr val="tx1"/>
                </a:solidFill>
                <a:latin typeface="+mn-lt"/>
              </a:rPr>
              <a:t>:</a:t>
            </a:r>
            <a:r>
              <a:rPr lang="de-DE" sz="1200" dirty="0" smtClean="0">
                <a:solidFill>
                  <a:schemeClr val="tx1"/>
                </a:solidFill>
                <a:latin typeface="+mn-lt"/>
              </a:rPr>
              <a:t> </a:t>
            </a:r>
            <a:r>
              <a:rPr lang="de-DE" sz="1200" dirty="0" smtClean="0">
                <a:solidFill>
                  <a:schemeClr val="tx1"/>
                </a:solidFill>
                <a:latin typeface="+mn-lt"/>
                <a:cs typeface="Arial" charset="0"/>
              </a:rPr>
              <a:t>Belgien, Deutschland, Frankreich</a:t>
            </a:r>
            <a:endParaRPr lang="de-DE" sz="1200" dirty="0" smtClean="0">
              <a:solidFill>
                <a:schemeClr val="tx1"/>
              </a:solidFill>
              <a:latin typeface="+mn-lt"/>
            </a:endParaRP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cs typeface="Arial" charset="0"/>
              </a:rPr>
              <a:t>Fläche</a:t>
            </a:r>
            <a:r>
              <a:rPr lang="de-DE" sz="1200" b="1" dirty="0" smtClean="0">
                <a:solidFill>
                  <a:schemeClr val="tx1"/>
                </a:solidFill>
                <a:latin typeface="+mn-lt"/>
              </a:rPr>
              <a:t>: </a:t>
            </a:r>
            <a:r>
              <a:rPr lang="de-DE" sz="1200" dirty="0" smtClean="0">
                <a:solidFill>
                  <a:schemeClr val="tx1"/>
                </a:solidFill>
                <a:latin typeface="+mn-lt"/>
              </a:rPr>
              <a:t>2 586 km</a:t>
            </a:r>
            <a:r>
              <a:rPr lang="de-DE" sz="1200" baseline="30000" dirty="0" smtClean="0">
                <a:solidFill>
                  <a:schemeClr val="tx1"/>
                </a:solidFill>
                <a:latin typeface="+mn-lt"/>
              </a:rPr>
              <a:t>2</a:t>
            </a:r>
            <a:r>
              <a:rPr lang="de-DE" sz="1200" dirty="0" smtClean="0">
                <a:solidFill>
                  <a:schemeClr val="tx1"/>
                </a:solidFill>
                <a:latin typeface="+mn-lt"/>
              </a:rPr>
              <a:t>. Die größte Nord-Süd-Ausdehnung Luxemburgs beträgt 82 km und die größte Ost-West-Ausdehnung 57 km.</a:t>
            </a: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rPr>
              <a:t>Sprachen: </a:t>
            </a:r>
            <a:r>
              <a:rPr lang="de-DE" sz="1200" u="none" dirty="0" smtClean="0">
                <a:solidFill>
                  <a:schemeClr val="tx1"/>
                </a:solidFill>
                <a:latin typeface="+mn-lt"/>
              </a:rPr>
              <a:t>Luxemburgisch (</a:t>
            </a:r>
            <a:r>
              <a:rPr lang="de-DE" sz="1200" i="1" u="none" dirty="0" smtClean="0">
                <a:solidFill>
                  <a:schemeClr val="tx1"/>
                </a:solidFill>
                <a:latin typeface="+mn-lt"/>
              </a:rPr>
              <a:t>Lëtzebuergesch</a:t>
            </a:r>
            <a:r>
              <a:rPr lang="de-DE" sz="1200" u="none" dirty="0" smtClean="0">
                <a:solidFill>
                  <a:schemeClr val="tx1"/>
                </a:solidFill>
                <a:latin typeface="+mn-lt"/>
              </a:rPr>
              <a:t> –</a:t>
            </a:r>
            <a:r>
              <a:rPr lang="de-DE" sz="1200" u="none" baseline="0" dirty="0" smtClean="0">
                <a:solidFill>
                  <a:schemeClr val="tx1"/>
                </a:solidFill>
                <a:latin typeface="+mn-lt"/>
              </a:rPr>
              <a:t> </a:t>
            </a:r>
            <a:r>
              <a:rPr lang="de-DE" sz="1200" b="1" u="none" dirty="0" smtClean="0">
                <a:solidFill>
                  <a:schemeClr val="tx1"/>
                </a:solidFill>
                <a:latin typeface="+mn-lt"/>
              </a:rPr>
              <a:t>Landessprache</a:t>
            </a:r>
            <a:r>
              <a:rPr lang="de-DE" sz="1200" u="none" dirty="0" smtClean="0">
                <a:solidFill>
                  <a:schemeClr val="tx1"/>
                </a:solidFill>
                <a:latin typeface="+mn-lt"/>
              </a:rPr>
              <a:t>); </a:t>
            </a:r>
            <a:r>
              <a:rPr lang="de-DE" sz="1200" dirty="0" smtClean="0">
                <a:solidFill>
                  <a:schemeClr val="tx1"/>
                </a:solidFill>
                <a:latin typeface="+mn-lt"/>
              </a:rPr>
              <a:t>Französisch, Deutsch, </a:t>
            </a:r>
            <a:r>
              <a:rPr lang="de-DE" sz="1200" u="none" dirty="0" smtClean="0">
                <a:solidFill>
                  <a:schemeClr val="tx1"/>
                </a:solidFill>
                <a:latin typeface="+mn-lt"/>
              </a:rPr>
              <a:t>Luxemburgisch </a:t>
            </a:r>
            <a:r>
              <a:rPr lang="de-DE" sz="1200" b="1" u="none" dirty="0" smtClean="0">
                <a:solidFill>
                  <a:schemeClr val="tx1"/>
                </a:solidFill>
                <a:latin typeface="+mn-lt"/>
              </a:rPr>
              <a:t>(Verwaltungssprachen)</a:t>
            </a:r>
            <a:r>
              <a:rPr lang="de-DE" sz="1200" b="0" u="none" dirty="0" smtClean="0">
                <a:solidFill>
                  <a:schemeClr val="tx1"/>
                </a:solidFill>
                <a:latin typeface="+mn-lt"/>
              </a:rPr>
              <a:t>;</a:t>
            </a:r>
            <a:r>
              <a:rPr lang="de-DE" sz="1200" b="1" u="none" dirty="0" smtClean="0">
                <a:solidFill>
                  <a:schemeClr val="tx1"/>
                </a:solidFill>
                <a:latin typeface="+mn-lt"/>
              </a:rPr>
              <a:t> </a:t>
            </a:r>
            <a:r>
              <a:rPr lang="de-DE" sz="1200" dirty="0" smtClean="0">
                <a:solidFill>
                  <a:schemeClr val="tx1"/>
                </a:solidFill>
                <a:latin typeface="+mn-lt"/>
              </a:rPr>
              <a:t>die meisten Einwohner des Großherzogtums sind mehrsprachig und sprechen,</a:t>
            </a:r>
            <a:r>
              <a:rPr lang="de-DE" sz="1200" baseline="0" dirty="0" smtClean="0">
                <a:solidFill>
                  <a:schemeClr val="tx1"/>
                </a:solidFill>
                <a:latin typeface="+mn-lt"/>
              </a:rPr>
              <a:t> zusätzlich zu den bereits erwähnten, weitere Sprachen, </a:t>
            </a:r>
            <a:r>
              <a:rPr lang="de-DE" sz="1200" dirty="0" smtClean="0">
                <a:solidFill>
                  <a:schemeClr val="tx1"/>
                </a:solidFill>
                <a:latin typeface="+mn-lt"/>
              </a:rPr>
              <a:t>z.B. Englisch. Hinzu kommen Sprachen, die von den nichtluxemburgischen Gemeinschaften gesprochen werden, wie etwa Portugiesisch oder Italienisch.</a:t>
            </a: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rPr>
              <a:t>Bevölkerung </a:t>
            </a:r>
            <a:r>
              <a:rPr lang="de-DE" sz="1200" b="1" i="0" dirty="0" smtClean="0">
                <a:solidFill>
                  <a:schemeClr val="tx1"/>
                </a:solidFill>
                <a:latin typeface="+mn-lt"/>
              </a:rPr>
              <a:t>(Stand 1.1.2018):</a:t>
            </a:r>
            <a:r>
              <a:rPr lang="de-DE" sz="1200" i="0" dirty="0" smtClean="0">
                <a:solidFill>
                  <a:schemeClr val="tx1"/>
                </a:solidFill>
                <a:latin typeface="+mn-lt"/>
              </a:rPr>
              <a:t> </a:t>
            </a:r>
          </a:p>
          <a:p>
            <a:pPr indent="0" eaLnBrk="1" hangingPunct="1">
              <a:lnSpc>
                <a:spcPct val="100000"/>
              </a:lnSpc>
              <a:spcBef>
                <a:spcPct val="0"/>
              </a:spcBef>
              <a:buFont typeface="Calibri" pitchFamily="34" charset="0"/>
              <a:buNone/>
              <a:defRPr/>
            </a:pPr>
            <a:r>
              <a:rPr lang="de-DE" sz="1200" dirty="0" smtClean="0">
                <a:solidFill>
                  <a:schemeClr val="tx1"/>
                </a:solidFill>
                <a:latin typeface="+mn-lt"/>
                <a:cs typeface="Arial" charset="0"/>
              </a:rPr>
              <a:t>- </a:t>
            </a:r>
            <a:r>
              <a:rPr lang="de-DE" sz="1200" b="0" dirty="0" smtClean="0">
                <a:solidFill>
                  <a:schemeClr val="tx1"/>
                </a:solidFill>
                <a:latin typeface="+mn-lt"/>
                <a:cs typeface="Arial" charset="0"/>
              </a:rPr>
              <a:t>602 000 </a:t>
            </a:r>
            <a:r>
              <a:rPr lang="de-DE" sz="1200" dirty="0" smtClean="0">
                <a:solidFill>
                  <a:schemeClr val="tx1"/>
                </a:solidFill>
                <a:latin typeface="+mn-lt"/>
              </a:rPr>
              <a:t>Einwohner;</a:t>
            </a:r>
          </a:p>
          <a:p>
            <a:pPr indent="0" eaLnBrk="1" hangingPunct="1">
              <a:lnSpc>
                <a:spcPct val="100000"/>
              </a:lnSpc>
              <a:spcBef>
                <a:spcPct val="0"/>
              </a:spcBef>
              <a:buFont typeface="Calibri" pitchFamily="34" charset="0"/>
              <a:buNone/>
              <a:defRPr/>
            </a:pPr>
            <a:r>
              <a:rPr lang="de-DE" sz="1200" dirty="0" smtClean="0">
                <a:solidFill>
                  <a:schemeClr val="tx1"/>
                </a:solidFill>
                <a:latin typeface="+mn-lt"/>
              </a:rPr>
              <a:t>- mehr </a:t>
            </a:r>
            <a:r>
              <a:rPr lang="de-DE" sz="1200" baseline="0" dirty="0" smtClean="0">
                <a:solidFill>
                  <a:schemeClr val="tx1"/>
                </a:solidFill>
                <a:latin typeface="+mn-lt"/>
              </a:rPr>
              <a:t>als </a:t>
            </a:r>
            <a:r>
              <a:rPr lang="de-DE" sz="1200" dirty="0" smtClean="0">
                <a:solidFill>
                  <a:schemeClr val="tx1"/>
                </a:solidFill>
                <a:latin typeface="+mn-lt"/>
              </a:rPr>
              <a:t>170 Nationalitäten;</a:t>
            </a:r>
          </a:p>
          <a:p>
            <a:pPr indent="0" eaLnBrk="1" hangingPunct="1">
              <a:lnSpc>
                <a:spcPct val="100000"/>
              </a:lnSpc>
              <a:spcBef>
                <a:spcPct val="0"/>
              </a:spcBef>
              <a:buFont typeface="Calibri" pitchFamily="34" charset="0"/>
              <a:buNone/>
              <a:defRPr/>
            </a:pPr>
            <a:r>
              <a:rPr lang="de-DE" sz="1200" dirty="0" smtClean="0">
                <a:solidFill>
                  <a:schemeClr val="tx1"/>
                </a:solidFill>
                <a:latin typeface="+mn-lt"/>
              </a:rPr>
              <a:t>- </a:t>
            </a:r>
            <a:r>
              <a:rPr lang="de-DE" sz="1200" dirty="0" smtClean="0">
                <a:solidFill>
                  <a:schemeClr val="tx1"/>
                </a:solidFill>
                <a:latin typeface="+mn-lt"/>
                <a:cs typeface="Arial" charset="0"/>
              </a:rPr>
              <a:t>Ausländeranteil</a:t>
            </a:r>
            <a:r>
              <a:rPr lang="de-DE" sz="1200" dirty="0" smtClean="0">
                <a:solidFill>
                  <a:schemeClr val="tx1"/>
                </a:solidFill>
                <a:latin typeface="+mn-lt"/>
              </a:rPr>
              <a:t>: </a:t>
            </a:r>
            <a:r>
              <a:rPr lang="de-DE" sz="1200" b="0" dirty="0" smtClean="0">
                <a:solidFill>
                  <a:schemeClr val="tx1"/>
                </a:solidFill>
                <a:latin typeface="+mn-lt"/>
              </a:rPr>
              <a:t>47,9</a:t>
            </a:r>
            <a:r>
              <a:rPr lang="de-DE" sz="1200" dirty="0" smtClean="0">
                <a:solidFill>
                  <a:schemeClr val="tx1"/>
                </a:solidFill>
                <a:latin typeface="+mn-lt"/>
              </a:rPr>
              <a:t> %.</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cs typeface="Arial" charset="0"/>
              </a:rPr>
              <a:t>Zeitzone: </a:t>
            </a:r>
            <a:r>
              <a:rPr lang="de-DE" sz="1200" dirty="0" smtClean="0">
                <a:solidFill>
                  <a:schemeClr val="tx1"/>
                </a:solidFill>
                <a:latin typeface="+mn-lt"/>
                <a:cs typeface="Arial" charset="0"/>
              </a:rPr>
              <a:t>GMT/UTC +1</a:t>
            </a:r>
          </a:p>
          <a:p>
            <a:pPr indent="0" eaLnBrk="1" hangingPunct="1">
              <a:lnSpc>
                <a:spcPct val="100000"/>
              </a:lnSpc>
              <a:spcBef>
                <a:spcPct val="0"/>
              </a:spcBef>
              <a:defRPr/>
            </a:pPr>
            <a:endParaRPr lang="de-DE" sz="1200" b="1" dirty="0" smtClean="0">
              <a:solidFill>
                <a:schemeClr val="tx1"/>
              </a:solidFill>
              <a:latin typeface="+mn-lt"/>
              <a:cs typeface="Arial" charset="0"/>
            </a:endParaRPr>
          </a:p>
          <a:p>
            <a:pPr indent="0" eaLnBrk="1" hangingPunct="1">
              <a:lnSpc>
                <a:spcPct val="100000"/>
              </a:lnSpc>
              <a:spcBef>
                <a:spcPct val="0"/>
              </a:spcBef>
              <a:defRPr/>
            </a:pPr>
            <a:r>
              <a:rPr lang="de-DE" sz="1200" b="1" dirty="0" smtClean="0">
                <a:solidFill>
                  <a:schemeClr val="tx1"/>
                </a:solidFill>
                <a:latin typeface="+mn-lt"/>
                <a:cs typeface="Arial" charset="0"/>
              </a:rPr>
              <a:t>Währungseinheit: </a:t>
            </a:r>
            <a:r>
              <a:rPr lang="de-DE" sz="1200" dirty="0" smtClean="0">
                <a:solidFill>
                  <a:schemeClr val="tx1"/>
                </a:solidFill>
                <a:latin typeface="+mn-lt"/>
                <a:cs typeface="Arial" charset="0"/>
              </a:rPr>
              <a:t>Euro (1 Euro = 100 Cent)</a:t>
            </a:r>
            <a:br>
              <a:rPr lang="de-DE" sz="1200" dirty="0" smtClean="0">
                <a:solidFill>
                  <a:schemeClr val="tx1"/>
                </a:solidFill>
                <a:latin typeface="+mn-lt"/>
                <a:cs typeface="Arial" charset="0"/>
              </a:rPr>
            </a:br>
            <a:endParaRPr lang="de-DE" sz="1200" dirty="0" smtClean="0">
              <a:solidFill>
                <a:schemeClr val="tx1"/>
              </a:solidFill>
              <a:latin typeface="+mn-lt"/>
              <a:cs typeface="Arial" charset="0"/>
            </a:endParaRPr>
          </a:p>
          <a:p>
            <a:pPr indent="0" eaLnBrk="1" hangingPunct="1">
              <a:lnSpc>
                <a:spcPct val="100000"/>
              </a:lnSpc>
              <a:spcBef>
                <a:spcPct val="0"/>
              </a:spcBef>
              <a:defRPr/>
            </a:pPr>
            <a:endParaRPr lang="de-DE" sz="1200" dirty="0" smtClean="0">
              <a:solidFill>
                <a:schemeClr val="tx1"/>
              </a:solidFill>
              <a:latin typeface="+mn-lt"/>
              <a:cs typeface="Arial" charset="0"/>
            </a:endParaRPr>
          </a:p>
          <a:p>
            <a:pPr indent="0" eaLnBrk="1" hangingPunct="1">
              <a:lnSpc>
                <a:spcPct val="100000"/>
              </a:lnSpc>
              <a:spcBef>
                <a:spcPct val="0"/>
              </a:spcBef>
              <a:defRPr/>
            </a:pPr>
            <a:r>
              <a:rPr lang="de-DE" sz="1200" b="1" dirty="0" smtClean="0">
                <a:solidFill>
                  <a:schemeClr val="tx1"/>
                </a:solidFill>
                <a:latin typeface="+mn-lt"/>
                <a:cs typeface="Arial" charset="0"/>
              </a:rPr>
              <a:t>WEITERE INFORMATIONEN</a:t>
            </a:r>
          </a:p>
          <a:p>
            <a:pPr indent="0" eaLnBrk="1" hangingPunct="1">
              <a:lnSpc>
                <a:spcPct val="100000"/>
              </a:lnSpc>
              <a:spcBef>
                <a:spcPct val="0"/>
              </a:spcBef>
              <a:buFont typeface="Arial" pitchFamily="34" charset="0"/>
              <a:buChar char="•"/>
              <a:defRPr/>
            </a:pPr>
            <a:r>
              <a:rPr lang="de-DE" sz="1200" dirty="0" smtClean="0">
                <a:solidFill>
                  <a:schemeClr val="tx1"/>
                </a:solidFill>
                <a:latin typeface="+mn-lt"/>
                <a:cs typeface="Arial" charset="0"/>
              </a:rPr>
              <a:t> </a:t>
            </a:r>
            <a:r>
              <a:rPr lang="de-DE" sz="1200" noProof="0" dirty="0" smtClean="0">
                <a:solidFill>
                  <a:schemeClr val="tx1"/>
                </a:solidFill>
                <a:latin typeface="+mn-lt"/>
                <a:cs typeface="Arial" charset="0"/>
              </a:rPr>
              <a:t>„</a:t>
            </a:r>
            <a:r>
              <a:rPr lang="de-DE" sz="1200" i="0" dirty="0" smtClean="0">
                <a:solidFill>
                  <a:schemeClr val="tx1"/>
                </a:solidFill>
                <a:latin typeface="+mn-lt"/>
                <a:cs typeface="Arial" charset="0"/>
              </a:rPr>
              <a:t>Luxemburg im Überblick</a:t>
            </a:r>
            <a:r>
              <a:rPr lang="de-DE" sz="1200" i="0" noProof="0" dirty="0" smtClean="0">
                <a:solidFill>
                  <a:schemeClr val="tx1"/>
                </a:solidFill>
                <a:latin typeface="+mn-lt"/>
                <a:cs typeface="Arial" charset="0"/>
              </a:rPr>
              <a:t>“</a:t>
            </a:r>
            <a:r>
              <a:rPr lang="de-DE" sz="1200" dirty="0" smtClean="0">
                <a:solidFill>
                  <a:schemeClr val="tx1"/>
                </a:solidFill>
                <a:latin typeface="+mn-lt"/>
                <a:cs typeface="Arial" charset="0"/>
              </a:rPr>
              <a:t>: </a:t>
            </a:r>
          </a:p>
          <a:p>
            <a:pPr indent="0" eaLnBrk="1" hangingPunct="1">
              <a:lnSpc>
                <a:spcPct val="100000"/>
              </a:lnSpc>
              <a:spcBef>
                <a:spcPct val="0"/>
              </a:spcBef>
              <a:buFont typeface="Arial" pitchFamily="34" charset="0"/>
              <a:buNone/>
              <a:defRPr/>
            </a:pPr>
            <a:r>
              <a:rPr lang="de-DE" sz="1200" baseline="0" dirty="0" smtClean="0">
                <a:solidFill>
                  <a:schemeClr val="tx1"/>
                </a:solidFill>
                <a:latin typeface="+mn-lt"/>
                <a:cs typeface="Arial" charset="0"/>
              </a:rPr>
              <a:t>  </a:t>
            </a:r>
            <a:r>
              <a:rPr lang="de-DE" sz="1200" dirty="0" smtClean="0">
                <a:solidFill>
                  <a:schemeClr val="tx1"/>
                </a:solidFill>
                <a:latin typeface="+mn-lt"/>
                <a:cs typeface="Arial" charset="0"/>
              </a:rPr>
              <a:t>www.luxembourg.public.lu/de/le-grand-duche-se-presente/luxembourg-tour-horizon/index.html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i="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defRPr/>
            </a:pP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2921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Buergbrennen</a:t>
            </a:r>
            <a:r>
              <a:rPr lang="de-DE" sz="1200" b="1" u="sng" dirty="0" smtClean="0">
                <a:solidFill>
                  <a:schemeClr val="tx1"/>
                </a:solidFill>
                <a:latin typeface="+mn-lt"/>
              </a:rPr>
              <a:t>  </a:t>
            </a:r>
          </a:p>
          <a:p>
            <a:pPr indent="0" eaLnBrk="1" hangingPunct="1">
              <a:lnSpc>
                <a:spcPct val="100000"/>
              </a:lnSpc>
              <a:spcBef>
                <a:spcPct val="0"/>
              </a:spcBef>
            </a:pPr>
            <a:endParaRPr lang="de-DE" sz="1200" b="1" u="sng" dirty="0" smtClean="0">
              <a:solidFill>
                <a:schemeClr val="tx1"/>
              </a:solidFill>
              <a:latin typeface="+mn-lt"/>
            </a:endParaRPr>
          </a:p>
          <a:p>
            <a:pPr indent="0" eaLnBrk="1" hangingPunct="1">
              <a:lnSpc>
                <a:spcPct val="100000"/>
              </a:lnSpc>
              <a:spcBef>
                <a:spcPct val="0"/>
              </a:spcBef>
              <a:buFontTx/>
              <a:buChar char="-"/>
            </a:pPr>
            <a:r>
              <a:rPr lang="de-DE" sz="1200" baseline="0" dirty="0" smtClean="0">
                <a:solidFill>
                  <a:schemeClr val="tx1"/>
                </a:solidFill>
                <a:latin typeface="+mn-lt"/>
              </a:rPr>
              <a:t> </a:t>
            </a:r>
            <a:r>
              <a:rPr lang="de-DE" sz="1200" dirty="0" smtClean="0">
                <a:solidFill>
                  <a:schemeClr val="tx1"/>
                </a:solidFill>
                <a:latin typeface="+mn-lt"/>
              </a:rPr>
              <a:t>Am ersten</a:t>
            </a:r>
            <a:r>
              <a:rPr lang="de-DE" sz="1200" baseline="0" dirty="0" smtClean="0">
                <a:solidFill>
                  <a:schemeClr val="tx1"/>
                </a:solidFill>
                <a:latin typeface="+mn-lt"/>
              </a:rPr>
              <a:t> </a:t>
            </a:r>
            <a:r>
              <a:rPr lang="de-DE" sz="1200" dirty="0" smtClean="0">
                <a:solidFill>
                  <a:schemeClr val="tx1"/>
                </a:solidFill>
                <a:latin typeface="+mn-lt"/>
              </a:rPr>
              <a:t>Sonntag der Fastenzeit werden im ganzen Land </a:t>
            </a:r>
            <a:r>
              <a:rPr lang="de-DE" sz="1200" i="1" dirty="0" smtClean="0">
                <a:solidFill>
                  <a:schemeClr val="tx1"/>
                </a:solidFill>
                <a:latin typeface="+mn-lt"/>
              </a:rPr>
              <a:t>Buergen</a:t>
            </a:r>
            <a:r>
              <a:rPr lang="de-DE" sz="1200" dirty="0" smtClean="0">
                <a:solidFill>
                  <a:schemeClr val="tx1"/>
                </a:solidFill>
                <a:latin typeface="+mn-lt"/>
              </a:rPr>
              <a:t> (Holzstöße rund um einen Stamm oder ein Kreuz) angezündet, um den Winter auszutreiben;</a:t>
            </a:r>
          </a:p>
          <a:p>
            <a:pPr indent="0" eaLnBrk="1" hangingPunct="1">
              <a:lnSpc>
                <a:spcPct val="100000"/>
              </a:lnSpc>
              <a:spcBef>
                <a:spcPct val="0"/>
              </a:spcBef>
              <a:buFontTx/>
              <a:buChar char="-"/>
            </a:pPr>
            <a:r>
              <a:rPr lang="de-DE" sz="1200" dirty="0" smtClean="0">
                <a:solidFill>
                  <a:schemeClr val="tx1"/>
                </a:solidFill>
                <a:latin typeface="+mn-lt"/>
              </a:rPr>
              <a:t> Traditionelles Fest, das jedes Jahr Tausende</a:t>
            </a:r>
            <a:r>
              <a:rPr lang="de-DE" sz="1200" baseline="0" dirty="0" smtClean="0">
                <a:solidFill>
                  <a:schemeClr val="tx1"/>
                </a:solidFill>
                <a:latin typeface="+mn-lt"/>
              </a:rPr>
              <a:t> </a:t>
            </a:r>
            <a:r>
              <a:rPr lang="de-DE" sz="1200" dirty="0" smtClean="0">
                <a:solidFill>
                  <a:schemeClr val="tx1"/>
                </a:solidFill>
                <a:latin typeface="+mn-lt"/>
              </a:rPr>
              <a:t>von Menschen in den verschiedenen</a:t>
            </a:r>
            <a:r>
              <a:rPr lang="de-DE" sz="1200" baseline="0" dirty="0" smtClean="0">
                <a:solidFill>
                  <a:schemeClr val="tx1"/>
                </a:solidFill>
                <a:latin typeface="+mn-lt"/>
              </a:rPr>
              <a:t> Ortschaften</a:t>
            </a:r>
            <a:r>
              <a:rPr lang="de-DE" sz="1200" dirty="0" smtClean="0">
                <a:solidFill>
                  <a:schemeClr val="tx1"/>
                </a:solidFill>
                <a:latin typeface="+mn-lt"/>
              </a:rPr>
              <a:t> anzieht.</a:t>
            </a:r>
          </a:p>
          <a:p>
            <a:pPr indent="0" eaLnBrk="1" hangingPunct="1">
              <a:lnSpc>
                <a:spcPct val="100000"/>
              </a:lnSpc>
              <a:spcBef>
                <a:spcPct val="0"/>
              </a:spcBef>
              <a:buFontTx/>
              <a:buNone/>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Abbildungen:</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links, brennende </a:t>
            </a:r>
            <a:r>
              <a:rPr lang="de-DE" sz="1200" b="0" i="0" kern="1200" dirty="0" smtClean="0">
                <a:solidFill>
                  <a:schemeClr val="tx1"/>
                </a:solidFill>
                <a:latin typeface="+mn-lt"/>
                <a:ea typeface="+mn-ea"/>
                <a:cs typeface="+mn-cs"/>
              </a:rPr>
              <a:t>Buerg</a:t>
            </a:r>
            <a:r>
              <a:rPr lang="de-DE" sz="1200" i="1" kern="1200" dirty="0" smtClean="0">
                <a:solidFill>
                  <a:schemeClr val="tx1"/>
                </a:solidFill>
                <a:latin typeface="+mn-lt"/>
                <a:ea typeface="+mn-ea"/>
                <a:cs typeface="+mn-cs"/>
              </a:rPr>
              <a:t>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rechts,</a:t>
            </a:r>
            <a:r>
              <a:rPr lang="de-DE" sz="1200" i="1" kern="1200" baseline="0" dirty="0" smtClean="0">
                <a:solidFill>
                  <a:schemeClr val="tx1"/>
                </a:solidFill>
                <a:latin typeface="+mn-lt"/>
                <a:ea typeface="+mn-ea"/>
                <a:cs typeface="+mn-cs"/>
              </a:rPr>
              <a:t> Kinder mit Fackeln während der Winterverbrennung </a:t>
            </a:r>
            <a:r>
              <a:rPr lang="de-DE" sz="1200" i="1" noProof="0" dirty="0" smtClean="0">
                <a:solidFill>
                  <a:schemeClr val="tx1"/>
                </a:solidFill>
                <a:latin typeface="+mn-lt"/>
              </a:rPr>
              <a:t>© SIP.</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31</a:t>
            </a:fld>
            <a:endParaRPr lang="en-US" dirty="0"/>
          </a:p>
        </p:txBody>
      </p:sp>
    </p:spTree>
    <p:extLst>
      <p:ext uri="{BB962C8B-B14F-4D97-AF65-F5344CB8AC3E}">
        <p14:creationId xmlns:p14="http://schemas.microsoft.com/office/powerpoint/2010/main" val="1313673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Bretzelsonndeg</a:t>
            </a:r>
            <a:r>
              <a:rPr lang="de-DE" sz="1200" b="1" u="sng" dirty="0" smtClean="0">
                <a:solidFill>
                  <a:schemeClr val="tx1"/>
                </a:solidFill>
                <a:latin typeface="+mn-lt"/>
              </a:rPr>
              <a:t> </a:t>
            </a:r>
            <a:br>
              <a:rPr lang="de-DE" sz="1200" b="1" u="sng" dirty="0" smtClean="0">
                <a:solidFill>
                  <a:schemeClr val="tx1"/>
                </a:solidFill>
                <a:latin typeface="+mn-lt"/>
              </a:rPr>
            </a:br>
            <a:r>
              <a:rPr lang="de-DE" sz="1200" b="1" u="sng" dirty="0" smtClean="0">
                <a:solidFill>
                  <a:schemeClr val="tx1"/>
                </a:solidFill>
                <a:latin typeface="+mn-lt"/>
              </a:rPr>
              <a:t/>
            </a:r>
            <a:br>
              <a:rPr lang="de-DE" sz="1200" b="1" u="sng" dirty="0" smtClean="0">
                <a:solidFill>
                  <a:schemeClr val="tx1"/>
                </a:solidFill>
                <a:latin typeface="+mn-lt"/>
              </a:rPr>
            </a:br>
            <a:r>
              <a:rPr lang="de-DE" sz="1200" dirty="0" smtClean="0">
                <a:solidFill>
                  <a:schemeClr val="tx1"/>
                </a:solidFill>
                <a:latin typeface="+mn-lt"/>
              </a:rPr>
              <a:t>Am vierten</a:t>
            </a:r>
            <a:r>
              <a:rPr lang="de-DE" sz="1200" dirty="0" smtClean="0">
                <a:solidFill>
                  <a:schemeClr val="tx1"/>
                </a:solidFill>
                <a:latin typeface="+mn-lt"/>
                <a:cs typeface="Arial" charset="0"/>
              </a:rPr>
              <a:t> Sonntag der Fastenzeit (bekannt als </a:t>
            </a:r>
            <a:r>
              <a:rPr lang="de-DE" sz="1200" i="1" dirty="0" smtClean="0">
                <a:solidFill>
                  <a:schemeClr val="tx1"/>
                </a:solidFill>
                <a:latin typeface="+mn-lt"/>
                <a:cs typeface="Arial" charset="0"/>
              </a:rPr>
              <a:t>Bretzelsonndeg)</a:t>
            </a:r>
            <a:r>
              <a:rPr lang="de-DE" sz="1200" dirty="0" smtClean="0">
                <a:solidFill>
                  <a:schemeClr val="tx1"/>
                </a:solidFill>
                <a:latin typeface="+mn-lt"/>
              </a:rPr>
              <a:t> schenkt der Mann seiner Auserwählten traditionsgemäß eine Brezel</a:t>
            </a:r>
            <a:r>
              <a:rPr lang="de-DE" sz="1200" baseline="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Nimmt das Mädchen das Geschenk an, kann er sie an Ostern besuchen und bekommt (Schokoladen-) Eier von ihr. </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In Schaltjahren wird</a:t>
            </a:r>
            <a:r>
              <a:rPr lang="de-DE" sz="1200" baseline="0" dirty="0" smtClean="0">
                <a:solidFill>
                  <a:schemeClr val="tx1"/>
                </a:solidFill>
                <a:latin typeface="+mn-lt"/>
              </a:rPr>
              <a:t> dies </a:t>
            </a:r>
            <a:r>
              <a:rPr lang="de-DE" sz="1200" dirty="0" smtClean="0">
                <a:solidFill>
                  <a:schemeClr val="tx1"/>
                </a:solidFill>
                <a:latin typeface="+mn-lt"/>
              </a:rPr>
              <a:t>umgekehrt, und die Frauen verschenken Brezeln.</a:t>
            </a:r>
            <a:br>
              <a:rPr lang="de-DE" sz="1200"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i="1" kern="1200" dirty="0" smtClean="0">
                <a:solidFill>
                  <a:schemeClr val="tx1"/>
                </a:solidFill>
                <a:latin typeface="+mn-lt"/>
                <a:ea typeface="+mn-ea"/>
                <a:cs typeface="+mn-cs"/>
              </a:rPr>
              <a:t>Abbildungen: </a:t>
            </a:r>
          </a:p>
          <a:p>
            <a:pPr eaLnBrk="1" hangingPunct="1">
              <a:spcBef>
                <a:spcPct val="0"/>
              </a:spcBef>
            </a:pPr>
            <a:r>
              <a:rPr lang="de-DE" sz="1200" i="1" kern="1200" dirty="0" smtClean="0">
                <a:solidFill>
                  <a:schemeClr val="tx1"/>
                </a:solidFill>
                <a:latin typeface="+mn-lt"/>
                <a:ea typeface="+mn-ea"/>
                <a:cs typeface="+mn-cs"/>
              </a:rPr>
              <a:t>links, Zubereitung</a:t>
            </a:r>
            <a:r>
              <a:rPr lang="de-DE" sz="1200" i="1" kern="1200" baseline="0" dirty="0" smtClean="0">
                <a:solidFill>
                  <a:schemeClr val="tx1"/>
                </a:solidFill>
                <a:latin typeface="+mn-lt"/>
                <a:ea typeface="+mn-ea"/>
                <a:cs typeface="+mn-cs"/>
              </a:rPr>
              <a:t> von Bretzeln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SIP/Zineb Ruppert;</a:t>
            </a:r>
          </a:p>
          <a:p>
            <a:pPr eaLnBrk="1" hangingPunct="1">
              <a:spcBef>
                <a:spcPct val="0"/>
              </a:spcBef>
            </a:pPr>
            <a:r>
              <a:rPr lang="de-DE" sz="1200" i="1" kern="1200" dirty="0" smtClean="0">
                <a:solidFill>
                  <a:schemeClr val="tx1"/>
                </a:solidFill>
                <a:latin typeface="+mn-lt"/>
                <a:ea typeface="+mn-ea"/>
                <a:cs typeface="+mn-cs"/>
              </a:rPr>
              <a:t>rechts, Korb mit Bretzeln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SIP/Zineb Ruppert.</a:t>
            </a:r>
            <a:br>
              <a:rPr lang="de-DE" sz="1200" i="1" kern="1200" dirty="0" smtClean="0">
                <a:solidFill>
                  <a:schemeClr val="tx1"/>
                </a:solidFill>
                <a:latin typeface="+mn-lt"/>
                <a:ea typeface="+mn-ea"/>
                <a:cs typeface="+mn-cs"/>
              </a:rPr>
            </a:br>
            <a:endParaRPr lang="de-DE" sz="1200" i="1" kern="1200" dirty="0" smtClean="0">
              <a:solidFill>
                <a:schemeClr val="tx1"/>
              </a:solidFill>
              <a:latin typeface="+mn-lt"/>
              <a:ea typeface="+mn-ea"/>
              <a:cs typeface="+mn-cs"/>
            </a:endParaRPr>
          </a:p>
          <a:p>
            <a:pPr eaLnBrk="1" hangingPunct="1">
              <a:spcBef>
                <a:spcPct val="0"/>
              </a:spcBef>
            </a:pPr>
            <a:r>
              <a:rPr lang="de-DE" sz="1200" i="1" kern="1200" dirty="0" smtClean="0">
                <a:solidFill>
                  <a:schemeClr val="tx1"/>
                </a:solidFill>
                <a:latin typeface="+mn-lt"/>
                <a:ea typeface="+mn-ea"/>
                <a:cs typeface="+mn-cs"/>
              </a:rPr>
              <a:t/>
            </a:r>
            <a:br>
              <a:rPr lang="de-DE" sz="1200" i="1" kern="1200" dirty="0" smtClean="0">
                <a:solidFill>
                  <a:schemeClr val="tx1"/>
                </a:solidFill>
                <a:latin typeface="+mn-lt"/>
                <a:ea typeface="+mn-ea"/>
                <a:cs typeface="+mn-cs"/>
              </a:rPr>
            </a:br>
            <a:r>
              <a:rPr lang="de-DE" sz="1200" b="1" dirty="0" smtClean="0">
                <a:solidFill>
                  <a:schemeClr val="tx1"/>
                </a:solidFill>
                <a:latin typeface="+mn-lt"/>
              </a:rPr>
              <a:t>WEITERE INFORMATIONEN</a:t>
            </a:r>
          </a:p>
          <a:p>
            <a:pPr eaLnBrk="1" hangingPunct="1">
              <a:spcBef>
                <a:spcPct val="0"/>
              </a:spcBef>
              <a:buFont typeface="Arial" pitchFamily="34" charset="0"/>
              <a:buChar char="•"/>
            </a:pPr>
            <a:r>
              <a:rPr lang="de-DE" sz="1200" noProof="0" dirty="0" smtClean="0">
                <a:solidFill>
                  <a:schemeClr val="tx1"/>
                </a:solidFill>
                <a:latin typeface="+mn-lt"/>
              </a:rPr>
              <a:t> „Feste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eaLnBrk="1" hangingPunct="1">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32</a:t>
            </a:fld>
            <a:endParaRPr lang="en-US" dirty="0"/>
          </a:p>
        </p:txBody>
      </p:sp>
    </p:spTree>
    <p:extLst>
      <p:ext uri="{BB962C8B-B14F-4D97-AF65-F5344CB8AC3E}">
        <p14:creationId xmlns:p14="http://schemas.microsoft.com/office/powerpoint/2010/main" val="11913124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Oktav </a:t>
            </a:r>
            <a:r>
              <a:rPr lang="de-DE" sz="1200" b="1" i="0" u="sng" dirty="0" smtClean="0">
                <a:solidFill>
                  <a:schemeClr val="tx1"/>
                </a:solidFill>
                <a:latin typeface="+mn-lt"/>
              </a:rPr>
              <a:t>und</a:t>
            </a:r>
            <a:r>
              <a:rPr lang="de-DE" sz="1200" b="1" i="1" u="sng" baseline="0" dirty="0" smtClean="0">
                <a:solidFill>
                  <a:schemeClr val="tx1"/>
                </a:solidFill>
                <a:latin typeface="+mn-lt"/>
              </a:rPr>
              <a:t> </a:t>
            </a:r>
            <a:r>
              <a:rPr lang="de-DE" sz="1200" b="1" i="1" u="sng" dirty="0" smtClean="0">
                <a:solidFill>
                  <a:schemeClr val="tx1"/>
                </a:solidFill>
                <a:latin typeface="+mn-lt"/>
              </a:rPr>
              <a:t>Mäertchen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i="1" dirty="0" smtClean="0">
                <a:solidFill>
                  <a:schemeClr val="tx1"/>
                </a:solidFill>
                <a:latin typeface="+mn-lt"/>
              </a:rPr>
              <a:t>Oktav </a:t>
            </a:r>
          </a:p>
          <a:p>
            <a:pPr indent="0" eaLnBrk="1" hangingPunct="1">
              <a:lnSpc>
                <a:spcPct val="100000"/>
              </a:lnSpc>
              <a:spcBef>
                <a:spcPct val="0"/>
              </a:spcBef>
            </a:pPr>
            <a:r>
              <a:rPr lang="de-DE" sz="1200" dirty="0" smtClean="0">
                <a:solidFill>
                  <a:schemeClr val="tx1"/>
                </a:solidFill>
                <a:latin typeface="+mn-lt"/>
              </a:rPr>
              <a:t>- Wichtigstes religiöses Ereignis des Jahres in Luxemburg-Stadt;</a:t>
            </a:r>
          </a:p>
          <a:p>
            <a:pPr indent="0" eaLnBrk="1" hangingPunct="1">
              <a:lnSpc>
                <a:spcPct val="100000"/>
              </a:lnSpc>
              <a:spcBef>
                <a:spcPct val="0"/>
              </a:spcBef>
            </a:pPr>
            <a:r>
              <a:rPr lang="de-DE" sz="1200" dirty="0" smtClean="0">
                <a:solidFill>
                  <a:schemeClr val="tx1"/>
                </a:solidFill>
                <a:latin typeface="+mn-lt"/>
              </a:rPr>
              <a:t>- Jährlich um die zweite Aprilhälfte stattfindende zweiwöchige Wallfahrt zu Ehren der Muttergottes;</a:t>
            </a:r>
          </a:p>
          <a:p>
            <a:pPr indent="0" eaLnBrk="1" hangingPunct="1">
              <a:lnSpc>
                <a:spcPct val="100000"/>
              </a:lnSpc>
              <a:spcBef>
                <a:spcPct val="0"/>
              </a:spcBef>
              <a:buFontTx/>
              <a:buChar char="-"/>
            </a:pPr>
            <a:r>
              <a:rPr lang="de-DE" sz="1200" dirty="0" smtClean="0">
                <a:solidFill>
                  <a:schemeClr val="tx1"/>
                </a:solidFill>
                <a:latin typeface="+mn-lt"/>
              </a:rPr>
              <a:t> Sie zieht jedes Jahr 60 000 Pilger an;</a:t>
            </a:r>
          </a:p>
          <a:p>
            <a:pPr indent="0" eaLnBrk="1" hangingPunct="1">
              <a:lnSpc>
                <a:spcPct val="100000"/>
              </a:lnSpc>
              <a:spcBef>
                <a:spcPct val="0"/>
              </a:spcBef>
              <a:buFontTx/>
              <a:buChar char="-"/>
            </a:pPr>
            <a:r>
              <a:rPr lang="de-DE" sz="1200" dirty="0" smtClean="0">
                <a:solidFill>
                  <a:schemeClr val="tx1"/>
                </a:solidFill>
                <a:latin typeface="+mn-lt"/>
              </a:rPr>
              <a:t> Ihre Ursprünge reichen bis ins 17. Jahrhundert zurück.</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Zur </a:t>
            </a:r>
            <a:r>
              <a:rPr lang="de-DE" sz="1200" i="1" dirty="0" smtClean="0">
                <a:solidFill>
                  <a:schemeClr val="tx1"/>
                </a:solidFill>
                <a:latin typeface="+mn-lt"/>
              </a:rPr>
              <a:t>Oktav</a:t>
            </a:r>
            <a:r>
              <a:rPr lang="de-DE" sz="1200" dirty="0" smtClean="0">
                <a:solidFill>
                  <a:schemeClr val="tx1"/>
                </a:solidFill>
                <a:latin typeface="+mn-lt"/>
              </a:rPr>
              <a:t> gehört traditionell ein Markt, der sogenannte </a:t>
            </a:r>
            <a:r>
              <a:rPr lang="de-DE" sz="1200" b="1" i="1" dirty="0" smtClean="0">
                <a:solidFill>
                  <a:schemeClr val="tx1"/>
                </a:solidFill>
                <a:latin typeface="+mn-lt"/>
              </a:rPr>
              <a:t>Mäertchen</a:t>
            </a:r>
            <a:r>
              <a:rPr lang="de-DE" sz="1200" dirty="0" smtClean="0">
                <a:solidFill>
                  <a:schemeClr val="tx1"/>
                </a:solidFill>
                <a:latin typeface="+mn-lt"/>
              </a:rPr>
              <a:t> (kleiner Markt), der auf dem </a:t>
            </a:r>
            <a:r>
              <a:rPr lang="de-DE" sz="1200" i="1" dirty="0" smtClean="0">
                <a:solidFill>
                  <a:schemeClr val="tx1"/>
                </a:solidFill>
                <a:latin typeface="+mn-lt"/>
              </a:rPr>
              <a:t>Knuedler</a:t>
            </a:r>
            <a:r>
              <a:rPr lang="de-DE" sz="1200" dirty="0" smtClean="0">
                <a:solidFill>
                  <a:schemeClr val="tx1"/>
                </a:solidFill>
                <a:latin typeface="+mn-lt"/>
              </a:rPr>
              <a:t> (Place Guillaume II) und dem Place de la Constitution stattfindet. Ursprüngliches Ziel dieses Marktes war es, den Pilgern die Möglichkeit zu geben, sich nach der Messe mit Essen und Getränken zu stärken sowie Andenken oder religiöse Artikel zu kaufen. Nach und nach kamen zahlreiche Stände hinzu, so dass sich der </a:t>
            </a:r>
            <a:r>
              <a:rPr lang="de-DE" sz="1200" i="1" dirty="0" smtClean="0">
                <a:solidFill>
                  <a:schemeClr val="tx1"/>
                </a:solidFill>
                <a:latin typeface="+mn-lt"/>
              </a:rPr>
              <a:t>Mäertchen</a:t>
            </a:r>
            <a:r>
              <a:rPr lang="de-DE" sz="1200" dirty="0" smtClean="0">
                <a:solidFill>
                  <a:schemeClr val="tx1"/>
                </a:solidFill>
                <a:latin typeface="+mn-lt"/>
              </a:rPr>
              <a:t> zu einer Art Volkskirmes entwickelt hat.</a:t>
            </a:r>
          </a:p>
          <a:p>
            <a:pPr indent="0" eaLnBrk="1" hangingPunct="1">
              <a:lnSpc>
                <a:spcPct val="100000"/>
              </a:lnSpc>
              <a:spcBef>
                <a:spcPct val="0"/>
              </a:spcBef>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Abbildungen: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links, Kathedrale</a:t>
            </a:r>
            <a:r>
              <a:rPr lang="de-DE" sz="1200" i="1" kern="1200" baseline="0" dirty="0" smtClean="0">
                <a:solidFill>
                  <a:schemeClr val="tx1"/>
                </a:solidFill>
                <a:latin typeface="+mn-lt"/>
                <a:ea typeface="+mn-ea"/>
                <a:cs typeface="+mn-cs"/>
              </a:rPr>
              <a:t> unserer lieben Frau während der </a:t>
            </a:r>
            <a:r>
              <a:rPr lang="de-DE" sz="1200" i="0" kern="1200" baseline="0" dirty="0" smtClean="0">
                <a:solidFill>
                  <a:schemeClr val="tx1"/>
                </a:solidFill>
                <a:latin typeface="+mn-lt"/>
                <a:ea typeface="+mn-ea"/>
                <a:cs typeface="+mn-cs"/>
              </a:rPr>
              <a:t>Oktav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SIP/Marcel Schmitz;</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rechts,</a:t>
            </a:r>
            <a:r>
              <a:rPr lang="de-DE" sz="1200" i="1" kern="1200" baseline="0" dirty="0" smtClean="0">
                <a:solidFill>
                  <a:schemeClr val="tx1"/>
                </a:solidFill>
                <a:latin typeface="+mn-lt"/>
                <a:ea typeface="+mn-ea"/>
                <a:cs typeface="+mn-cs"/>
              </a:rPr>
              <a:t> </a:t>
            </a:r>
            <a:r>
              <a:rPr lang="de-DE" sz="1200" i="0" kern="1200" baseline="0" dirty="0" smtClean="0">
                <a:solidFill>
                  <a:schemeClr val="tx1"/>
                </a:solidFill>
                <a:latin typeface="+mn-lt"/>
                <a:ea typeface="+mn-ea"/>
                <a:cs typeface="+mn-cs"/>
              </a:rPr>
              <a:t>Mäertchen </a:t>
            </a:r>
            <a:r>
              <a:rPr lang="de-DE" sz="1200" i="1" kern="1200" dirty="0" smtClean="0">
                <a:solidFill>
                  <a:schemeClr val="tx1"/>
                </a:solidFill>
                <a:latin typeface="+mn-lt"/>
                <a:ea typeface="+mn-ea"/>
                <a:cs typeface="Arial" pitchFamily="34" charset="0"/>
              </a:rPr>
              <a:t>© SIP/Jean-Paul</a:t>
            </a:r>
            <a:r>
              <a:rPr lang="de-DE" sz="1200" i="1" kern="1200" baseline="0" dirty="0" smtClean="0">
                <a:solidFill>
                  <a:schemeClr val="tx1"/>
                </a:solidFill>
                <a:latin typeface="+mn-lt"/>
                <a:ea typeface="+mn-ea"/>
                <a:cs typeface="Arial" pitchFamily="34" charset="0"/>
              </a:rPr>
              <a:t> Kieffer.</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baseline="0" dirty="0" smtClean="0">
                <a:solidFill>
                  <a:schemeClr val="tx1"/>
                </a:solidFill>
                <a:latin typeface="+mn-lt"/>
              </a:rPr>
              <a:t> </a:t>
            </a:r>
            <a:r>
              <a:rPr lang="de-DE" sz="1200" baseline="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8074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Die Echternacher Springprozession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 Auf der Repräsentativen Liste des immateriellen Kulturerbes der Menschheit</a:t>
            </a:r>
            <a:r>
              <a:rPr lang="de-DE" sz="1200" baseline="0" dirty="0" smtClean="0">
                <a:solidFill>
                  <a:schemeClr val="tx1"/>
                </a:solidFill>
                <a:latin typeface="+mn-lt"/>
              </a:rPr>
              <a:t> </a:t>
            </a:r>
            <a:r>
              <a:rPr lang="de-DE" sz="1200" dirty="0" smtClean="0">
                <a:solidFill>
                  <a:schemeClr val="tx1"/>
                </a:solidFill>
                <a:latin typeface="+mn-lt"/>
              </a:rPr>
              <a:t>der UNESCO verzeichnet;</a:t>
            </a:r>
          </a:p>
          <a:p>
            <a:pPr indent="0" eaLnBrk="1" hangingPunct="1">
              <a:lnSpc>
                <a:spcPct val="100000"/>
              </a:lnSpc>
              <a:spcBef>
                <a:spcPct val="0"/>
              </a:spcBef>
              <a:buFontTx/>
              <a:buChar char="-"/>
            </a:pPr>
            <a:r>
              <a:rPr lang="de-DE" sz="1200" dirty="0" smtClean="0">
                <a:solidFill>
                  <a:schemeClr val="tx1"/>
                </a:solidFill>
                <a:latin typeface="+mn-lt"/>
              </a:rPr>
              <a:t> Sie findet am Dienstag nach Pfingsten statt;</a:t>
            </a:r>
          </a:p>
          <a:p>
            <a:pPr indent="0" eaLnBrk="1" hangingPunct="1">
              <a:lnSpc>
                <a:spcPct val="100000"/>
              </a:lnSpc>
              <a:spcBef>
                <a:spcPct val="0"/>
              </a:spcBef>
            </a:pPr>
            <a:r>
              <a:rPr lang="de-DE" sz="1200" dirty="0" smtClean="0">
                <a:solidFill>
                  <a:schemeClr val="tx1"/>
                </a:solidFill>
                <a:latin typeface="+mn-lt"/>
              </a:rPr>
              <a:t>- Prozession zu Ehren des Heiligen Willibrord, des irischen Mönches, der im 7. Jahrhundert die Abtei Echternach gründete;</a:t>
            </a:r>
          </a:p>
          <a:p>
            <a:pPr indent="0" eaLnBrk="1" hangingPunct="1">
              <a:lnSpc>
                <a:spcPct val="100000"/>
              </a:lnSpc>
              <a:spcBef>
                <a:spcPct val="0"/>
              </a:spcBef>
              <a:buFontTx/>
              <a:buChar char="-"/>
            </a:pPr>
            <a:r>
              <a:rPr lang="de-DE" sz="1200" dirty="0" smtClean="0">
                <a:solidFill>
                  <a:schemeClr val="tx1"/>
                </a:solidFill>
                <a:latin typeface="+mn-lt"/>
              </a:rPr>
              <a:t> Die (sowohl heidnischen als auch religiösen) Ursprünge reichen bis ins 13. Jahrhundert zurück.</a:t>
            </a:r>
          </a:p>
          <a:p>
            <a:pPr indent="0" eaLnBrk="1" hangingPunct="1">
              <a:lnSpc>
                <a:spcPct val="100000"/>
              </a:lnSpc>
              <a:spcBef>
                <a:spcPct val="0"/>
              </a:spcBef>
              <a:buFontTx/>
              <a:buChar char="-"/>
            </a:pPr>
            <a:r>
              <a:rPr lang="de-DE" sz="1200" dirty="0" smtClean="0">
                <a:solidFill>
                  <a:schemeClr val="tx1"/>
                </a:solidFill>
                <a:latin typeface="+mn-lt"/>
              </a:rPr>
              <a:t> Die einzige Springprozession in Europa;</a:t>
            </a:r>
          </a:p>
          <a:p>
            <a:pPr indent="0" eaLnBrk="1" hangingPunct="1">
              <a:lnSpc>
                <a:spcPct val="100000"/>
              </a:lnSpc>
              <a:spcBef>
                <a:spcPct val="0"/>
              </a:spcBef>
              <a:buFontTx/>
              <a:buChar char="-"/>
            </a:pPr>
            <a:r>
              <a:rPr lang="de-DE" sz="1200" dirty="0" smtClean="0">
                <a:solidFill>
                  <a:schemeClr val="tx1"/>
                </a:solidFill>
                <a:latin typeface="+mn-lt"/>
              </a:rPr>
              <a:t> Jedes</a:t>
            </a:r>
            <a:r>
              <a:rPr lang="de-DE" sz="1200" baseline="0" dirty="0" smtClean="0">
                <a:solidFill>
                  <a:schemeClr val="tx1"/>
                </a:solidFill>
                <a:latin typeface="+mn-lt"/>
              </a:rPr>
              <a:t> Jahr </a:t>
            </a:r>
            <a:r>
              <a:rPr lang="de-DE" sz="1200" dirty="0" smtClean="0">
                <a:solidFill>
                  <a:schemeClr val="tx1"/>
                </a:solidFill>
                <a:latin typeface="+mn-lt"/>
              </a:rPr>
              <a:t>mehr als 10 000 Teilnehmer.</a:t>
            </a:r>
          </a:p>
          <a:p>
            <a:pPr indent="0" eaLnBrk="1" hangingPunct="1">
              <a:lnSpc>
                <a:spcPct val="100000"/>
              </a:lnSpc>
              <a:spcBef>
                <a:spcPct val="0"/>
              </a:spcBef>
              <a:buFontTx/>
              <a:buNone/>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Echternacher Springprozession </a:t>
            </a:r>
            <a:r>
              <a:rPr lang="de-DE" sz="1200" i="1" kern="1200" dirty="0" smtClean="0">
                <a:solidFill>
                  <a:schemeClr val="tx1"/>
                </a:solidFill>
                <a:latin typeface="+mn-lt"/>
                <a:ea typeface="+mn-ea"/>
                <a:cs typeface="Arial" pitchFamily="34" charset="0"/>
              </a:rPr>
              <a:t>© MECO, LFF, CC et al./Géry Oth</a:t>
            </a:r>
            <a:r>
              <a:rPr lang="de-DE" sz="1200" i="1" kern="1200" baseline="0" dirty="0" smtClean="0">
                <a:solidFill>
                  <a:schemeClr val="tx1"/>
                </a:solidFill>
                <a:latin typeface="+mn-lt"/>
                <a:ea typeface="+mn-ea"/>
                <a:cs typeface="+mn-cs"/>
              </a:rPr>
              <a:t> </a:t>
            </a:r>
          </a:p>
          <a:p>
            <a:pPr marL="0" marR="0" indent="0" algn="l" defTabSz="914400" rtl="0" eaLnBrk="1" fontAlgn="base" latinLnBrk="0" hangingPunct="1">
              <a:lnSpc>
                <a:spcPct val="100000"/>
              </a:lnSpc>
              <a:spcBef>
                <a:spcPct val="0"/>
              </a:spcBef>
              <a:spcAft>
                <a:spcPct val="0"/>
              </a:spcAft>
              <a:buClrTx/>
              <a:buSzTx/>
              <a:buFontTx/>
              <a:buNone/>
              <a:tabLst/>
              <a:defRPr/>
            </a:pPr>
            <a:endParaRPr lang="de-DE" sz="1200" b="1" i="1"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de-DE" sz="1200" b="1" i="1"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dirty="0" smtClean="0">
                <a:solidFill>
                  <a:schemeClr val="tx1"/>
                </a:solidFill>
                <a:latin typeface="+mn-lt"/>
              </a:rPr>
              <a:t> </a:t>
            </a:r>
            <a:r>
              <a:rPr lang="de-DE" sz="1200" i="1" dirty="0" smtClean="0">
                <a:solidFill>
                  <a:schemeClr val="tx1"/>
                </a:solidFill>
                <a:latin typeface="+mn-lt"/>
              </a:rPr>
              <a:t>La procession dansante d’Echternach</a:t>
            </a:r>
            <a:r>
              <a:rPr lang="de-DE" sz="1200" i="0" dirty="0" smtClean="0">
                <a:solidFill>
                  <a:schemeClr val="tx1"/>
                </a:solidFill>
                <a:latin typeface="+mn-lt"/>
              </a:rPr>
              <a:t>,</a:t>
            </a:r>
            <a:r>
              <a:rPr lang="de-DE" sz="1200" i="1" dirty="0" smtClean="0">
                <a:solidFill>
                  <a:schemeClr val="tx1"/>
                </a:solidFill>
                <a:latin typeface="+mn-lt"/>
              </a:rPr>
              <a:t> </a:t>
            </a:r>
            <a:r>
              <a:rPr lang="de-DE" sz="1200" dirty="0" smtClean="0">
                <a:solidFill>
                  <a:schemeClr val="tx1"/>
                </a:solidFill>
                <a:latin typeface="+mn-lt"/>
              </a:rPr>
              <a:t>Unesco-Film über die Echternacher Springprozession</a:t>
            </a:r>
            <a:r>
              <a:rPr lang="de-DE" sz="1200" baseline="0" dirty="0" smtClean="0">
                <a:solidFill>
                  <a:schemeClr val="tx1"/>
                </a:solidFill>
                <a:latin typeface="+mn-lt"/>
              </a:rPr>
              <a:t> auf </a:t>
            </a:r>
            <a:r>
              <a:rPr lang="de-DE" sz="1200" dirty="0" smtClean="0">
                <a:solidFill>
                  <a:schemeClr val="tx1"/>
                </a:solidFill>
                <a:latin typeface="+mn-lt"/>
              </a:rPr>
              <a:t>youtube.com (Dauer: 5’20): </a:t>
            </a:r>
            <a:br>
              <a:rPr lang="de-DE" sz="1200" dirty="0" smtClean="0">
                <a:solidFill>
                  <a:schemeClr val="tx1"/>
                </a:solidFill>
                <a:latin typeface="+mn-lt"/>
              </a:rPr>
            </a:br>
            <a:r>
              <a:rPr lang="de-DE" sz="1200" dirty="0" smtClean="0">
                <a:solidFill>
                  <a:schemeClr val="tx1"/>
                </a:solidFill>
                <a:latin typeface="+mn-lt"/>
              </a:rPr>
              <a:t>  www.youtube.com/watch?v=FQ68OFEC_p8</a:t>
            </a:r>
            <a:r>
              <a:rPr lang="de-DE" sz="1200" baseline="0" dirty="0" smtClean="0">
                <a:solidFill>
                  <a:schemeClr val="tx1"/>
                </a:solidFill>
                <a:latin typeface="+mn-lt"/>
              </a:rPr>
              <a:t> (auf Französisch)</a:t>
            </a:r>
            <a:endParaRPr lang="de-DE" sz="1200" dirty="0" smtClean="0">
              <a:solidFill>
                <a:schemeClr val="tx1"/>
              </a:solidFill>
              <a:latin typeface="+mn-lt"/>
            </a:endParaRP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13105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Nationalfeiertag (23. Juni)</a:t>
            </a:r>
          </a:p>
          <a:p>
            <a:pPr indent="0" eaLnBrk="1" hangingPunct="1">
              <a:lnSpc>
                <a:spcPct val="100000"/>
              </a:lnSpc>
              <a:spcBef>
                <a:spcPct val="0"/>
              </a:spcBef>
              <a:buFontTx/>
              <a:buChar char="-"/>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 Feiertag zum Geburtstag des Herrschers;</a:t>
            </a:r>
          </a:p>
          <a:p>
            <a:pPr indent="0" eaLnBrk="1" hangingPunct="1">
              <a:lnSpc>
                <a:spcPct val="100000"/>
              </a:lnSpc>
              <a:spcBef>
                <a:spcPct val="0"/>
              </a:spcBef>
            </a:pPr>
            <a:r>
              <a:rPr lang="de-DE" sz="1200" dirty="0" smtClean="0">
                <a:solidFill>
                  <a:schemeClr val="tx1"/>
                </a:solidFill>
                <a:latin typeface="+mn-lt"/>
              </a:rPr>
              <a:t>- Fackelzug, Feuerwerk und Volksfest am Vorabend des 23. Juni;</a:t>
            </a:r>
          </a:p>
          <a:p>
            <a:pPr indent="0" eaLnBrk="1" hangingPunct="1">
              <a:lnSpc>
                <a:spcPct val="100000"/>
              </a:lnSpc>
              <a:spcBef>
                <a:spcPct val="0"/>
              </a:spcBef>
              <a:buFontTx/>
              <a:buChar char="-"/>
            </a:pPr>
            <a:r>
              <a:rPr lang="de-DE" sz="1200" dirty="0" smtClean="0">
                <a:solidFill>
                  <a:schemeClr val="tx1"/>
                </a:solidFill>
                <a:latin typeface="+mn-lt"/>
              </a:rPr>
              <a:t> Offizielle</a:t>
            </a:r>
            <a:r>
              <a:rPr lang="de-DE" sz="1200" baseline="0" dirty="0" smtClean="0">
                <a:solidFill>
                  <a:schemeClr val="tx1"/>
                </a:solidFill>
                <a:latin typeface="+mn-lt"/>
              </a:rPr>
              <a:t> zivile Zeremonie in der Philharmonie Luxembourg</a:t>
            </a:r>
            <a:r>
              <a:rPr lang="de-DE" sz="1200" b="1" dirty="0" smtClean="0">
                <a:solidFill>
                  <a:schemeClr val="tx1"/>
                </a:solidFill>
                <a:latin typeface="+mn-lt"/>
                <a:cs typeface="Arial" pitchFamily="34" charset="0"/>
              </a:rPr>
              <a:t> </a:t>
            </a:r>
            <a:r>
              <a:rPr lang="de-DE" sz="1200" b="0" dirty="0" smtClean="0">
                <a:solidFill>
                  <a:schemeClr val="tx1"/>
                </a:solidFill>
                <a:latin typeface="+mn-lt"/>
                <a:cs typeface="Arial" pitchFamily="34" charset="0"/>
              </a:rPr>
              <a:t>und große </a:t>
            </a:r>
            <a:r>
              <a:rPr lang="de-DE" sz="1200" dirty="0" smtClean="0">
                <a:solidFill>
                  <a:schemeClr val="tx1"/>
                </a:solidFill>
                <a:latin typeface="+mn-lt"/>
              </a:rPr>
              <a:t>Militärparade am 23. Juni.</a:t>
            </a:r>
          </a:p>
          <a:p>
            <a:pPr indent="0" eaLnBrk="1" hangingPunct="1">
              <a:lnSpc>
                <a:spcPct val="100000"/>
              </a:lnSpc>
              <a:spcBef>
                <a:spcPct val="0"/>
              </a:spcBef>
              <a:buFontTx/>
              <a:buNone/>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Abbildungen: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links, Nationalflagge </a:t>
            </a:r>
            <a:r>
              <a:rPr lang="de-DE" sz="1200" i="1" noProof="0" dirty="0" smtClean="0">
                <a:solidFill>
                  <a:schemeClr val="tx1"/>
                </a:solidFill>
                <a:latin typeface="+mn-lt"/>
              </a:rPr>
              <a:t>© SIP/Charles Caratini;</a:t>
            </a:r>
            <a:endParaRPr lang="de-DE" sz="1200" i="1" kern="1200" baseline="0" noProof="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rechts, I. I. K. K. H. H. das großherzogliche Paar am Nationalfeiertag </a:t>
            </a:r>
            <a:r>
              <a:rPr lang="de-DE" sz="1200" i="1" noProof="0" dirty="0" smtClean="0">
                <a:solidFill>
                  <a:schemeClr val="tx1"/>
                </a:solidFill>
                <a:latin typeface="+mn-lt"/>
              </a:rPr>
              <a:t>©</a:t>
            </a:r>
            <a:r>
              <a:rPr lang="de-DE" sz="1200" i="1" kern="1200" baseline="0" noProof="0" dirty="0" smtClean="0">
                <a:solidFill>
                  <a:schemeClr val="tx1"/>
                </a:solidFill>
                <a:latin typeface="+mn-lt"/>
                <a:ea typeface="+mn-ea"/>
                <a:cs typeface="+mn-cs"/>
              </a:rPr>
              <a:t> SIP/Emmanuel Claude.</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buFont typeface="Arial" pitchFamily="34" charset="0"/>
              <a:buChar char="•"/>
            </a:pPr>
            <a:r>
              <a:rPr lang="de-DE" sz="1200" dirty="0" smtClean="0">
                <a:solidFill>
                  <a:schemeClr val="tx1"/>
                </a:solidFill>
                <a:latin typeface="+mn-lt"/>
              </a:rPr>
              <a:t> Siehe ebenfalls Slide 25</a:t>
            </a:r>
          </a:p>
          <a:p>
            <a:pPr indent="0" eaLnBrk="1" hangingPunct="1">
              <a:lnSpc>
                <a:spcPct val="100000"/>
              </a:lnSpc>
              <a:buFont typeface="Arial" pitchFamily="34" charset="0"/>
              <a:buChar char="•"/>
            </a:pPr>
            <a:r>
              <a:rPr lang="de-DE" sz="1200" noProof="0" dirty="0" smtClean="0">
                <a:solidFill>
                  <a:schemeClr val="tx1"/>
                </a:solidFill>
                <a:latin typeface="+mn-lt"/>
              </a:rPr>
              <a:t> „Feste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Symbole des Staates und</a:t>
            </a:r>
            <a:r>
              <a:rPr lang="de-DE" sz="1200" i="1" baseline="0" dirty="0" smtClean="0">
                <a:solidFill>
                  <a:schemeClr val="tx1"/>
                </a:solidFill>
                <a:latin typeface="+mn-lt"/>
                <a:cs typeface="Arial" pitchFamily="34" charset="0"/>
              </a:rPr>
              <a:t> der Nation</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de-DE" sz="1200" i="1" dirty="0" smtClean="0">
                <a:solidFill>
                  <a:schemeClr val="tx1"/>
                </a:solidFill>
                <a:latin typeface="+mn-lt"/>
                <a:cs typeface="Arial"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54927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Schueberfouer</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 Jahrmarkt in Luxemburg, 1340 von Johann dem Blinden ins Leben gerufen;</a:t>
            </a:r>
          </a:p>
          <a:p>
            <a:pPr indent="0" eaLnBrk="1" hangingPunct="1">
              <a:lnSpc>
                <a:spcPct val="100000"/>
              </a:lnSpc>
              <a:spcBef>
                <a:spcPct val="0"/>
              </a:spcBef>
            </a:pPr>
            <a:r>
              <a:rPr lang="de-DE" sz="1200" dirty="0" smtClean="0">
                <a:solidFill>
                  <a:schemeClr val="tx1"/>
                </a:solidFill>
                <a:latin typeface="+mn-lt"/>
              </a:rPr>
              <a:t>- Die </a:t>
            </a:r>
            <a:r>
              <a:rPr lang="de-DE" sz="1200" i="1" dirty="0" smtClean="0">
                <a:solidFill>
                  <a:schemeClr val="tx1"/>
                </a:solidFill>
                <a:latin typeface="+mn-lt"/>
              </a:rPr>
              <a:t>Schueberfouer</a:t>
            </a:r>
            <a:r>
              <a:rPr lang="de-DE" sz="1200" dirty="0" smtClean="0">
                <a:solidFill>
                  <a:schemeClr val="tx1"/>
                </a:solidFill>
                <a:latin typeface="+mn-lt"/>
              </a:rPr>
              <a:t> findet von </a:t>
            </a:r>
            <a:r>
              <a:rPr lang="de-DE" sz="1200" dirty="0" smtClean="0">
                <a:solidFill>
                  <a:schemeClr val="tx1"/>
                </a:solidFill>
                <a:latin typeface="+mn-lt"/>
                <a:cs typeface="Arial" charset="0"/>
              </a:rPr>
              <a:t>Ende August bis Anfang September statt</a:t>
            </a:r>
            <a:r>
              <a:rPr lang="de-DE" sz="1200" dirty="0" smtClean="0">
                <a:solidFill>
                  <a:schemeClr val="tx1"/>
                </a:solidFill>
                <a:latin typeface="+mn-lt"/>
              </a:rPr>
              <a:t>;</a:t>
            </a:r>
          </a:p>
          <a:p>
            <a:pPr indent="0" eaLnBrk="1" hangingPunct="1">
              <a:lnSpc>
                <a:spcPct val="100000"/>
              </a:lnSpc>
              <a:spcBef>
                <a:spcPct val="0"/>
              </a:spcBef>
              <a:buFontTx/>
              <a:buChar char="-"/>
            </a:pPr>
            <a:r>
              <a:rPr lang="de-DE" sz="1200" dirty="0" smtClean="0">
                <a:solidFill>
                  <a:schemeClr val="tx1"/>
                </a:solidFill>
                <a:latin typeface="+mn-lt"/>
              </a:rPr>
              <a:t> Größter Jahrmarkt in Luxemburg und der Großregion: Die </a:t>
            </a:r>
            <a:r>
              <a:rPr lang="de-DE" sz="1200" i="1" dirty="0" smtClean="0">
                <a:solidFill>
                  <a:schemeClr val="tx1"/>
                </a:solidFill>
                <a:latin typeface="+mn-lt"/>
              </a:rPr>
              <a:t>Schueberfouer</a:t>
            </a:r>
            <a:r>
              <a:rPr lang="de-DE" sz="1200" dirty="0" smtClean="0">
                <a:solidFill>
                  <a:schemeClr val="tx1"/>
                </a:solidFill>
                <a:latin typeface="+mn-lt"/>
              </a:rPr>
              <a:t> findet auf dem 4 Hektar großen Glacis-Feld unweit vom Stadtzentrum statt und zieht jedes Jahr mehr als 2 Millionen Besucher an.</a:t>
            </a:r>
          </a:p>
          <a:p>
            <a:pPr indent="0" eaLnBrk="1" hangingPunct="1">
              <a:lnSpc>
                <a:spcPct val="100000"/>
              </a:lnSpc>
              <a:spcBef>
                <a:spcPct val="0"/>
              </a:spcBef>
              <a:buFontTx/>
              <a:buNone/>
            </a:pPr>
            <a:endParaRPr lang="de-DE" sz="1200" dirty="0" smtClean="0">
              <a:solidFill>
                <a:schemeClr val="tx1"/>
              </a:solidFill>
              <a:latin typeface="+mn-lt"/>
            </a:endParaRPr>
          </a:p>
          <a:p>
            <a:pPr eaLnBrk="1" hangingPunct="1">
              <a:spcBef>
                <a:spcPct val="0"/>
              </a:spcBef>
              <a:buFontTx/>
              <a:buNone/>
            </a:pPr>
            <a:r>
              <a:rPr lang="de-DE" sz="1200" i="1" dirty="0" smtClean="0">
                <a:solidFill>
                  <a:schemeClr val="tx1"/>
                </a:solidFill>
                <a:latin typeface="+mn-lt"/>
              </a:rPr>
              <a:t>Abbildungen: </a:t>
            </a:r>
          </a:p>
          <a:p>
            <a:pPr eaLnBrk="1" hangingPunct="1">
              <a:spcBef>
                <a:spcPct val="0"/>
              </a:spcBef>
              <a:buFontTx/>
              <a:buNone/>
            </a:pPr>
            <a:r>
              <a:rPr lang="de-DE" sz="1200" i="1" dirty="0" smtClean="0">
                <a:solidFill>
                  <a:schemeClr val="tx1"/>
                </a:solidFill>
                <a:latin typeface="+mn-lt"/>
              </a:rPr>
              <a:t>links, nächtliche Sicht </a:t>
            </a:r>
            <a:r>
              <a:rPr lang="de-DE" sz="1200" i="1" baseline="0" dirty="0" smtClean="0">
                <a:solidFill>
                  <a:schemeClr val="tx1"/>
                </a:solidFill>
                <a:latin typeface="+mn-lt"/>
              </a:rPr>
              <a:t>vom Riesenrad </a:t>
            </a:r>
            <a:r>
              <a:rPr lang="de-DE" sz="1200" i="1" dirty="0" smtClean="0">
                <a:solidFill>
                  <a:schemeClr val="tx1"/>
                </a:solidFill>
                <a:latin typeface="+mn-lt"/>
              </a:rPr>
              <a:t>über die </a:t>
            </a:r>
            <a:r>
              <a:rPr lang="de-DE" sz="1200" i="0" dirty="0" smtClean="0">
                <a:solidFill>
                  <a:schemeClr val="tx1"/>
                </a:solidFill>
                <a:latin typeface="+mn-lt"/>
              </a:rPr>
              <a:t>Schueberfouer</a:t>
            </a:r>
            <a:r>
              <a:rPr lang="de-DE" sz="1200" i="0" baseline="0" dirty="0" smtClean="0">
                <a:solidFill>
                  <a:schemeClr val="tx1"/>
                </a:solidFill>
                <a:latin typeface="+mn-lt"/>
              </a:rPr>
              <a:t> </a:t>
            </a:r>
            <a:r>
              <a:rPr lang="de-DE" sz="1200" i="1" dirty="0" smtClean="0">
                <a:solidFill>
                  <a:schemeClr val="tx1"/>
                </a:solidFill>
                <a:latin typeface="+mn-lt"/>
              </a:rPr>
              <a:t>© SIP;</a:t>
            </a:r>
          </a:p>
          <a:p>
            <a:pPr eaLnBrk="1" hangingPunct="1">
              <a:spcBef>
                <a:spcPct val="0"/>
              </a:spcBef>
              <a:buFontTx/>
              <a:buNone/>
            </a:pPr>
            <a:r>
              <a:rPr lang="de-DE" sz="1200" i="1" dirty="0" smtClean="0">
                <a:solidFill>
                  <a:schemeClr val="tx1"/>
                </a:solidFill>
                <a:latin typeface="+mn-lt"/>
              </a:rPr>
              <a:t>rechts, gastronomischer</a:t>
            </a:r>
            <a:r>
              <a:rPr lang="de-DE" sz="1200" i="1" baseline="0" dirty="0" smtClean="0">
                <a:solidFill>
                  <a:schemeClr val="tx1"/>
                </a:solidFill>
                <a:latin typeface="+mn-lt"/>
              </a:rPr>
              <a:t> Stand auf der </a:t>
            </a:r>
            <a:r>
              <a:rPr lang="de-DE" sz="1200" i="0" baseline="0" dirty="0" err="1" smtClean="0">
                <a:solidFill>
                  <a:schemeClr val="tx1"/>
                </a:solidFill>
                <a:latin typeface="+mn-lt"/>
              </a:rPr>
              <a:t>Schueberfouer</a:t>
            </a:r>
            <a:r>
              <a:rPr lang="de-DE" sz="1200" i="0" baseline="0" dirty="0" smtClean="0">
                <a:solidFill>
                  <a:schemeClr val="tx1"/>
                </a:solidFill>
                <a:latin typeface="+mn-lt"/>
              </a:rPr>
              <a:t> </a:t>
            </a:r>
            <a:r>
              <a:rPr lang="de-DE" sz="1200" i="1" dirty="0" smtClean="0">
                <a:solidFill>
                  <a:schemeClr val="tx1"/>
                </a:solidFill>
                <a:latin typeface="+mn-lt"/>
              </a:rPr>
              <a:t>© SIP</a:t>
            </a:r>
            <a:r>
              <a:rPr lang="de-DE" sz="1200" i="0" baseline="0" dirty="0" smtClean="0">
                <a:solidFill>
                  <a:schemeClr val="tx1"/>
                </a:solidFill>
                <a:latin typeface="+mn-lt"/>
              </a:rPr>
              <a:t>.</a:t>
            </a:r>
            <a:endParaRPr lang="de-DE" sz="1200" i="1" dirty="0" smtClean="0">
              <a:solidFill>
                <a:schemeClr val="tx1"/>
              </a:solidFill>
              <a:latin typeface="+mn-lt"/>
            </a:endParaRPr>
          </a:p>
          <a:p>
            <a:pPr eaLnBrk="1" hangingPunct="1">
              <a:spcBef>
                <a:spcPct val="0"/>
              </a:spcBef>
            </a:pPr>
            <a:endParaRPr lang="de-DE" sz="1200" dirty="0" smtClean="0">
              <a:solidFill>
                <a:schemeClr val="tx1"/>
              </a:solidFill>
              <a:latin typeface="+mn-lt"/>
            </a:endParaRPr>
          </a:p>
          <a:p>
            <a:pPr eaLnBrk="1" hangingPunct="1">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a:t>
            </a:r>
            <a:r>
              <a:rPr lang="de-DE" sz="1200" dirty="0" smtClean="0">
                <a:solidFill>
                  <a:schemeClr val="tx1"/>
                </a:solidFill>
                <a:latin typeface="+mn-lt"/>
              </a:rPr>
              <a:t>Feste und Traditionen”: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0" noProof="0" dirty="0" smtClean="0">
                <a:solidFill>
                  <a:schemeClr val="tx1"/>
                </a:solidFill>
                <a:latin typeface="+mn-lt"/>
                <a:cs typeface="Arial" pitchFamily="34" charset="0"/>
              </a:rPr>
              <a:t>„</a:t>
            </a:r>
            <a:r>
              <a:rPr lang="de-DE" sz="1200" i="0" dirty="0" smtClean="0">
                <a:solidFill>
                  <a:schemeClr val="tx1"/>
                </a:solidFill>
                <a:latin typeface="+mn-lt"/>
                <a:cs typeface="Arial" pitchFamily="34" charset="0"/>
              </a:rPr>
              <a:t>Apropos … Feste und Traditionen in Luxemburg</a:t>
            </a:r>
            <a:r>
              <a:rPr lang="de-DE" sz="1200" i="0" noProof="0" dirty="0" smtClean="0">
                <a:solidFill>
                  <a:schemeClr val="tx1"/>
                </a:solidFill>
                <a:latin typeface="+mn-lt"/>
                <a:cs typeface="Arial" pitchFamily="34" charset="0"/>
              </a:rPr>
              <a:t>“</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rPr>
              <a:t>www.luxembourg.public.lu/de/publications/a/apropos-fetes-traditions/index.html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6594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Feste und Traditionen: </a:t>
            </a:r>
            <a:r>
              <a:rPr lang="de-DE" sz="1200" b="1" i="1" u="sng" dirty="0" smtClean="0">
                <a:solidFill>
                  <a:schemeClr val="tx1"/>
                </a:solidFill>
                <a:latin typeface="+mn-lt"/>
              </a:rPr>
              <a:t>Kleeschen</a:t>
            </a:r>
            <a:r>
              <a:rPr lang="de-DE" sz="1200" b="1" i="1" u="sng" baseline="0" dirty="0" smtClean="0">
                <a:solidFill>
                  <a:schemeClr val="tx1"/>
                </a:solidFill>
                <a:latin typeface="+mn-lt"/>
              </a:rPr>
              <a:t> </a:t>
            </a:r>
            <a:r>
              <a:rPr lang="de-DE" sz="1200" b="1" u="sng" dirty="0" smtClean="0">
                <a:solidFill>
                  <a:schemeClr val="tx1"/>
                </a:solidFill>
                <a:latin typeface="+mn-lt"/>
              </a:rPr>
              <a:t>(Sankt Nikolaus)</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In Luxemburg tritt der </a:t>
            </a:r>
            <a:r>
              <a:rPr lang="de-DE" sz="1200" i="1" dirty="0" smtClean="0">
                <a:solidFill>
                  <a:schemeClr val="tx1"/>
                </a:solidFill>
                <a:latin typeface="+mn-lt"/>
              </a:rPr>
              <a:t>Kleeschen</a:t>
            </a:r>
            <a:r>
              <a:rPr lang="de-DE" sz="1200" dirty="0" smtClean="0">
                <a:solidFill>
                  <a:schemeClr val="tx1"/>
                </a:solidFill>
                <a:latin typeface="+mn-lt"/>
              </a:rPr>
              <a:t> als rotgekleideter alter Mann mit weißem Bart und weißen Haaren auf. </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Im Gegensatz zum Weihnachtsmann trägt Sankt Nikolaus eine Mitra, eine nach oben spitz zulaufende rote Kopfbedeckung und einen Bischofsstab.</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Er tritt meist in Begleitung des </a:t>
            </a:r>
            <a:r>
              <a:rPr lang="de-DE" sz="1200" i="1" dirty="0" smtClean="0">
                <a:solidFill>
                  <a:schemeClr val="tx1"/>
                </a:solidFill>
                <a:latin typeface="+mn-lt"/>
              </a:rPr>
              <a:t>Houseker</a:t>
            </a:r>
            <a:r>
              <a:rPr lang="de-DE" sz="1200" dirty="0" smtClean="0">
                <a:solidFill>
                  <a:schemeClr val="tx1"/>
                </a:solidFill>
                <a:latin typeface="+mn-lt"/>
              </a:rPr>
              <a:t> (Knecht Ruprecht) auf, von dem unartige Kinder Ruten erhalten.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In Luxemburg hat dieses Fest eine so große Bedeutung, dass das </a:t>
            </a:r>
            <a:r>
              <a:rPr lang="de-DE" sz="1200" kern="1200" dirty="0" smtClean="0">
                <a:solidFill>
                  <a:schemeClr val="tx1"/>
                </a:solidFill>
                <a:latin typeface="+mn-lt"/>
                <a:ea typeface="+mn-ea"/>
                <a:cs typeface="+mn-cs"/>
              </a:rPr>
              <a:t>Ministerium für Bildung, Kinder und Jugend </a:t>
            </a:r>
            <a:r>
              <a:rPr lang="de-DE" sz="1200" dirty="0" smtClean="0">
                <a:solidFill>
                  <a:schemeClr val="tx1"/>
                </a:solidFill>
                <a:latin typeface="+mn-lt"/>
              </a:rPr>
              <a:t>beschloss, diesen Tag für Grundschulkinder für schulfrei zu erklären. An den Tagen vor dem 6. Dezember besucht der </a:t>
            </a:r>
            <a:r>
              <a:rPr lang="de-DE" sz="1200" i="1" dirty="0" smtClean="0">
                <a:solidFill>
                  <a:schemeClr val="tx1"/>
                </a:solidFill>
                <a:latin typeface="+mn-lt"/>
              </a:rPr>
              <a:t>Kleeschen</a:t>
            </a:r>
            <a:r>
              <a:rPr lang="de-DE" sz="1200" dirty="0" smtClean="0">
                <a:solidFill>
                  <a:schemeClr val="tx1"/>
                </a:solidFill>
                <a:latin typeface="+mn-lt"/>
              </a:rPr>
              <a:t> Grundschulklassen.</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Bereits Ende November stellen die Kinder jeden Abend eine Pantoffel vor die Schlafzimmertür, damit der </a:t>
            </a:r>
            <a:r>
              <a:rPr lang="de-DE" sz="1200" i="1" dirty="0" smtClean="0">
                <a:solidFill>
                  <a:schemeClr val="tx1"/>
                </a:solidFill>
                <a:latin typeface="+mn-lt"/>
              </a:rPr>
              <a:t>Kleeschen</a:t>
            </a:r>
            <a:r>
              <a:rPr lang="de-DE" sz="1200" dirty="0" smtClean="0">
                <a:solidFill>
                  <a:schemeClr val="tx1"/>
                </a:solidFill>
                <a:latin typeface="+mn-lt"/>
              </a:rPr>
              <a:t> Süßigkeiten hineinlegen kann, bevor er dann in der Nacht vom 5. zum 6. Dezember mit den eigentlichen Geschenken (Spielzeug und Leckereien) kommt. In der Regel gelingt es den kleinen Kindern</a:t>
            </a:r>
            <a:r>
              <a:rPr lang="de-DE" sz="1200" baseline="0" dirty="0" smtClean="0">
                <a:solidFill>
                  <a:schemeClr val="tx1"/>
                </a:solidFill>
                <a:latin typeface="+mn-lt"/>
              </a:rPr>
              <a:t> nicht, ihn dabei zu erwischen, und finden morgens </a:t>
            </a:r>
            <a:r>
              <a:rPr lang="de-DE" sz="1200" dirty="0" smtClean="0">
                <a:solidFill>
                  <a:schemeClr val="tx1"/>
                </a:solidFill>
                <a:latin typeface="+mn-lt"/>
              </a:rPr>
              <a:t>früh all ihre Geschenke.</a:t>
            </a:r>
          </a:p>
          <a:p>
            <a:pPr indent="0" eaLnBrk="1" hangingPunct="1">
              <a:lnSpc>
                <a:spcPct val="100000"/>
              </a:lnSpc>
              <a:spcBef>
                <a:spcPct val="0"/>
              </a:spcBef>
            </a:pP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Abbildung: </a:t>
            </a:r>
          </a:p>
          <a:p>
            <a:pPr marL="0" marR="0" indent="0" algn="l" defTabSz="914400" rtl="0" eaLnBrk="1" fontAlgn="base" latinLnBrk="0" hangingPunct="1">
              <a:lnSpc>
                <a:spcPct val="100000"/>
              </a:lnSpc>
              <a:spcBef>
                <a:spcPct val="0"/>
              </a:spcBef>
              <a:spcAft>
                <a:spcPct val="0"/>
              </a:spcAft>
              <a:buClrTx/>
              <a:buSzTx/>
              <a:buFontTx/>
              <a:buNone/>
              <a:tabLst/>
              <a:defRPr/>
            </a:pPr>
            <a:r>
              <a:rPr lang="de-DE" sz="1200" i="1" kern="1200" dirty="0" smtClean="0">
                <a:solidFill>
                  <a:schemeClr val="tx1"/>
                </a:solidFill>
                <a:latin typeface="+mn-lt"/>
                <a:ea typeface="+mn-ea"/>
                <a:cs typeface="+mn-cs"/>
              </a:rPr>
              <a:t>Sankt Nikolaus </a:t>
            </a:r>
            <a:r>
              <a:rPr lang="de-DE" sz="1200" i="1" kern="120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mn-cs"/>
              </a:rPr>
              <a:t>SIP/Zineb Ruppert</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„Feste und Traditionen“</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www.luxembourg.public.lu/de/le-grand-duche-se-presente/fetes-traditions/index.html</a:t>
            </a:r>
          </a:p>
          <a:p>
            <a:pPr indent="0" eaLnBrk="1" hangingPunct="1">
              <a:lnSpc>
                <a:spcPct val="100000"/>
              </a:lnSpc>
              <a:spcBef>
                <a:spcPct val="0"/>
              </a:spcBef>
              <a:buFont typeface="Arial" pitchFamily="34" charset="0"/>
              <a:buChar char="•"/>
            </a:pPr>
            <a:r>
              <a:rPr lang="de-DE" sz="1200" i="1" dirty="0" smtClean="0">
                <a:solidFill>
                  <a:schemeClr val="tx1"/>
                </a:solidFill>
                <a:latin typeface="+mn-lt"/>
              </a:rPr>
              <a:t> </a:t>
            </a:r>
            <a:r>
              <a:rPr lang="de-DE" sz="1200" i="1" dirty="0" smtClean="0">
                <a:solidFill>
                  <a:schemeClr val="tx1"/>
                </a:solidFill>
                <a:latin typeface="+mn-lt"/>
                <a:cs typeface="Arial" pitchFamily="34" charset="0"/>
              </a:rPr>
              <a:t>Apropos … Feste und Traditionen in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smtClean="0">
                <a:solidFill>
                  <a:schemeClr val="tx1"/>
                </a:solidFill>
                <a:latin typeface="+mn-lt"/>
                <a:cs typeface="Arial" pitchFamily="34" charset="0"/>
              </a:rPr>
              <a:t>  </a:t>
            </a:r>
            <a:r>
              <a:rPr lang="de-DE" sz="1200" smtClean="0">
                <a:solidFill>
                  <a:schemeClr val="tx1"/>
                </a:solidFill>
                <a:latin typeface="+mn-lt"/>
              </a:rPr>
              <a:t>www.luxembourg.public.lu/de/publications/a/apropos-fetes-traditions/index.html</a:t>
            </a:r>
            <a:endParaRPr lang="de-DE" sz="120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3895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noProof="0" dirty="0" smtClean="0">
                <a:solidFill>
                  <a:schemeClr val="tx1"/>
                </a:solidFill>
                <a:latin typeface="+mn-lt"/>
              </a:rPr>
              <a:t>Bekannte Luxemburger und Luxemburgerinnen</a:t>
            </a:r>
            <a:r>
              <a:rPr lang="de-DE" sz="1200" b="1" noProof="0" dirty="0" smtClean="0">
                <a:solidFill>
                  <a:schemeClr val="tx1"/>
                </a:solidFill>
                <a:latin typeface="+mn-lt"/>
              </a:rPr>
              <a:t> </a:t>
            </a:r>
            <a:r>
              <a:rPr lang="de-DE" sz="1200" noProof="0" dirty="0" smtClean="0">
                <a:solidFill>
                  <a:schemeClr val="tx1"/>
                </a:solidFill>
                <a:latin typeface="+mn-lt"/>
              </a:rPr>
              <a:t> </a:t>
            </a:r>
          </a:p>
          <a:p>
            <a:pPr indent="0" eaLnBrk="1" hangingPunct="1">
              <a:lnSpc>
                <a:spcPct val="100000"/>
              </a:lnSpc>
              <a:spcBef>
                <a:spcPct val="0"/>
              </a:spcBef>
              <a:defRPr/>
            </a:pPr>
            <a:endParaRPr lang="de-DE" sz="1200" noProof="0" dirty="0" smtClean="0">
              <a:solidFill>
                <a:schemeClr val="tx1"/>
              </a:solidFill>
              <a:latin typeface="+mn-lt"/>
            </a:endParaRPr>
          </a:p>
          <a:p>
            <a:pPr indent="0" eaLnBrk="1" hangingPunct="1">
              <a:lnSpc>
                <a:spcPct val="100000"/>
              </a:lnSpc>
              <a:spcBef>
                <a:spcPct val="0"/>
              </a:spcBef>
              <a:defRPr/>
            </a:pPr>
            <a:r>
              <a:rPr lang="de-DE" sz="1200" noProof="0" dirty="0" smtClean="0">
                <a:solidFill>
                  <a:schemeClr val="tx1"/>
                </a:solidFill>
                <a:latin typeface="+mn-lt"/>
              </a:rPr>
              <a:t>- </a:t>
            </a:r>
            <a:r>
              <a:rPr lang="de-DE" sz="1200" b="1" noProof="0" dirty="0" err="1" smtClean="0">
                <a:solidFill>
                  <a:schemeClr val="tx1"/>
                </a:solidFill>
                <a:latin typeface="+mn-lt"/>
              </a:rPr>
              <a:t>Ranga</a:t>
            </a:r>
            <a:r>
              <a:rPr lang="de-DE" sz="1200" b="1" noProof="0" dirty="0" smtClean="0">
                <a:solidFill>
                  <a:schemeClr val="tx1"/>
                </a:solidFill>
                <a:latin typeface="+mn-lt"/>
              </a:rPr>
              <a:t> </a:t>
            </a:r>
            <a:r>
              <a:rPr lang="de-DE" sz="1200" b="1" noProof="0" dirty="0" err="1" smtClean="0">
                <a:solidFill>
                  <a:schemeClr val="tx1"/>
                </a:solidFill>
                <a:latin typeface="+mn-lt"/>
              </a:rPr>
              <a:t>Yogeshwar</a:t>
            </a:r>
            <a:r>
              <a:rPr lang="de-DE" sz="1200" b="1" baseline="0" noProof="0" dirty="0" smtClean="0">
                <a:solidFill>
                  <a:schemeClr val="tx1"/>
                </a:solidFill>
                <a:latin typeface="+mn-lt"/>
              </a:rPr>
              <a:t> </a:t>
            </a:r>
            <a:r>
              <a:rPr lang="de-DE" sz="1200" b="0" baseline="0" noProof="0" dirty="0" smtClean="0">
                <a:solidFill>
                  <a:schemeClr val="tx1"/>
                </a:solidFill>
                <a:latin typeface="+mn-lt"/>
              </a:rPr>
              <a:t>ist Physiker und einer der führenden Wissenschaftsjournalisten in Deutschland. 1987 wurde er Redakteur beim Westdeutschen Rundfunk Köln und moderierte später zahlreiche Wissenschaftssendungen im deutschen Fernsehen. Seine Bücher wurden in mehrere Sprachen übersetzt. Für seine journalistische Tätigkeit sowie für sein Engagement in den Bereichen Forschung und Kultur erhielt er zahlreiche </a:t>
            </a:r>
            <a:r>
              <a:rPr lang="de-DE" sz="1200" b="0" baseline="0" noProof="0" smtClean="0">
                <a:solidFill>
                  <a:schemeClr val="tx1"/>
                </a:solidFill>
                <a:latin typeface="+mn-lt"/>
              </a:rPr>
              <a:t>Preise und Auszeichnungen</a:t>
            </a:r>
            <a:r>
              <a:rPr lang="de-DE" sz="1200" b="0" baseline="0" noProof="0" dirty="0" smtClean="0">
                <a:solidFill>
                  <a:schemeClr val="tx1"/>
                </a:solidFill>
                <a:latin typeface="+mn-lt"/>
              </a:rPr>
              <a:t>.</a:t>
            </a:r>
          </a:p>
          <a:p>
            <a:pPr indent="0" eaLnBrk="1" hangingPunct="1">
              <a:lnSpc>
                <a:spcPct val="100000"/>
              </a:lnSpc>
              <a:spcBef>
                <a:spcPct val="0"/>
              </a:spcBef>
              <a:defRPr/>
            </a:pPr>
            <a:endParaRPr lang="de-DE" sz="1200" noProof="0" dirty="0" smtClean="0">
              <a:solidFill>
                <a:schemeClr val="tx1"/>
              </a:solidFill>
              <a:latin typeface="+mn-lt"/>
            </a:endParaRPr>
          </a:p>
          <a:p>
            <a:pPr indent="0" eaLnBrk="1" hangingPunct="1">
              <a:lnSpc>
                <a:spcPct val="100000"/>
              </a:lnSpc>
              <a:spcBef>
                <a:spcPct val="0"/>
              </a:spcBef>
              <a:buFontTx/>
              <a:buChar char="-"/>
              <a:defRPr/>
            </a:pPr>
            <a:r>
              <a:rPr lang="de-DE" sz="1200" b="1" noProof="0" dirty="0" smtClean="0">
                <a:solidFill>
                  <a:schemeClr val="tx1"/>
                </a:solidFill>
                <a:latin typeface="+mn-lt"/>
              </a:rPr>
              <a:t> Jean-Claude Juncker </a:t>
            </a:r>
            <a:r>
              <a:rPr lang="de-DE" sz="1200" b="0" noProof="0" dirty="0" smtClean="0">
                <a:solidFill>
                  <a:schemeClr val="tx1"/>
                </a:solidFill>
                <a:latin typeface="+mn-lt"/>
              </a:rPr>
              <a:t>ist seit </a:t>
            </a:r>
            <a:r>
              <a:rPr lang="de-DE" sz="1200" noProof="0" dirty="0" smtClean="0">
                <a:solidFill>
                  <a:schemeClr val="tx1"/>
                </a:solidFill>
                <a:latin typeface="+mn-lt"/>
              </a:rPr>
              <a:t>November</a:t>
            </a:r>
            <a:r>
              <a:rPr lang="de-DE" sz="1200" baseline="0" noProof="0" dirty="0" smtClean="0">
                <a:solidFill>
                  <a:schemeClr val="tx1"/>
                </a:solidFill>
                <a:latin typeface="+mn-lt"/>
              </a:rPr>
              <a:t> 2014 Präsident der Europäischen Kommission.</a:t>
            </a:r>
            <a:r>
              <a:rPr lang="de-DE" sz="1200" noProof="0" dirty="0" smtClean="0">
                <a:solidFill>
                  <a:schemeClr val="tx1"/>
                </a:solidFill>
                <a:latin typeface="+mn-lt"/>
              </a:rPr>
              <a:t> Premierminister von Luxemburg von 1995 bis 2013, war er der erste ständige Vorsitzende der Euro-Gruppe (von 2005 bis 2013). Aufgrund seines Engagements für die europäische Integration wurde er mit zahlreichen Preisen, darunter dem Karlspreis 2006, ausgezeichnet. </a:t>
            </a:r>
          </a:p>
          <a:p>
            <a:pPr indent="0" eaLnBrk="1" hangingPunct="1">
              <a:lnSpc>
                <a:spcPct val="100000"/>
              </a:lnSpc>
              <a:spcBef>
                <a:spcPct val="0"/>
              </a:spcBef>
              <a:buFontTx/>
              <a:buChar char="-"/>
              <a:defRPr/>
            </a:pPr>
            <a:endParaRPr lang="de-DE" sz="1200" noProof="0" dirty="0" smtClean="0">
              <a:solidFill>
                <a:schemeClr val="tx1"/>
              </a:solidFill>
              <a:latin typeface="+mn-lt"/>
            </a:endParaRPr>
          </a:p>
          <a:p>
            <a:pPr indent="0" eaLnBrk="1" hangingPunct="1">
              <a:lnSpc>
                <a:spcPct val="100000"/>
              </a:lnSpc>
              <a:spcBef>
                <a:spcPct val="0"/>
              </a:spcBef>
              <a:buFontTx/>
              <a:buChar char="-"/>
              <a:defRPr/>
            </a:pPr>
            <a:r>
              <a:rPr lang="de-DE" sz="1200" b="1" noProof="0" dirty="0" smtClean="0">
                <a:solidFill>
                  <a:schemeClr val="tx1"/>
                </a:solidFill>
                <a:latin typeface="+mn-lt"/>
              </a:rPr>
              <a:t> Désirée</a:t>
            </a:r>
            <a:r>
              <a:rPr lang="de-DE" sz="1200" b="1" baseline="0" noProof="0" dirty="0" smtClean="0">
                <a:solidFill>
                  <a:schemeClr val="tx1"/>
                </a:solidFill>
                <a:latin typeface="+mn-lt"/>
              </a:rPr>
              <a:t> Nosbusch </a:t>
            </a:r>
            <a:r>
              <a:rPr lang="de-DE" sz="1200" noProof="0" dirty="0" smtClean="0">
                <a:solidFill>
                  <a:schemeClr val="tx1"/>
                </a:solidFill>
                <a:latin typeface="+mn-lt"/>
              </a:rPr>
              <a:t>ist Film-</a:t>
            </a:r>
            <a:r>
              <a:rPr lang="de-DE" sz="1200" baseline="0" noProof="0" dirty="0" smtClean="0">
                <a:solidFill>
                  <a:schemeClr val="tx1"/>
                </a:solidFill>
                <a:latin typeface="+mn-lt"/>
              </a:rPr>
              <a:t> und Theaters</a:t>
            </a:r>
            <a:r>
              <a:rPr lang="de-DE" sz="1200" noProof="0" dirty="0" smtClean="0">
                <a:solidFill>
                  <a:schemeClr val="tx1"/>
                </a:solidFill>
                <a:latin typeface="+mn-lt"/>
              </a:rPr>
              <a:t>chauspielerin sowie Moderatorin. Sie wurde in Esch an der Alzette geboren und begann ihre Karriere mit 12 Jahren bei RTL-Radio Luxemburg. Sie hat unzählige Events moderiert und spielt regelmäßig in Filmen, die im Fernsehen ausgestrahlt werden. Außerdem ist sie Film-Produzentin und -Regisseurin.</a:t>
            </a:r>
          </a:p>
          <a:p>
            <a:pPr indent="0" eaLnBrk="1" hangingPunct="1">
              <a:lnSpc>
                <a:spcPct val="100000"/>
              </a:lnSpc>
              <a:spcBef>
                <a:spcPct val="0"/>
              </a:spcBef>
              <a:buFontTx/>
              <a:buNone/>
              <a:defRPr/>
            </a:pPr>
            <a:endParaRPr lang="de-DE" sz="1200" noProof="0" dirty="0" smtClean="0">
              <a:solidFill>
                <a:schemeClr val="tx1"/>
              </a:solidFill>
              <a:latin typeface="+mn-lt"/>
            </a:endParaRPr>
          </a:p>
          <a:p>
            <a:pPr indent="0" eaLnBrk="1" hangingPunct="1">
              <a:lnSpc>
                <a:spcPct val="100000"/>
              </a:lnSpc>
              <a:spcBef>
                <a:spcPct val="0"/>
              </a:spcBef>
              <a:buFontTx/>
              <a:buChar char="-"/>
              <a:defRPr/>
            </a:pPr>
            <a:r>
              <a:rPr lang="de-DE" sz="1200" b="1" noProof="0" dirty="0" smtClean="0">
                <a:solidFill>
                  <a:schemeClr val="tx1"/>
                </a:solidFill>
                <a:latin typeface="+mn-lt"/>
              </a:rPr>
              <a:t> Guy Helminger </a:t>
            </a:r>
            <a:r>
              <a:rPr lang="de-DE" sz="1200" noProof="0" dirty="0" smtClean="0">
                <a:solidFill>
                  <a:schemeClr val="tx1"/>
                </a:solidFill>
                <a:latin typeface="+mn-lt"/>
              </a:rPr>
              <a:t>ist Schriftsteller. Er lebt in Köln, wo er deutschsprachige Gedichte, Theaterstücke, Hörspiele und Romane schreibt. 2002 erhielt er den Luxemburger Literaturpreis Prix Servais und 2004 wurde er im Rahmen des Ingeborg-Bachmann-Wettbewerbs für seine </a:t>
            </a:r>
            <a:r>
              <a:rPr lang="de-DE" sz="1200" i="0" noProof="0" dirty="0" smtClean="0">
                <a:solidFill>
                  <a:schemeClr val="tx1"/>
                </a:solidFill>
                <a:latin typeface="+mn-lt"/>
              </a:rPr>
              <a:t>Erzählung „Pelargonien“ </a:t>
            </a:r>
            <a:r>
              <a:rPr lang="de-DE" sz="1200" noProof="0" dirty="0" smtClean="0">
                <a:solidFill>
                  <a:schemeClr val="tx1"/>
                </a:solidFill>
                <a:latin typeface="+mn-lt"/>
              </a:rPr>
              <a:t>mit dem 3sat-Preis ausgezeichnet. Weitere Werke sind der bei Suhrkamp erschienene Band </a:t>
            </a:r>
            <a:r>
              <a:rPr lang="de-DE" sz="1200" i="0" noProof="0" dirty="0" smtClean="0">
                <a:solidFill>
                  <a:schemeClr val="tx1"/>
                </a:solidFill>
                <a:latin typeface="+mn-lt"/>
              </a:rPr>
              <a:t>„Etwas fehlt immer“ </a:t>
            </a:r>
            <a:r>
              <a:rPr lang="de-DE" sz="1200" noProof="0" dirty="0" smtClean="0">
                <a:solidFill>
                  <a:schemeClr val="tx1"/>
                </a:solidFill>
                <a:latin typeface="+mn-lt"/>
              </a:rPr>
              <a:t>(2005) und der bei Eichborn veröffentlichte Roman </a:t>
            </a:r>
            <a:r>
              <a:rPr lang="de-DE" sz="1200" i="0" noProof="0" dirty="0" smtClean="0">
                <a:solidFill>
                  <a:schemeClr val="tx1"/>
                </a:solidFill>
                <a:latin typeface="+mn-lt"/>
              </a:rPr>
              <a:t>„Neubrasilien“ </a:t>
            </a:r>
            <a:r>
              <a:rPr lang="de-DE" sz="1200" noProof="0" dirty="0" smtClean="0">
                <a:solidFill>
                  <a:schemeClr val="tx1"/>
                </a:solidFill>
                <a:latin typeface="+mn-lt"/>
              </a:rPr>
              <a:t>(2010). Außerdem moderierte er eine Kultursendung </a:t>
            </a:r>
            <a:r>
              <a:rPr lang="de-DE" sz="1200" i="0" noProof="0" dirty="0" smtClean="0">
                <a:solidFill>
                  <a:schemeClr val="tx1"/>
                </a:solidFill>
                <a:latin typeface="+mn-lt"/>
              </a:rPr>
              <a:t>bei RTL Télé Lëtzebuerg.</a:t>
            </a:r>
          </a:p>
          <a:p>
            <a:pPr marL="0" marR="0" lvl="0" indent="0" algn="l" defTabSz="914400" rtl="0" eaLnBrk="1" fontAlgn="auto" latinLnBrk="0" hangingPunct="1">
              <a:lnSpc>
                <a:spcPct val="100000"/>
              </a:lnSpc>
              <a:spcBef>
                <a:spcPct val="0"/>
              </a:spcBef>
              <a:spcAft>
                <a:spcPts val="0"/>
              </a:spcAft>
              <a:buClrTx/>
              <a:buSzTx/>
              <a:buFontTx/>
              <a:buNone/>
              <a:tabLst/>
              <a:defRPr/>
            </a:pPr>
            <a:endParaRPr lang="de-DE" sz="1200" noProof="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de-DE" sz="1200" b="1" noProof="0" dirty="0" smtClean="0">
                <a:solidFill>
                  <a:schemeClr val="tx1"/>
                </a:solidFill>
                <a:latin typeface="+mn-lt"/>
              </a:rPr>
              <a:t> Christine Majerus</a:t>
            </a:r>
            <a:r>
              <a:rPr lang="de-DE" sz="1200" b="0" noProof="0" dirty="0" smtClean="0">
                <a:solidFill>
                  <a:schemeClr val="tx1"/>
                </a:solidFill>
                <a:latin typeface="+mn-lt"/>
              </a:rPr>
              <a:t> ist Radrennfahrerin</a:t>
            </a:r>
            <a:r>
              <a:rPr lang="de-DE" sz="1200" b="0" baseline="0" noProof="0" dirty="0" smtClean="0">
                <a:solidFill>
                  <a:schemeClr val="tx1"/>
                </a:solidFill>
                <a:latin typeface="+mn-lt"/>
              </a:rPr>
              <a:t> und hat Luxemburg bei den Olympischen Spielen vertreten. Zwischen 2007 und 2016 wurde sie insgesamt 28 Mal Luxemburgische Meisterin. 2016 wurde sie Weltmeisterin im Mannschaftszeitfahren.</a:t>
            </a:r>
          </a:p>
          <a:p>
            <a:pPr marL="0" marR="0" lvl="0" indent="0" algn="l" defTabSz="914400" rtl="0" eaLnBrk="1" fontAlgn="auto" latinLnBrk="0" hangingPunct="1">
              <a:lnSpc>
                <a:spcPct val="100000"/>
              </a:lnSpc>
              <a:spcBef>
                <a:spcPct val="0"/>
              </a:spcBef>
              <a:spcAft>
                <a:spcPts val="0"/>
              </a:spcAft>
              <a:buClrTx/>
              <a:buSzTx/>
              <a:buFontTx/>
              <a:buChar char="-"/>
              <a:tabLst/>
              <a:defRPr/>
            </a:pPr>
            <a:endParaRPr lang="de-DE" sz="1200" b="0" baseline="0" noProof="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de-DE" sz="1200" b="1" noProof="0" dirty="0" smtClean="0">
                <a:solidFill>
                  <a:schemeClr val="tx1"/>
                </a:solidFill>
                <a:latin typeface="+mn-lt"/>
              </a:rPr>
              <a:t> Léa Linster </a:t>
            </a:r>
            <a:r>
              <a:rPr lang="de-DE" sz="1200" noProof="0" dirty="0" smtClean="0">
                <a:solidFill>
                  <a:schemeClr val="tx1"/>
                </a:solidFill>
                <a:latin typeface="+mn-lt"/>
              </a:rPr>
              <a:t>ist Köchin. Als erste und bisher einzige Frau gewann sie den Bocuse d’or, den bedeutendsten Wettbewerb für Profiköche, und seit 1987 erfreut sie sich eines Michelin-Sterns. Sie tritt regelmäßig im deutschen Fernsehen auf und hat zahlreiche Artikel und Kochbücher veröffentlicht.</a:t>
            </a:r>
            <a:endParaRPr lang="de-DE" sz="1200" b="0" baseline="0" noProof="0" dirty="0" smtClean="0">
              <a:solidFill>
                <a:schemeClr val="tx1"/>
              </a:solidFill>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endParaRPr lang="de-DE" sz="1200" b="1" noProof="0" dirty="0" smtClean="0">
              <a:solidFill>
                <a:schemeClr val="tx1"/>
              </a:solidFill>
              <a:latin typeface="+mn-lt"/>
            </a:endParaRPr>
          </a:p>
          <a:p>
            <a:pPr eaLnBrk="1" hangingPunct="1">
              <a:spcBef>
                <a:spcPct val="0"/>
              </a:spcBef>
              <a:buFontTx/>
              <a:buNone/>
              <a:defRPr/>
            </a:pPr>
            <a:r>
              <a:rPr lang="de-DE" sz="1200" i="1" kern="1200" noProof="0" dirty="0" smtClean="0">
                <a:solidFill>
                  <a:schemeClr val="tx1"/>
                </a:solidFill>
                <a:latin typeface="+mn-lt"/>
                <a:ea typeface="+mn-ea"/>
                <a:cs typeface="+mn-cs"/>
              </a:rPr>
              <a:t>Abbildungen:</a:t>
            </a:r>
          </a:p>
          <a:p>
            <a:pPr eaLnBrk="1" hangingPunct="1">
              <a:spcBef>
                <a:spcPct val="0"/>
              </a:spcBef>
              <a:buFontTx/>
              <a:buNone/>
              <a:defRPr/>
            </a:pPr>
            <a:r>
              <a:rPr lang="de-DE" sz="1200" i="1" kern="1200" noProof="0" dirty="0" err="1" smtClean="0">
                <a:solidFill>
                  <a:schemeClr val="tx1"/>
                </a:solidFill>
                <a:latin typeface="+mn-lt"/>
                <a:ea typeface="+mn-ea"/>
                <a:cs typeface="+mn-cs"/>
              </a:rPr>
              <a:t>Ranga</a:t>
            </a:r>
            <a:r>
              <a:rPr lang="de-DE" sz="1200" i="1" kern="1200" noProof="0" dirty="0" smtClean="0">
                <a:solidFill>
                  <a:schemeClr val="tx1"/>
                </a:solidFill>
                <a:latin typeface="+mn-lt"/>
                <a:ea typeface="+mn-ea"/>
                <a:cs typeface="+mn-cs"/>
              </a:rPr>
              <a:t> </a:t>
            </a:r>
            <a:r>
              <a:rPr lang="de-DE" sz="1200" i="1" kern="1200" noProof="0" dirty="0" err="1" smtClean="0">
                <a:solidFill>
                  <a:schemeClr val="tx1"/>
                </a:solidFill>
                <a:latin typeface="+mn-lt"/>
                <a:ea typeface="+mn-ea"/>
                <a:cs typeface="+mn-cs"/>
              </a:rPr>
              <a:t>Yogeshwar</a:t>
            </a:r>
            <a:r>
              <a:rPr lang="de-DE" sz="1200" i="1" kern="1200" noProof="0" dirty="0" smtClean="0">
                <a:solidFill>
                  <a:schemeClr val="tx1"/>
                </a:solidFill>
                <a:latin typeface="+mn-lt"/>
                <a:ea typeface="+mn-ea"/>
                <a:cs typeface="+mn-cs"/>
              </a:rPr>
              <a:t> © SIP/Claude Piscitelli;</a:t>
            </a:r>
          </a:p>
          <a:p>
            <a:pPr eaLnBrk="1" hangingPunct="1">
              <a:spcBef>
                <a:spcPct val="0"/>
              </a:spcBef>
              <a:buFontTx/>
              <a:buNone/>
              <a:defRPr/>
            </a:pPr>
            <a:r>
              <a:rPr lang="de-DE" sz="1200" i="1" kern="1200" noProof="0" dirty="0" smtClean="0">
                <a:solidFill>
                  <a:schemeClr val="tx1"/>
                </a:solidFill>
                <a:effectLst/>
                <a:latin typeface="+mn-lt"/>
                <a:ea typeface="+mn-ea"/>
                <a:cs typeface="+mn-cs"/>
              </a:rPr>
              <a:t>Jean-Claude Juncker © </a:t>
            </a:r>
            <a:r>
              <a:rPr lang="de-DE" sz="1200" i="1" kern="1200" noProof="0" dirty="0" smtClean="0">
                <a:solidFill>
                  <a:schemeClr val="tx1"/>
                </a:solidFill>
                <a:latin typeface="+mn-lt"/>
                <a:ea typeface="+mn-ea"/>
                <a:cs typeface="+mn-cs"/>
              </a:rPr>
              <a:t>SIP/Thierry</a:t>
            </a:r>
            <a:r>
              <a:rPr lang="de-DE" sz="1200" i="1" kern="1200" baseline="0" noProof="0" dirty="0" smtClean="0">
                <a:solidFill>
                  <a:schemeClr val="tx1"/>
                </a:solidFill>
                <a:latin typeface="+mn-lt"/>
                <a:ea typeface="+mn-ea"/>
                <a:cs typeface="+mn-cs"/>
              </a:rPr>
              <a:t> Monasse;</a:t>
            </a:r>
          </a:p>
          <a:p>
            <a:pPr eaLnBrk="1" hangingPunct="1">
              <a:spcBef>
                <a:spcPct val="0"/>
              </a:spcBef>
              <a:buFontTx/>
              <a:buNone/>
              <a:defRPr/>
            </a:pPr>
            <a:r>
              <a:rPr lang="de-DE" sz="1200" i="1" kern="1200" noProof="0" dirty="0" smtClean="0">
                <a:solidFill>
                  <a:schemeClr val="tx1"/>
                </a:solidFill>
                <a:effectLst/>
                <a:latin typeface="+mn-lt"/>
                <a:ea typeface="+mn-ea"/>
                <a:cs typeface="+mn-cs"/>
              </a:rPr>
              <a:t>Désirée </a:t>
            </a:r>
            <a:r>
              <a:rPr lang="de-DE" sz="1200" i="1" kern="1200" noProof="0" dirty="0" err="1" smtClean="0">
                <a:solidFill>
                  <a:schemeClr val="tx1"/>
                </a:solidFill>
                <a:effectLst/>
                <a:latin typeface="+mn-lt"/>
                <a:ea typeface="+mn-ea"/>
                <a:cs typeface="+mn-cs"/>
              </a:rPr>
              <a:t>Nosbusch</a:t>
            </a:r>
            <a:r>
              <a:rPr lang="de-DE" sz="1200" i="1" kern="1200" noProof="0" dirty="0" smtClean="0">
                <a:solidFill>
                  <a:schemeClr val="tx1"/>
                </a:solidFill>
                <a:effectLst/>
                <a:latin typeface="+mn-lt"/>
                <a:ea typeface="+mn-ea"/>
                <a:cs typeface="+mn-cs"/>
              </a:rPr>
              <a:t> ©</a:t>
            </a:r>
            <a:r>
              <a:rPr lang="de-DE" sz="1200" i="1" kern="1200" noProof="0" dirty="0" smtClean="0">
                <a:solidFill>
                  <a:schemeClr val="tx1"/>
                </a:solidFill>
                <a:latin typeface="+mn-lt"/>
                <a:ea typeface="+mn-ea"/>
                <a:cs typeface="+mn-cs"/>
              </a:rPr>
              <a:t> SIP/Jean-Paul</a:t>
            </a:r>
            <a:r>
              <a:rPr lang="de-DE" sz="1200" i="1" kern="1200" baseline="0" noProof="0" dirty="0" smtClean="0">
                <a:solidFill>
                  <a:schemeClr val="tx1"/>
                </a:solidFill>
                <a:latin typeface="+mn-lt"/>
                <a:ea typeface="+mn-ea"/>
                <a:cs typeface="+mn-cs"/>
              </a:rPr>
              <a:t> Kieffer;</a:t>
            </a:r>
          </a:p>
          <a:p>
            <a:pPr eaLnBrk="1" hangingPunct="1">
              <a:spcBef>
                <a:spcPct val="0"/>
              </a:spcBef>
              <a:buFontTx/>
              <a:buNone/>
              <a:defRPr/>
            </a:pPr>
            <a:r>
              <a:rPr lang="de-DE" sz="1200" i="1" kern="1200" noProof="0" dirty="0" smtClean="0">
                <a:solidFill>
                  <a:schemeClr val="tx1"/>
                </a:solidFill>
                <a:effectLst/>
                <a:latin typeface="+mn-lt"/>
                <a:ea typeface="+mn-ea"/>
                <a:cs typeface="+mn-cs"/>
              </a:rPr>
              <a:t>Guy </a:t>
            </a:r>
            <a:r>
              <a:rPr lang="de-DE" sz="1200" i="1" kern="1200" noProof="0" dirty="0" err="1" smtClean="0">
                <a:solidFill>
                  <a:schemeClr val="tx1"/>
                </a:solidFill>
                <a:effectLst/>
                <a:latin typeface="+mn-lt"/>
                <a:ea typeface="+mn-ea"/>
                <a:cs typeface="+mn-cs"/>
              </a:rPr>
              <a:t>Helminger</a:t>
            </a:r>
            <a:r>
              <a:rPr lang="de-DE" sz="1200" i="1" kern="1200" noProof="0" dirty="0" smtClean="0">
                <a:solidFill>
                  <a:schemeClr val="tx1"/>
                </a:solidFill>
                <a:effectLst/>
                <a:latin typeface="+mn-lt"/>
                <a:ea typeface="+mn-ea"/>
                <a:cs typeface="+mn-cs"/>
              </a:rPr>
              <a:t> © SIP/Charles Caratini;</a:t>
            </a:r>
          </a:p>
          <a:p>
            <a:pPr eaLnBrk="1" hangingPunct="1">
              <a:spcBef>
                <a:spcPct val="0"/>
              </a:spcBef>
              <a:buFontTx/>
              <a:buNone/>
              <a:defRPr/>
            </a:pPr>
            <a:r>
              <a:rPr lang="de-DE" sz="1200" i="1" kern="1200" noProof="0" dirty="0" smtClean="0">
                <a:solidFill>
                  <a:schemeClr val="tx1"/>
                </a:solidFill>
                <a:effectLst/>
                <a:latin typeface="+mn-lt"/>
                <a:ea typeface="+mn-ea"/>
                <a:cs typeface="+mn-cs"/>
              </a:rPr>
              <a:t>Christine Majerus © George Deswijzen / Boels-Dolmans Cycling Team – Source: Christine Majerus;</a:t>
            </a:r>
          </a:p>
          <a:p>
            <a:pPr eaLnBrk="1" hangingPunct="1">
              <a:spcBef>
                <a:spcPct val="0"/>
              </a:spcBef>
              <a:buFontTx/>
              <a:buNone/>
              <a:defRPr/>
            </a:pPr>
            <a:r>
              <a:rPr lang="de-DE" sz="1200" i="1" kern="1200" noProof="0" dirty="0" smtClean="0">
                <a:solidFill>
                  <a:schemeClr val="tx1"/>
                </a:solidFill>
                <a:effectLst/>
                <a:latin typeface="+mn-lt"/>
                <a:ea typeface="+mn-ea"/>
                <a:cs typeface="+mn-cs"/>
              </a:rPr>
              <a:t>Léa </a:t>
            </a:r>
            <a:r>
              <a:rPr lang="de-DE" sz="1200" i="1" kern="1200" noProof="0" dirty="0" err="1" smtClean="0">
                <a:solidFill>
                  <a:schemeClr val="tx1"/>
                </a:solidFill>
                <a:effectLst/>
                <a:latin typeface="+mn-lt"/>
                <a:ea typeface="+mn-ea"/>
                <a:cs typeface="+mn-cs"/>
              </a:rPr>
              <a:t>Linster</a:t>
            </a:r>
            <a:r>
              <a:rPr lang="de-DE" sz="1200" i="1" kern="1200" noProof="0" dirty="0" smtClean="0">
                <a:solidFill>
                  <a:schemeClr val="tx1"/>
                </a:solidFill>
                <a:effectLst/>
                <a:latin typeface="+mn-lt"/>
                <a:ea typeface="+mn-ea"/>
                <a:cs typeface="+mn-cs"/>
              </a:rPr>
              <a:t> © </a:t>
            </a:r>
            <a:r>
              <a:rPr lang="de-DE" sz="1200" i="1" kern="1200" noProof="0" dirty="0" smtClean="0">
                <a:solidFill>
                  <a:schemeClr val="tx1"/>
                </a:solidFill>
                <a:latin typeface="+mn-lt"/>
                <a:ea typeface="+mn-ea"/>
                <a:cs typeface="+mn-cs"/>
              </a:rPr>
              <a:t>SIP/Claude Piscitelli.</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9489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de-DE" sz="1200" b="1" u="sng" dirty="0" smtClean="0">
                <a:solidFill>
                  <a:schemeClr val="tx1"/>
                </a:solidFill>
                <a:latin typeface="+mn-lt"/>
              </a:rPr>
              <a:t>Wussten Sie, dass …?</a:t>
            </a:r>
          </a:p>
          <a:p>
            <a:pPr eaLnBrk="1" hangingPunct="1">
              <a:spcBef>
                <a:spcPct val="0"/>
              </a:spcBef>
              <a:defRPr/>
            </a:pPr>
            <a:endParaRPr lang="de-DE" sz="1200" b="1" u="sng" dirty="0" smtClean="0">
              <a:solidFill>
                <a:schemeClr val="tx1"/>
              </a:solidFill>
              <a:latin typeface="+mn-lt"/>
            </a:endParaRPr>
          </a:p>
          <a:p>
            <a:pPr>
              <a:defRPr/>
            </a:pPr>
            <a:r>
              <a:rPr lang="de-DE" sz="1200" b="1" dirty="0" smtClean="0">
                <a:solidFill>
                  <a:schemeClr val="tx1"/>
                </a:solidFill>
                <a:latin typeface="+mn-lt"/>
              </a:rPr>
              <a:t>… drei Forscher luxemburgischer Abstammung Nobelpreisträger sind? </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1908 erhielt der 1845 in Luxemburg geborene Gabriel Lippmann den Nobelpreis für Physik, 2003 erhielt Paul Lauterbur, ein 1929 geborener Amerikaner luxemburgischer Abstammung, den Nobelpreis für Medizin und 2011 erhielt der 1941 in Luxemburg geborene Jules Hoffmann den Nobelpreis für Medizin. Im Verhältnis zur Einwohnerzahl ist dies die weltweit höchste Zahl an Nobelpreisträgern!</a:t>
            </a:r>
          </a:p>
          <a:p>
            <a:pPr>
              <a:defRPr/>
            </a:pPr>
            <a:endParaRPr lang="de-DE" sz="1200" dirty="0" smtClean="0">
              <a:solidFill>
                <a:schemeClr val="tx1"/>
              </a:solidFill>
              <a:latin typeface="+mn-lt"/>
            </a:endParaRPr>
          </a:p>
          <a:p>
            <a:pPr>
              <a:defRPr/>
            </a:pPr>
            <a:r>
              <a:rPr lang="de-DE" sz="1200" b="1" dirty="0" smtClean="0">
                <a:solidFill>
                  <a:schemeClr val="tx1"/>
                </a:solidFill>
                <a:latin typeface="+mn-lt"/>
              </a:rPr>
              <a:t>… der Luxemburger Pierre Werner als „Vater des Euro“ gilt?</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Pierre Werner (1913-2002) stand als damaliger Premierminister an der Spitze einer europäischen Expertengruppe, die der Europäischen Kommission 1970 einen Plan zur Währungsintegration, den sogenannten Werner-Plan, vorlegte, der als erster Schritt in Richtung Euro betrachtet werden kann. </a:t>
            </a:r>
          </a:p>
          <a:p>
            <a:pPr>
              <a:defRPr/>
            </a:pPr>
            <a:endParaRPr lang="de-DE" sz="1200" dirty="0" smtClean="0">
              <a:solidFill>
                <a:schemeClr val="tx1"/>
              </a:solidFill>
              <a:latin typeface="+mn-lt"/>
            </a:endParaRPr>
          </a:p>
          <a:p>
            <a:pPr>
              <a:defRPr/>
            </a:pPr>
            <a:r>
              <a:rPr lang="de-DE" sz="1200" b="1" dirty="0" smtClean="0">
                <a:solidFill>
                  <a:schemeClr val="tx1"/>
                </a:solidFill>
                <a:latin typeface="+mn-lt"/>
              </a:rPr>
              <a:t>… die weltweit einzige Frau, die einen Bocuse d</a:t>
            </a:r>
            <a:r>
              <a:rPr lang="de-DE" sz="1200" b="1" noProof="0" dirty="0" smtClean="0">
                <a:solidFill>
                  <a:schemeClr val="tx1"/>
                </a:solidFill>
                <a:latin typeface="+mn-lt"/>
              </a:rPr>
              <a:t>’</a:t>
            </a:r>
            <a:r>
              <a:rPr lang="de-DE" sz="1200" b="1" dirty="0" smtClean="0">
                <a:solidFill>
                  <a:schemeClr val="tx1"/>
                </a:solidFill>
                <a:latin typeface="+mn-lt"/>
              </a:rPr>
              <a:t>or gewonnen hat, Luxemburgerin ist? </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Léa Linster, Inhaberin des gleichnamigen Sternerestaurants, erhielt diese Auszeichnung als bislang erste und einzige Frau.</a:t>
            </a:r>
          </a:p>
          <a:p>
            <a:pPr>
              <a:defRPr/>
            </a:pPr>
            <a:endParaRPr lang="de-DE" sz="1200" dirty="0" smtClean="0">
              <a:solidFill>
                <a:schemeClr val="tx1"/>
              </a:solidFill>
              <a:latin typeface="+mn-lt"/>
            </a:endParaRPr>
          </a:p>
          <a:p>
            <a:pPr>
              <a:defRPr/>
            </a:pPr>
            <a:r>
              <a:rPr lang="de-DE" sz="1200" b="1" dirty="0" smtClean="0">
                <a:solidFill>
                  <a:schemeClr val="tx1"/>
                </a:solidFill>
                <a:latin typeface="+mn-lt"/>
              </a:rPr>
              <a:t>… Robert Schuman, einer der Väter Europas, in Luxemburg-Stadt geboren wurde?</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Robert Schuman wurde in Clausen, einem Vorort von Luxemburg-Stadt, als Sohn eines Lothringers deutscher Staatsangehörigkeit und einer Luxemburgerin geboren. </a:t>
            </a:r>
            <a:r>
              <a:rPr lang="de-DE" sz="1200" b="1" dirty="0" smtClean="0">
                <a:solidFill>
                  <a:schemeClr val="tx1"/>
                </a:solidFill>
                <a:latin typeface="+mn-lt"/>
              </a:rPr>
              <a:t>Seine Muttersprache war demnach Luxemburgisch. </a:t>
            </a:r>
            <a:r>
              <a:rPr lang="de-DE" sz="1200" dirty="0" smtClean="0">
                <a:solidFill>
                  <a:schemeClr val="tx1"/>
                </a:solidFill>
                <a:latin typeface="+mn-lt"/>
              </a:rPr>
              <a:t>Es wird außerdem oft darauf hingewiesen, dass Robert Schumans Persönlichkeit von seiner Herkunft geprägt war. Wahrscheinlich hat diese Verbindung luxemburgischer, deutscher und französischer Einflüsse mit dazu beigetragen, dass er einen Plan vorlegte, der schließlich zur Gründung der ersten europäischen Gemeinschaft führte.</a:t>
            </a:r>
          </a:p>
          <a:p>
            <a:pPr>
              <a:defRPr/>
            </a:pPr>
            <a:endParaRPr lang="de-DE" sz="1200" dirty="0" smtClean="0">
              <a:solidFill>
                <a:schemeClr val="tx1"/>
              </a:solidFill>
              <a:latin typeface="+mn-lt"/>
            </a:endParaRPr>
          </a:p>
          <a:p>
            <a:pPr>
              <a:defRPr/>
            </a:pPr>
            <a:r>
              <a:rPr lang="de-DE" sz="1200" b="1" dirty="0" smtClean="0">
                <a:solidFill>
                  <a:schemeClr val="tx1"/>
                </a:solidFill>
                <a:latin typeface="+mn-lt"/>
              </a:rPr>
              <a:t>… vier Luxemburger die Tour de France gewonnen haben?</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1909 gewann François Faber die Tour de France, 1927 und 1928 Nicolas Frantz, 1958 Charly Gaul, der „Engel der Berge“, und 2010 Andy Schleck.</a:t>
            </a:r>
          </a:p>
          <a:p>
            <a:pPr>
              <a:defRPr/>
            </a:pPr>
            <a:endParaRPr lang="de-DE" sz="120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dirty="0" smtClean="0">
                <a:solidFill>
                  <a:schemeClr val="tx1"/>
                </a:solidFill>
                <a:latin typeface="+mn-lt"/>
              </a:rPr>
              <a:t>…. der Vater der Science-Fiction Luxemburger war?  </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Der am 16. August 1884 in Luxemburg geborene Wissenschaftler Hugo Gernsback erfand u.a. die Trockenbatterie, den kabellosen Telegrafen, den Synthesizer, das Transistorradio ohne Antenne und den Lügendetektor. Insgesamt meldete er im Laufe seines Lebens mehr als 80 Patente an. Seine wahre Leidenschaft galt jedoch dem Schreiben von Science-Fiction-Romanen. Er ist übrigens auch der Erfinder der Bezeichnung </a:t>
            </a:r>
            <a:r>
              <a:rPr lang="de-DE" sz="1200" noProof="0" dirty="0" smtClean="0">
                <a:solidFill>
                  <a:schemeClr val="tx1"/>
                </a:solidFill>
                <a:latin typeface="+mn-lt"/>
              </a:rPr>
              <a:t>„</a:t>
            </a:r>
            <a:r>
              <a:rPr lang="de-DE" sz="1200" dirty="0" smtClean="0">
                <a:solidFill>
                  <a:schemeClr val="tx1"/>
                </a:solidFill>
                <a:latin typeface="+mn-lt"/>
              </a:rPr>
              <a:t>Science-Fiction</a:t>
            </a:r>
            <a:r>
              <a:rPr lang="de-DE" sz="1200" noProof="0" dirty="0" smtClean="0">
                <a:solidFill>
                  <a:schemeClr val="tx1"/>
                </a:solidFill>
                <a:latin typeface="+mn-lt"/>
              </a:rPr>
              <a:t>“</a:t>
            </a:r>
            <a:r>
              <a:rPr lang="de-DE" sz="1200" dirty="0" smtClean="0">
                <a:solidFill>
                  <a:schemeClr val="tx1"/>
                </a:solidFill>
                <a:latin typeface="+mn-lt"/>
              </a:rPr>
              <a:t>, die schon bald auf der ganzen Welt übernommen wurde. </a:t>
            </a:r>
            <a:br>
              <a:rPr lang="de-DE" sz="1200" dirty="0" smtClean="0">
                <a:solidFill>
                  <a:schemeClr val="tx1"/>
                </a:solidFill>
                <a:latin typeface="+mn-lt"/>
              </a:rPr>
            </a:br>
            <a:endParaRPr lang="de-DE" sz="120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5924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de-DE" sz="1200" b="1" u="sng" noProof="0" dirty="0" smtClean="0">
                <a:solidFill>
                  <a:schemeClr val="tx1"/>
                </a:solidFill>
                <a:latin typeface="+mn-lt"/>
              </a:rPr>
              <a:t>Wussten Sie, dass …?</a:t>
            </a:r>
          </a:p>
          <a:p>
            <a:pPr eaLnBrk="1" hangingPunct="1">
              <a:spcBef>
                <a:spcPct val="0"/>
              </a:spcBef>
              <a:defRPr/>
            </a:pPr>
            <a:endParaRPr lang="de-DE" sz="1200" b="1" u="sng" noProof="0" dirty="0" smtClean="0">
              <a:solidFill>
                <a:schemeClr val="tx1"/>
              </a:solidFill>
              <a:latin typeface="+mn-lt"/>
            </a:endParaRPr>
          </a:p>
          <a:p>
            <a:pPr>
              <a:defRPr/>
            </a:pPr>
            <a:r>
              <a:rPr lang="de-DE" sz="1200" b="1" noProof="0" dirty="0" smtClean="0">
                <a:solidFill>
                  <a:schemeClr val="tx1"/>
                </a:solidFill>
                <a:latin typeface="+mn-lt"/>
              </a:rPr>
              <a:t>… drei Bestandteile des Luxemburger Kulturerbes offiziell von der UNESCO anerkannt sind? </a:t>
            </a:r>
            <a:br>
              <a:rPr lang="de-DE" sz="1200" b="1" noProof="0" dirty="0" smtClean="0">
                <a:solidFill>
                  <a:schemeClr val="tx1"/>
                </a:solidFill>
                <a:latin typeface="+mn-lt"/>
              </a:rPr>
            </a:br>
            <a:r>
              <a:rPr lang="de-DE" sz="1200" noProof="0" dirty="0" smtClean="0">
                <a:solidFill>
                  <a:schemeClr val="tx1"/>
                </a:solidFill>
                <a:latin typeface="+mn-lt"/>
              </a:rPr>
              <a:t/>
            </a:r>
            <a:br>
              <a:rPr lang="de-DE" sz="1200" noProof="0" dirty="0" smtClean="0">
                <a:solidFill>
                  <a:schemeClr val="tx1"/>
                </a:solidFill>
                <a:latin typeface="+mn-lt"/>
              </a:rPr>
            </a:br>
            <a:r>
              <a:rPr lang="de-DE" sz="1200" noProof="0" dirty="0" smtClean="0">
                <a:solidFill>
                  <a:schemeClr val="tx1"/>
                </a:solidFill>
                <a:latin typeface="+mn-lt"/>
              </a:rPr>
              <a:t>Die Festung und Altstadt Luxemburgs gehören seit 1994 zum UNESCO-Weltkulturerbe; die Fotoausstellung „The Family of Man“ von Edward Steichen wurde 2003 in das Memory of </a:t>
            </a:r>
            <a:r>
              <a:rPr lang="de-DE" sz="1200" noProof="0" dirty="0" err="1" smtClean="0">
                <a:solidFill>
                  <a:schemeClr val="tx1"/>
                </a:solidFill>
                <a:latin typeface="+mn-lt"/>
              </a:rPr>
              <a:t>the</a:t>
            </a:r>
            <a:r>
              <a:rPr lang="de-DE" sz="1200" noProof="0" dirty="0" smtClean="0">
                <a:solidFill>
                  <a:schemeClr val="tx1"/>
                </a:solidFill>
                <a:latin typeface="+mn-lt"/>
              </a:rPr>
              <a:t> World-Register der UNESCO aufgenommen und die Echternacher Springprozession ist seit 2010 auf der repräsentativen Liste des immateriellen Kulturerbes der Menschheit verzeichnet.</a:t>
            </a:r>
            <a:br>
              <a:rPr lang="de-DE" sz="1200" noProof="0" dirty="0" smtClean="0">
                <a:solidFill>
                  <a:schemeClr val="tx1"/>
                </a:solidFill>
                <a:latin typeface="+mn-lt"/>
              </a:rPr>
            </a:br>
            <a:endParaRPr lang="de-DE" sz="1200" noProof="0" dirty="0" smtClean="0">
              <a:solidFill>
                <a:schemeClr val="tx1"/>
              </a:solidFill>
              <a:latin typeface="+mn-lt"/>
            </a:endParaRPr>
          </a:p>
          <a:p>
            <a:pPr>
              <a:defRPr/>
            </a:pPr>
            <a:r>
              <a:rPr lang="de-DE" sz="1200" b="1" noProof="0" dirty="0" smtClean="0">
                <a:solidFill>
                  <a:schemeClr val="tx1"/>
                </a:solidFill>
                <a:latin typeface="+mn-lt"/>
              </a:rPr>
              <a:t>… sich </a:t>
            </a:r>
            <a:r>
              <a:rPr lang="de-DE" sz="1200" b="1" noProof="0" dirty="0" smtClean="0">
                <a:solidFill>
                  <a:schemeClr val="tx1"/>
                </a:solidFill>
                <a:latin typeface="+mn-lt"/>
                <a:cs typeface="Arial" charset="0"/>
              </a:rPr>
              <a:t>unter der Stadt Luxemburg ein 23 Kilometer langes Netz von</a:t>
            </a:r>
            <a:r>
              <a:rPr lang="de-DE" sz="1200" b="1" baseline="0" noProof="0" dirty="0" smtClean="0">
                <a:solidFill>
                  <a:schemeClr val="tx1"/>
                </a:solidFill>
                <a:latin typeface="+mn-lt"/>
                <a:cs typeface="Arial" charset="0"/>
              </a:rPr>
              <a:t> </a:t>
            </a:r>
            <a:r>
              <a:rPr lang="de-DE" sz="1200" b="1" noProof="0" dirty="0" smtClean="0">
                <a:solidFill>
                  <a:schemeClr val="tx1"/>
                </a:solidFill>
                <a:latin typeface="+mn-lt"/>
                <a:cs typeface="Arial" charset="0"/>
              </a:rPr>
              <a:t>Gängen aus der Festungszeit, die Kasematten, befindet</a:t>
            </a:r>
            <a:r>
              <a:rPr lang="de-DE" sz="1200" b="1" noProof="0" dirty="0" smtClean="0">
                <a:solidFill>
                  <a:schemeClr val="tx1"/>
                </a:solidFill>
                <a:latin typeface="+mn-lt"/>
              </a:rPr>
              <a:t>?</a:t>
            </a:r>
            <a:br>
              <a:rPr lang="de-DE" sz="1200" b="1" noProof="0" dirty="0" smtClean="0">
                <a:solidFill>
                  <a:schemeClr val="tx1"/>
                </a:solidFill>
                <a:latin typeface="+mn-lt"/>
              </a:rPr>
            </a:br>
            <a:endParaRPr lang="de-DE" sz="1200" b="1" noProof="0" dirty="0" smtClean="0">
              <a:solidFill>
                <a:schemeClr val="tx1"/>
              </a:solidFill>
              <a:latin typeface="+mn-lt"/>
            </a:endParaRPr>
          </a:p>
          <a:p>
            <a:pPr>
              <a:defRPr/>
            </a:pPr>
            <a:r>
              <a:rPr lang="de-DE" sz="1200" noProof="0" dirty="0" smtClean="0">
                <a:solidFill>
                  <a:schemeClr val="tx1"/>
                </a:solidFill>
                <a:latin typeface="+mn-lt"/>
              </a:rPr>
              <a:t>Die Bock-Kasematten und die des Petrusse-Tals bilden ein außergewöhnliches Netzwerk von 23 km unterirdischen Galerien verteilt auf 40</a:t>
            </a:r>
            <a:r>
              <a:rPr lang="de-DE" sz="1200" baseline="0" noProof="0" dirty="0" smtClean="0">
                <a:solidFill>
                  <a:schemeClr val="tx1"/>
                </a:solidFill>
                <a:latin typeface="+mn-lt"/>
              </a:rPr>
              <a:t> </a:t>
            </a:r>
            <a:r>
              <a:rPr lang="de-DE" sz="1200" noProof="0" dirty="0" smtClean="0">
                <a:solidFill>
                  <a:schemeClr val="tx1"/>
                </a:solidFill>
                <a:latin typeface="+mn-lt"/>
              </a:rPr>
              <a:t>000 m2. Die Kasematten des Bock, die etwa fünfzig Geschütze zählten, wurden 1745/46 von den Österreichern gegraben. Während der zwei Weltkriege dienten sie als Schutz für bis zu 35</a:t>
            </a:r>
            <a:r>
              <a:rPr lang="de-DE" sz="1200" baseline="0" noProof="0" dirty="0" smtClean="0">
                <a:solidFill>
                  <a:schemeClr val="tx1"/>
                </a:solidFill>
                <a:latin typeface="+mn-lt"/>
              </a:rPr>
              <a:t> </a:t>
            </a:r>
            <a:r>
              <a:rPr lang="de-DE" sz="1200" noProof="0" dirty="0" smtClean="0">
                <a:solidFill>
                  <a:schemeClr val="tx1"/>
                </a:solidFill>
                <a:latin typeface="+mn-lt"/>
              </a:rPr>
              <a:t>000 Menschen im Falle eines Alarms oder Bombardements.</a:t>
            </a:r>
            <a:r>
              <a:rPr lang="de-DE" sz="1200" b="1" noProof="0" dirty="0" smtClean="0">
                <a:solidFill>
                  <a:schemeClr val="tx1"/>
                </a:solidFill>
                <a:latin typeface="+mn-lt"/>
              </a:rPr>
              <a:t/>
            </a:r>
            <a:br>
              <a:rPr lang="de-DE" sz="1200" b="1" noProof="0" dirty="0" smtClean="0">
                <a:solidFill>
                  <a:schemeClr val="tx1"/>
                </a:solidFill>
                <a:latin typeface="+mn-lt"/>
              </a:rPr>
            </a:br>
            <a:endParaRPr lang="de-DE" sz="1200" b="1" noProof="0" dirty="0" smtClean="0">
              <a:solidFill>
                <a:schemeClr val="tx1"/>
              </a:solidFill>
              <a:latin typeface="+mn-lt"/>
            </a:endParaRPr>
          </a:p>
          <a:p>
            <a:pPr>
              <a:defRPr/>
            </a:pPr>
            <a:r>
              <a:rPr lang="de-DE" sz="1200" b="1" noProof="0" dirty="0" smtClean="0">
                <a:solidFill>
                  <a:schemeClr val="tx1"/>
                </a:solidFill>
                <a:latin typeface="+mn-lt"/>
              </a:rPr>
              <a:t>… die Stadt Luxemburg als einzige Stadt zweimal Europäische</a:t>
            </a:r>
            <a:r>
              <a:rPr lang="de-DE" sz="1200" b="1" baseline="0" noProof="0" dirty="0" smtClean="0">
                <a:solidFill>
                  <a:schemeClr val="tx1"/>
                </a:solidFill>
                <a:latin typeface="+mn-lt"/>
              </a:rPr>
              <a:t> </a:t>
            </a:r>
            <a:r>
              <a:rPr lang="de-DE" sz="1200" b="1" noProof="0" dirty="0" smtClean="0">
                <a:solidFill>
                  <a:schemeClr val="tx1"/>
                </a:solidFill>
                <a:latin typeface="+mn-lt"/>
              </a:rPr>
              <a:t>Kulturhauptstadt war?</a:t>
            </a:r>
            <a:br>
              <a:rPr lang="de-DE" sz="1200" b="1" noProof="0" dirty="0" smtClean="0">
                <a:solidFill>
                  <a:schemeClr val="tx1"/>
                </a:solidFill>
                <a:latin typeface="+mn-lt"/>
              </a:rPr>
            </a:br>
            <a:r>
              <a:rPr lang="de-DE" sz="1200" noProof="0" dirty="0" smtClean="0">
                <a:solidFill>
                  <a:schemeClr val="tx1"/>
                </a:solidFill>
                <a:latin typeface="+mn-lt"/>
              </a:rPr>
              <a:t/>
            </a:r>
            <a:br>
              <a:rPr lang="de-DE" sz="1200" noProof="0" dirty="0" smtClean="0">
                <a:solidFill>
                  <a:schemeClr val="tx1"/>
                </a:solidFill>
                <a:latin typeface="+mn-lt"/>
              </a:rPr>
            </a:br>
            <a:r>
              <a:rPr lang="de-DE" sz="1200" noProof="0" dirty="0" smtClean="0">
                <a:solidFill>
                  <a:schemeClr val="tx1"/>
                </a:solidFill>
                <a:latin typeface="+mn-lt"/>
              </a:rPr>
              <a:t>Luxemburg-Stadt war 1995 und 2007</a:t>
            </a:r>
            <a:r>
              <a:rPr lang="de-DE" sz="1200" baseline="0" noProof="0" dirty="0" smtClean="0">
                <a:solidFill>
                  <a:schemeClr val="tx1"/>
                </a:solidFill>
                <a:latin typeface="+mn-lt"/>
              </a:rPr>
              <a:t> Europäische </a:t>
            </a:r>
            <a:r>
              <a:rPr lang="de-DE" sz="1200" noProof="0" dirty="0" smtClean="0">
                <a:solidFill>
                  <a:schemeClr val="tx1"/>
                </a:solidFill>
                <a:latin typeface="+mn-lt"/>
              </a:rPr>
              <a:t>Kulturhauptstadt. 2007 schlug sie als erste Stadt die Einbeziehung der umliegenden Regionen, sprich der Großregion (Saarland und Rheinland-Pfalz in Deutschland, Lothringen in Frankreich und Wallonien in Belgien), bei diesem Ereignis vor.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9030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rPr>
              <a:t>Auf einen Blick:</a:t>
            </a:r>
            <a:r>
              <a:rPr lang="de-DE" sz="1200" b="1" u="sng" baseline="0" dirty="0" smtClean="0">
                <a:solidFill>
                  <a:schemeClr val="tx1"/>
                </a:solidFill>
                <a:latin typeface="+mn-lt"/>
              </a:rPr>
              <a:t> </a:t>
            </a:r>
            <a:r>
              <a:rPr lang="de-DE" sz="1200" b="1" u="sng" dirty="0" smtClean="0">
                <a:solidFill>
                  <a:schemeClr val="tx1"/>
                </a:solidFill>
                <a:latin typeface="+mn-lt"/>
              </a:rPr>
              <a:t>Luxemburg –</a:t>
            </a:r>
            <a:r>
              <a:rPr lang="de-DE" sz="1200" b="1" u="sng" baseline="0" dirty="0" smtClean="0">
                <a:solidFill>
                  <a:schemeClr val="tx1"/>
                </a:solidFill>
                <a:latin typeface="+mn-lt"/>
              </a:rPr>
              <a:t> gut angebunden</a:t>
            </a:r>
            <a:endParaRPr lang="de-DE" sz="1200" b="1" u="sng"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dirty="0" smtClean="0">
                <a:solidFill>
                  <a:schemeClr val="tx1"/>
                </a:solidFill>
                <a:latin typeface="+mn-lt"/>
              </a:rPr>
              <a:t>Luxemburg liegt zwischen Belgien, Deutschland und Frankreich. Das Land ist gut an die wichtigsten europäischen Städte angebunden und mit Flugzeug und Bahn sowie über das Straßennetz leicht erreichbar. </a:t>
            </a: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buFont typeface="Calibri" pitchFamily="34" charset="0"/>
              <a:buNone/>
            </a:pPr>
            <a:r>
              <a:rPr lang="de-DE" sz="1200" dirty="0" smtClean="0">
                <a:solidFill>
                  <a:schemeClr val="tx1"/>
                </a:solidFill>
                <a:latin typeface="+mn-lt"/>
              </a:rPr>
              <a:t>- Ständig</a:t>
            </a:r>
            <a:r>
              <a:rPr lang="de-DE" sz="1200" baseline="0" dirty="0" smtClean="0">
                <a:solidFill>
                  <a:schemeClr val="tx1"/>
                </a:solidFill>
                <a:latin typeface="+mn-lt"/>
              </a:rPr>
              <a:t> e</a:t>
            </a:r>
            <a:r>
              <a:rPr lang="de-DE" sz="1200" dirty="0" smtClean="0">
                <a:solidFill>
                  <a:schemeClr val="tx1"/>
                </a:solidFill>
                <a:latin typeface="+mn-lt"/>
              </a:rPr>
              <a:t>xpandierender internationaler Flughafen;</a:t>
            </a:r>
          </a:p>
          <a:p>
            <a:pPr indent="0" eaLnBrk="1" hangingPunct="1">
              <a:lnSpc>
                <a:spcPct val="100000"/>
              </a:lnSpc>
              <a:spcBef>
                <a:spcPct val="0"/>
              </a:spcBef>
              <a:buFont typeface="Calibri" pitchFamily="34" charset="0"/>
              <a:buNone/>
            </a:pPr>
            <a:r>
              <a:rPr lang="de-DE" sz="1200" dirty="0" smtClean="0">
                <a:solidFill>
                  <a:schemeClr val="tx1"/>
                </a:solidFill>
                <a:latin typeface="+mn-lt"/>
              </a:rPr>
              <a:t>- Dichtes Straßen- und Schienennetz mit Anbindung an ganz Europa;</a:t>
            </a:r>
          </a:p>
          <a:p>
            <a:pPr indent="0" eaLnBrk="1" hangingPunct="1">
              <a:lnSpc>
                <a:spcPct val="100000"/>
              </a:lnSpc>
              <a:spcBef>
                <a:spcPct val="0"/>
              </a:spcBef>
              <a:buFont typeface="Calibri" pitchFamily="34" charset="0"/>
              <a:buNone/>
            </a:pPr>
            <a:r>
              <a:rPr lang="de-DE" sz="1200" dirty="0" smtClean="0">
                <a:solidFill>
                  <a:schemeClr val="tx1"/>
                </a:solidFill>
                <a:latin typeface="+mn-lt"/>
              </a:rPr>
              <a:t>- Hochgeschwindigkeitsbahnverbindung (TGV) nach Paris und</a:t>
            </a:r>
            <a:r>
              <a:rPr lang="de-DE" sz="1200" baseline="0" dirty="0" smtClean="0">
                <a:solidFill>
                  <a:schemeClr val="tx1"/>
                </a:solidFill>
                <a:latin typeface="+mn-lt"/>
              </a:rPr>
              <a:t> </a:t>
            </a:r>
            <a:r>
              <a:rPr lang="de-DE" sz="1200" dirty="0" smtClean="0">
                <a:solidFill>
                  <a:schemeClr val="tx1"/>
                </a:solidFill>
                <a:latin typeface="+mn-lt"/>
              </a:rPr>
              <a:t>Straßburg;</a:t>
            </a:r>
            <a:r>
              <a:rPr lang="de-DE" sz="1200" baseline="0" dirty="0" smtClean="0">
                <a:solidFill>
                  <a:schemeClr val="tx1"/>
                </a:solidFill>
                <a:latin typeface="+mn-lt"/>
              </a:rPr>
              <a:t> </a:t>
            </a:r>
            <a:r>
              <a:rPr lang="de-DE" sz="1200" dirty="0" smtClean="0">
                <a:solidFill>
                  <a:schemeClr val="tx1"/>
                </a:solidFill>
                <a:latin typeface="+mn-lt"/>
              </a:rPr>
              <a:t>seit 2016</a:t>
            </a:r>
            <a:r>
              <a:rPr lang="de-DE" sz="1200" baseline="0" dirty="0" smtClean="0">
                <a:solidFill>
                  <a:schemeClr val="tx1"/>
                </a:solidFill>
                <a:latin typeface="+mn-lt"/>
              </a:rPr>
              <a:t> auch TGV-Verbindungen mit Städten in Südfrankreich.</a:t>
            </a: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endParaRPr lang="de-DE" sz="1200" dirty="0" smtClean="0">
              <a:solidFill>
                <a:schemeClr val="tx1"/>
              </a:solidFill>
              <a:latin typeface="+mn-lt"/>
            </a:endParaRPr>
          </a:p>
          <a:p>
            <a:pPr indent="0" eaLnBrk="1" hangingPunct="1">
              <a:lnSpc>
                <a:spcPct val="100000"/>
              </a:lnSpc>
              <a:spcBef>
                <a:spcPct val="0"/>
              </a:spcBef>
            </a:pPr>
            <a:r>
              <a:rPr lang="de-DE" sz="1200" b="1" dirty="0" smtClean="0">
                <a:solidFill>
                  <a:schemeClr val="tx1"/>
                </a:solidFill>
                <a:latin typeface="+mn-lt"/>
              </a:rPr>
              <a:t>WEITERE INFORMATIONEN</a:t>
            </a:r>
          </a:p>
          <a:p>
            <a:pPr indent="0" eaLnBrk="1" hangingPunct="1">
              <a:lnSpc>
                <a:spcPct val="100000"/>
              </a:lnSpc>
              <a:spcBef>
                <a:spcPct val="0"/>
              </a:spcBef>
              <a:buFont typeface="Arial" pitchFamily="34" charset="0"/>
              <a:buChar cha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Transport und Mobilität</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www.luxembourg.public.lu/de/le-grand-duche-se-presente/luxembourg-tour-horizon/transports-mobilite/index.html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55142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de-DE" sz="1200" b="1" u="sng" dirty="0" smtClean="0">
                <a:solidFill>
                  <a:schemeClr val="tx1"/>
                </a:solidFill>
                <a:latin typeface="+mn-lt"/>
              </a:rPr>
              <a:t>Wussten Sie, dass …?</a:t>
            </a:r>
          </a:p>
          <a:p>
            <a:pPr eaLnBrk="1" hangingPunct="1">
              <a:spcBef>
                <a:spcPct val="0"/>
              </a:spcBef>
              <a:defRPr/>
            </a:pPr>
            <a:endParaRPr lang="de-DE" sz="1200" b="1" u="sng" dirty="0" smtClean="0">
              <a:solidFill>
                <a:schemeClr val="tx1"/>
              </a:solidFill>
              <a:latin typeface="+mn-lt"/>
            </a:endParaRPr>
          </a:p>
          <a:p>
            <a:pPr>
              <a:defRPr/>
            </a:pPr>
            <a:r>
              <a:rPr lang="de-DE" sz="1200" b="1" dirty="0" smtClean="0">
                <a:solidFill>
                  <a:schemeClr val="tx1"/>
                </a:solidFill>
                <a:latin typeface="+mn-lt"/>
              </a:rPr>
              <a:t>… Luxemburg ungefähr 1 % seines BNE für die öffentliche Entwicklungshilfe ausgibt?</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Das Land gibt seit 2009 ungefähr</a:t>
            </a:r>
            <a:r>
              <a:rPr lang="de-DE" sz="1200" baseline="0" dirty="0" smtClean="0">
                <a:solidFill>
                  <a:schemeClr val="tx1"/>
                </a:solidFill>
                <a:latin typeface="+mn-lt"/>
              </a:rPr>
              <a:t> </a:t>
            </a:r>
            <a:r>
              <a:rPr lang="de-DE" sz="1200" dirty="0" smtClean="0">
                <a:solidFill>
                  <a:schemeClr val="tx1"/>
                </a:solidFill>
                <a:latin typeface="+mn-lt"/>
              </a:rPr>
              <a:t>1</a:t>
            </a:r>
            <a:r>
              <a:rPr lang="de-DE" sz="1200" baseline="0" dirty="0" smtClean="0">
                <a:solidFill>
                  <a:schemeClr val="tx1"/>
                </a:solidFill>
                <a:latin typeface="+mn-lt"/>
              </a:rPr>
              <a:t> </a:t>
            </a:r>
            <a:r>
              <a:rPr lang="de-DE" sz="1200" dirty="0" smtClean="0">
                <a:solidFill>
                  <a:schemeClr val="tx1"/>
                </a:solidFill>
                <a:latin typeface="+mn-lt"/>
              </a:rPr>
              <a:t>% seines Bruttonationaleinkommens (BNE) für öffentliche Entwicklungshilfe aus und gehört damit weltweit zu den ersten fünf Geberländern.</a:t>
            </a:r>
            <a:br>
              <a:rPr lang="de-DE" sz="1200" dirty="0" smtClean="0">
                <a:solidFill>
                  <a:schemeClr val="tx1"/>
                </a:solidFill>
                <a:latin typeface="+mn-lt"/>
              </a:rPr>
            </a:br>
            <a:endParaRPr lang="de-DE" sz="1200" dirty="0" smtClean="0">
              <a:solidFill>
                <a:schemeClr val="tx1"/>
              </a:solidFill>
              <a:latin typeface="+mn-lt"/>
            </a:endParaRPr>
          </a:p>
          <a:p>
            <a:pPr>
              <a:defRPr/>
            </a:pPr>
            <a:r>
              <a:rPr lang="de-DE" sz="1200" b="1" dirty="0" smtClean="0">
                <a:solidFill>
                  <a:schemeClr val="tx1"/>
                </a:solidFill>
                <a:latin typeface="+mn-lt"/>
              </a:rPr>
              <a:t>… Luxemburg das weltweit</a:t>
            </a:r>
            <a:r>
              <a:rPr lang="de-DE" sz="1200" b="1" baseline="0" dirty="0" smtClean="0">
                <a:solidFill>
                  <a:schemeClr val="tx1"/>
                </a:solidFill>
                <a:latin typeface="+mn-lt"/>
              </a:rPr>
              <a:t> wichtigste Zentrum für die Notierung von </a:t>
            </a:r>
            <a:r>
              <a:rPr lang="de-DE" sz="1200" b="1" baseline="0" noProof="0" dirty="0" smtClean="0">
                <a:solidFill>
                  <a:schemeClr val="tx1"/>
                </a:solidFill>
                <a:latin typeface="+mn-lt"/>
              </a:rPr>
              <a:t>„Green Bonds“ ist?</a:t>
            </a:r>
            <a:endParaRPr lang="de-DE" sz="1200" b="1" baseline="0" dirty="0" smtClean="0">
              <a:solidFill>
                <a:schemeClr val="tx1"/>
              </a:solidFill>
              <a:latin typeface="+mn-lt"/>
            </a:endParaRPr>
          </a:p>
          <a:p>
            <a:pPr>
              <a:defRPr/>
            </a:pPr>
            <a:endParaRPr lang="de-DE" sz="1200" b="1" baseline="0" dirty="0" smtClean="0">
              <a:solidFill>
                <a:schemeClr val="tx1"/>
              </a:solidFill>
              <a:latin typeface="+mn-lt"/>
            </a:endParaRPr>
          </a:p>
          <a:p>
            <a:pPr>
              <a:defRPr/>
            </a:pPr>
            <a:r>
              <a:rPr lang="de-DE" sz="1200" b="0" kern="1200" baseline="0" dirty="0" smtClean="0">
                <a:solidFill>
                  <a:schemeClr val="tx1"/>
                </a:solidFill>
                <a:latin typeface="+mn-lt"/>
                <a:ea typeface="MS PGothic" pitchFamily="34" charset="-128"/>
                <a:cs typeface="Arial" pitchFamily="34" charset="0"/>
              </a:rPr>
              <a:t>Mit dem 2016 gegründeten </a:t>
            </a:r>
            <a:r>
              <a:rPr lang="de-DE" sz="1200" b="0" kern="1200" baseline="0" noProof="0" dirty="0" smtClean="0">
                <a:solidFill>
                  <a:schemeClr val="tx1"/>
                </a:solidFill>
                <a:latin typeface="+mn-lt"/>
                <a:ea typeface="MS PGothic" pitchFamily="34" charset="-128"/>
                <a:cs typeface="Arial" pitchFamily="34" charset="0"/>
              </a:rPr>
              <a:t>„</a:t>
            </a:r>
            <a:r>
              <a:rPr lang="de-DE" sz="1200" b="0" kern="1200" baseline="0" dirty="0" smtClean="0">
                <a:solidFill>
                  <a:schemeClr val="tx1"/>
                </a:solidFill>
                <a:latin typeface="+mn-lt"/>
                <a:ea typeface="MS PGothic" pitchFamily="34" charset="-128"/>
                <a:cs typeface="Arial" pitchFamily="34" charset="0"/>
              </a:rPr>
              <a:t>Luxembourg Green Exchange</a:t>
            </a:r>
            <a:r>
              <a:rPr lang="de-DE" sz="1200" b="0" kern="1200" baseline="0" noProof="0" dirty="0" smtClean="0">
                <a:solidFill>
                  <a:schemeClr val="tx1"/>
                </a:solidFill>
                <a:latin typeface="+mn-lt"/>
                <a:ea typeface="MS PGothic" pitchFamily="34" charset="-128"/>
                <a:cs typeface="Arial" pitchFamily="34" charset="0"/>
              </a:rPr>
              <a:t>“</a:t>
            </a:r>
            <a:r>
              <a:rPr lang="de-DE" sz="1200" b="0" kern="1200" baseline="0" dirty="0" smtClean="0">
                <a:solidFill>
                  <a:schemeClr val="tx1"/>
                </a:solidFill>
                <a:latin typeface="+mn-lt"/>
                <a:ea typeface="MS PGothic" pitchFamily="34" charset="-128"/>
                <a:cs typeface="Arial" pitchFamily="34" charset="0"/>
              </a:rPr>
              <a:t> (LGX) beschränkt die Luxemburger Börse sich als erste Börse weltweit auf rein ökologische Finanzprodukte. Mit nahezu der Hälfte aller notierten grünen Bonds ist diese junge grüne Börse Luxemburgs weltweiter Marktführer.</a:t>
            </a:r>
            <a:endParaRPr lang="de-DE" sz="1200" b="0" kern="1200" spc="-50" baseline="0" dirty="0" smtClean="0">
              <a:solidFill>
                <a:schemeClr val="tx1"/>
              </a:solidFill>
              <a:latin typeface="+mn-lt"/>
              <a:ea typeface="MS PGothic" pitchFamily="34" charset="-128"/>
              <a:cs typeface="Arial" pitchFamily="34" charset="0"/>
            </a:endParaRPr>
          </a:p>
          <a:p>
            <a:pPr>
              <a:defRPr/>
            </a:pPr>
            <a:endParaRPr lang="de-DE" sz="1200" dirty="0" smtClean="0">
              <a:solidFill>
                <a:schemeClr val="tx1"/>
              </a:solidFill>
              <a:latin typeface="+mn-lt"/>
            </a:endParaRPr>
          </a:p>
          <a:p>
            <a:pPr eaLnBrk="1" hangingPunct="1">
              <a:spcBef>
                <a:spcPct val="0"/>
              </a:spcBef>
              <a:defRPr/>
            </a:pPr>
            <a:r>
              <a:rPr lang="de-DE" sz="1200" b="1" dirty="0" smtClean="0">
                <a:solidFill>
                  <a:schemeClr val="tx1"/>
                </a:solidFill>
                <a:latin typeface="+mn-lt"/>
              </a:rPr>
              <a:t>… </a:t>
            </a:r>
            <a:r>
              <a:rPr lang="de-DE" sz="1200" b="1" dirty="0" smtClean="0">
                <a:solidFill>
                  <a:schemeClr val="tx1"/>
                </a:solidFill>
                <a:latin typeface="+mn-lt"/>
                <a:cs typeface="Arial" charset="0"/>
              </a:rPr>
              <a:t>das erste europäische Gesetz über die Nutzung von Weltraumressourcen erlassen Luxemburg hat</a:t>
            </a:r>
            <a:r>
              <a:rPr lang="de-DE" sz="1200" b="1" dirty="0" smtClean="0">
                <a:solidFill>
                  <a:schemeClr val="tx1"/>
                </a:solidFill>
                <a:latin typeface="+mn-lt"/>
              </a:rPr>
              <a:t>?</a:t>
            </a:r>
            <a:br>
              <a:rPr lang="de-DE" sz="1200" b="1" dirty="0" smtClean="0">
                <a:solidFill>
                  <a:schemeClr val="tx1"/>
                </a:solidFill>
                <a:latin typeface="+mn-lt"/>
              </a:rPr>
            </a:b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Das Gesetz über Weltraumressourcen wurde am 13. Juli 2017 in der Abgeordnetenkammer</a:t>
            </a:r>
            <a:r>
              <a:rPr lang="de-DE" sz="1200" baseline="0" dirty="0" smtClean="0">
                <a:solidFill>
                  <a:schemeClr val="tx1"/>
                </a:solidFill>
                <a:latin typeface="+mn-lt"/>
              </a:rPr>
              <a:t> </a:t>
            </a:r>
            <a:r>
              <a:rPr lang="de-DE" sz="1200" dirty="0" smtClean="0">
                <a:solidFill>
                  <a:schemeClr val="tx1"/>
                </a:solidFill>
                <a:latin typeface="+mn-lt"/>
              </a:rPr>
              <a:t>verabschiedet und erhielt eine große Mehrheit mit 55 Stimmen. Es wurde am 1. August 2017 in Kraft gesetzt. Luxemburg ist damit das erste europäische Land, das Gesetze verabschiedet hat, die privaten Betreibern die Sicherheit geben, dass sie über die Ressourcen verfügen, die sie im Weltraum abbauen.</a:t>
            </a:r>
          </a:p>
          <a:p>
            <a:pPr eaLnBrk="1" hangingPunct="1">
              <a:spcBef>
                <a:spcPct val="0"/>
              </a:spcBef>
              <a:defRPr/>
            </a:pPr>
            <a:endParaRPr lang="de-DE" sz="1200" b="0" dirty="0" smtClean="0">
              <a:solidFill>
                <a:schemeClr val="tx1"/>
              </a:solidFill>
              <a:latin typeface="+mn-l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de-DE" sz="1200" b="1" dirty="0" smtClean="0">
                <a:solidFill>
                  <a:schemeClr val="tx1"/>
                </a:solidFill>
                <a:latin typeface="+mn-lt"/>
              </a:rPr>
              <a:t>… </a:t>
            </a:r>
            <a:r>
              <a:rPr lang="de-DE" sz="1200" b="1" dirty="0" smtClean="0">
                <a:solidFill>
                  <a:schemeClr val="tx1"/>
                </a:solidFill>
                <a:latin typeface="+mn-lt"/>
                <a:cs typeface="Arial" charset="0"/>
              </a:rPr>
              <a:t>das Großherzogtum an der Spitze der weltweiten Gesundheitssysteme steht?</a:t>
            </a:r>
          </a:p>
          <a:p>
            <a:pPr>
              <a:defRPr/>
            </a:pPr>
            <a:r>
              <a:rPr lang="de-DE" sz="1200" dirty="0" smtClean="0">
                <a:solidFill>
                  <a:schemeClr val="tx1"/>
                </a:solidFill>
                <a:latin typeface="+mn-lt"/>
              </a:rPr>
              <a:t/>
            </a:r>
            <a:br>
              <a:rPr lang="de-DE" sz="1200" dirty="0" smtClean="0">
                <a:solidFill>
                  <a:schemeClr val="tx1"/>
                </a:solidFill>
                <a:latin typeface="+mn-lt"/>
              </a:rPr>
            </a:br>
            <a:r>
              <a:rPr lang="de-DE" sz="1200" dirty="0" smtClean="0">
                <a:solidFill>
                  <a:schemeClr val="tx1"/>
                </a:solidFill>
                <a:latin typeface="+mn-lt"/>
              </a:rPr>
              <a:t>Laut der letzten Erhebung des „Legatum Prosperity Index" des Legatum Institutes gehört Luxemburg (6 % seines BIP) zusammen mit Norwegen, der Schweiz und den Vereinigten Staaten zu den Ländern, die am meisten für die Gesundheitsversorgung ausgeben. Der Anteil der von den Haushalten getragenen Krankheitskosten liegt bei 1,4 %, was die niedrigste Quote aller OECD-Länder darstellt. 95,2 % der Einwohner sind krankenversichert.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9326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41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spcBef>
                <a:spcPts val="0"/>
              </a:spcBef>
              <a:defRPr/>
            </a:pPr>
            <a:r>
              <a:rPr lang="de-DE" sz="1200" b="1" u="sng" dirty="0" smtClean="0">
                <a:solidFill>
                  <a:schemeClr val="tx1"/>
                </a:solidFill>
                <a:latin typeface="+mn-lt"/>
              </a:rPr>
              <a:t>Geographie</a:t>
            </a:r>
          </a:p>
          <a:p>
            <a:pPr indent="0">
              <a:lnSpc>
                <a:spcPct val="100000"/>
              </a:lnSpc>
              <a:spcBef>
                <a:spcPts val="0"/>
              </a:spcBef>
              <a:defRPr/>
            </a:pPr>
            <a:endParaRPr lang="de-DE" sz="1200"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cs typeface="Arial" charset="0"/>
              </a:rPr>
              <a:t>Fläche</a:t>
            </a:r>
            <a:r>
              <a:rPr lang="de-DE" sz="1200" b="1" dirty="0" smtClean="0">
                <a:solidFill>
                  <a:schemeClr val="tx1"/>
                </a:solidFill>
                <a:latin typeface="+mn-lt"/>
              </a:rPr>
              <a:t>: </a:t>
            </a:r>
            <a:r>
              <a:rPr lang="de-DE" sz="1200" dirty="0" smtClean="0">
                <a:solidFill>
                  <a:schemeClr val="tx1"/>
                </a:solidFill>
                <a:latin typeface="+mn-lt"/>
              </a:rPr>
              <a:t>2 586 km</a:t>
            </a:r>
            <a:r>
              <a:rPr lang="de-DE" sz="1200" baseline="30000" dirty="0" smtClean="0">
                <a:solidFill>
                  <a:schemeClr val="tx1"/>
                </a:solidFill>
                <a:latin typeface="+mn-lt"/>
              </a:rPr>
              <a:t>2</a:t>
            </a:r>
            <a:r>
              <a:rPr lang="de-DE" sz="1200" dirty="0" smtClean="0">
                <a:solidFill>
                  <a:schemeClr val="tx1"/>
                </a:solidFill>
                <a:latin typeface="+mn-lt"/>
              </a:rPr>
              <a:t>. Die größte Nord-Süd-Ausdehnung Luxemburgs beträgt 82 km und die größte Ost-West-Ausdehnung 57 km.</a:t>
            </a: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rPr>
              <a:t>Das Großherzogtum liegt zwischen Belgien, Deutschland und Frankreich, und damit im Herzen Westeuropas.</a:t>
            </a:r>
            <a:endParaRPr lang="de-DE" sz="1200" dirty="0" smtClean="0">
              <a:solidFill>
                <a:schemeClr val="tx1"/>
              </a:solidFill>
              <a:latin typeface="+mn-lt"/>
            </a:endParaRPr>
          </a:p>
          <a:p>
            <a:pPr indent="0">
              <a:lnSpc>
                <a:spcPct val="100000"/>
              </a:lnSpc>
              <a:spcBef>
                <a:spcPts val="0"/>
              </a:spcBef>
              <a:defRPr/>
            </a:pPr>
            <a:endParaRPr lang="de-DE" sz="1200" dirty="0" smtClean="0">
              <a:solidFill>
                <a:schemeClr val="tx1"/>
              </a:solidFill>
              <a:latin typeface="+mn-lt"/>
            </a:endParaRPr>
          </a:p>
          <a:p>
            <a:pPr indent="0">
              <a:lnSpc>
                <a:spcPct val="100000"/>
              </a:lnSpc>
              <a:spcBef>
                <a:spcPts val="0"/>
              </a:spcBef>
              <a:defRPr/>
            </a:pPr>
            <a:r>
              <a:rPr lang="de-DE" sz="1200" dirty="0" smtClean="0">
                <a:solidFill>
                  <a:schemeClr val="tx1"/>
                </a:solidFill>
                <a:latin typeface="+mn-lt"/>
              </a:rPr>
              <a:t>Das Großherzogtum gliedert sich </a:t>
            </a:r>
            <a:r>
              <a:rPr lang="de-DE" sz="1200" b="0" dirty="0" smtClean="0">
                <a:solidFill>
                  <a:schemeClr val="tx1"/>
                </a:solidFill>
                <a:latin typeface="+mn-lt"/>
              </a:rPr>
              <a:t>in</a:t>
            </a:r>
            <a:r>
              <a:rPr lang="de-DE" sz="1200" b="1" dirty="0" smtClean="0">
                <a:solidFill>
                  <a:schemeClr val="tx1"/>
                </a:solidFill>
                <a:latin typeface="+mn-lt"/>
              </a:rPr>
              <a:t> zwei natürliche Regionen:</a:t>
            </a:r>
            <a:r>
              <a:rPr lang="de-DE" sz="1200" dirty="0" smtClean="0">
                <a:solidFill>
                  <a:schemeClr val="tx1"/>
                </a:solidFill>
                <a:latin typeface="+mn-lt"/>
              </a:rPr>
              <a:t> das Ösling im Norden sowie das Gutland mit dem Tal der</a:t>
            </a:r>
            <a:r>
              <a:rPr lang="de-DE" sz="1200" baseline="0" dirty="0" smtClean="0">
                <a:solidFill>
                  <a:schemeClr val="tx1"/>
                </a:solidFill>
                <a:latin typeface="+mn-lt"/>
              </a:rPr>
              <a:t> Sieben Schlösser im Westen, </a:t>
            </a:r>
            <a:r>
              <a:rPr lang="de-DE" sz="1200" dirty="0" smtClean="0">
                <a:solidFill>
                  <a:schemeClr val="tx1"/>
                </a:solidFill>
                <a:latin typeface="+mn-lt"/>
              </a:rPr>
              <a:t>dem „Minettebecken“ im Süden und dem Moseltal im Osten.</a:t>
            </a: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rPr>
              <a:t>Ösling </a:t>
            </a:r>
            <a:r>
              <a:rPr lang="de-DE" sz="1200" b="0" dirty="0" smtClean="0">
                <a:solidFill>
                  <a:schemeClr val="tx1"/>
                </a:solidFill>
                <a:latin typeface="+mn-lt"/>
              </a:rPr>
              <a:t>(i</a:t>
            </a:r>
            <a:r>
              <a:rPr lang="de-DE" sz="1200" dirty="0" smtClean="0">
                <a:solidFill>
                  <a:schemeClr val="tx1"/>
                </a:solidFill>
                <a:latin typeface="+mn-lt"/>
              </a:rPr>
              <a:t>m Norden, gehört</a:t>
            </a:r>
            <a:r>
              <a:rPr lang="de-DE" sz="1200" baseline="0" dirty="0" smtClean="0">
                <a:solidFill>
                  <a:schemeClr val="tx1"/>
                </a:solidFill>
                <a:latin typeface="+mn-lt"/>
              </a:rPr>
              <a:t> zu den Ardennen):</a:t>
            </a:r>
            <a:r>
              <a:rPr lang="de-DE" sz="1200" dirty="0" smtClean="0">
                <a:solidFill>
                  <a:schemeClr val="tx1"/>
                </a:solidFill>
                <a:latin typeface="+mn-lt"/>
              </a:rPr>
              <a:t> </a:t>
            </a:r>
            <a:r>
              <a:rPr lang="de-DE" sz="1200" dirty="0" smtClean="0">
                <a:solidFill>
                  <a:schemeClr val="tx1"/>
                </a:solidFill>
                <a:latin typeface="+mn-lt"/>
                <a:cs typeface="Arial" charset="0"/>
              </a:rPr>
              <a:t>stark bewaldete Region, Flüsse und Seen</a:t>
            </a:r>
            <a:r>
              <a:rPr lang="de-DE" sz="1200" dirty="0" smtClean="0">
                <a:solidFill>
                  <a:schemeClr val="tx1"/>
                </a:solidFill>
                <a:latin typeface="+mn-lt"/>
              </a:rPr>
              <a:t>; Naturpark Obersauer und Naturpark Our; wichtigste Städte: Ettelbrück, Wiltz, Diekirch und Clerf.</a:t>
            </a: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rPr>
              <a:t>Gutland: </a:t>
            </a:r>
            <a:r>
              <a:rPr lang="de-DE" sz="1200" dirty="0" smtClean="0">
                <a:solidFill>
                  <a:schemeClr val="tx1"/>
                </a:solidFill>
                <a:latin typeface="+mn-lt"/>
                <a:cs typeface="Arial" charset="0"/>
              </a:rPr>
              <a:t>Felder und Wälder</a:t>
            </a:r>
            <a:r>
              <a:rPr lang="de-DE" sz="1200" dirty="0" smtClean="0">
                <a:solidFill>
                  <a:schemeClr val="tx1"/>
                </a:solidFill>
                <a:latin typeface="+mn-lt"/>
              </a:rPr>
              <a:t>; Tal der</a:t>
            </a:r>
            <a:r>
              <a:rPr lang="de-DE" sz="1200" baseline="0" dirty="0" smtClean="0">
                <a:solidFill>
                  <a:schemeClr val="tx1"/>
                </a:solidFill>
                <a:latin typeface="+mn-lt"/>
              </a:rPr>
              <a:t> Sieben Schlösser (im Westen); </a:t>
            </a:r>
            <a:r>
              <a:rPr lang="de-DE" sz="1200" dirty="0" smtClean="0">
                <a:solidFill>
                  <a:schemeClr val="tx1"/>
                </a:solidFill>
                <a:latin typeface="+mn-lt"/>
              </a:rPr>
              <a:t>Land der Roten Erde (im Süden);</a:t>
            </a:r>
            <a:r>
              <a:rPr lang="de-DE" sz="1200" baseline="0" dirty="0" smtClean="0">
                <a:solidFill>
                  <a:schemeClr val="tx1"/>
                </a:solidFill>
                <a:latin typeface="+mn-lt"/>
              </a:rPr>
              <a:t> </a:t>
            </a:r>
            <a:r>
              <a:rPr lang="de-DE" sz="1200" dirty="0" smtClean="0">
                <a:solidFill>
                  <a:schemeClr val="tx1"/>
                </a:solidFill>
                <a:latin typeface="+mn-lt"/>
              </a:rPr>
              <a:t>Moseltal (im Osten), Region Müllerthal – Kleine Luxemburger Schweiz mit ihrem Naturpark Mëllerdall (im Osten); wichtigste Städte: Hauptstadt Luxemburg, Esch an der Alzette, Düdelingen, Differdingen.</a:t>
            </a: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rPr>
              <a:t>Klima:</a:t>
            </a:r>
            <a:r>
              <a:rPr lang="de-DE" sz="1200" dirty="0" smtClean="0">
                <a:solidFill>
                  <a:schemeClr val="tx1"/>
                </a:solidFill>
                <a:latin typeface="+mn-lt"/>
              </a:rPr>
              <a:t> In Luxemburg herrscht ein gemäßigtes Klima. Die Jahresdurchschnittstemperatur bewegt sich zwischen -2,6 °C (durchschnittlicher Tiefstwert) und 21,6 °C (durchschnittlicher Höchstwert) (1981-2010). Juni, Juli</a:t>
            </a:r>
            <a:r>
              <a:rPr lang="de-DE" sz="1200" baseline="0" dirty="0" smtClean="0">
                <a:solidFill>
                  <a:schemeClr val="tx1"/>
                </a:solidFill>
                <a:latin typeface="+mn-lt"/>
              </a:rPr>
              <a:t> und August sind die wärmsten Monate, Juli und August die son</a:t>
            </a:r>
            <a:r>
              <a:rPr lang="de-DE" sz="1200" dirty="0" smtClean="0">
                <a:solidFill>
                  <a:schemeClr val="tx1"/>
                </a:solidFill>
                <a:latin typeface="+mn-lt"/>
              </a:rPr>
              <a:t>nigsten. Im Sommer schwanken die Temperaturen zwischen 12 °C und 35 °C. Im Winter bewegen sie sich zwischen -10 °C und 15 °C. Im September und Oktober hat Luxemburg oft seinen eigenen Altweibersommer.</a:t>
            </a: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endParaRPr lang="de-DE" sz="1200" b="1" dirty="0" smtClean="0">
              <a:solidFill>
                <a:schemeClr val="tx1"/>
              </a:solidFill>
              <a:latin typeface="+mn-lt"/>
            </a:endParaRPr>
          </a:p>
          <a:p>
            <a:pPr indent="0">
              <a:lnSpc>
                <a:spcPct val="100000"/>
              </a:lnSpc>
              <a:spcBef>
                <a:spcPts val="0"/>
              </a:spcBef>
              <a:defRPr/>
            </a:pPr>
            <a:r>
              <a:rPr lang="de-DE" sz="1200" b="1" dirty="0" smtClean="0">
                <a:solidFill>
                  <a:schemeClr val="tx1"/>
                </a:solidFill>
                <a:latin typeface="+mn-lt"/>
              </a:rPr>
              <a:t>WEITERE INFORMATIONEN</a:t>
            </a:r>
          </a:p>
          <a:p>
            <a:pPr indent="0">
              <a:lnSpc>
                <a:spcPct val="100000"/>
              </a:lnSpc>
              <a:spcBef>
                <a:spcPts val="0"/>
              </a:spcBef>
              <a:buFont typeface="Arial" pitchFamily="34" charset="0"/>
              <a:buChar char="•"/>
              <a:defRPr/>
            </a:pPr>
            <a:r>
              <a:rPr lang="de-DE" sz="1200" i="0" dirty="0" smtClean="0">
                <a:solidFill>
                  <a:schemeClr val="tx1"/>
                </a:solidFill>
                <a:latin typeface="+mn-lt"/>
              </a:rPr>
              <a:t> </a:t>
            </a:r>
            <a:r>
              <a:rPr lang="de-DE" sz="1200" i="0" noProof="0" dirty="0" smtClean="0">
                <a:solidFill>
                  <a:schemeClr val="tx1"/>
                </a:solidFill>
                <a:latin typeface="+mn-lt"/>
              </a:rPr>
              <a:t>„</a:t>
            </a:r>
            <a:r>
              <a:rPr lang="de-DE" sz="1200" i="0" dirty="0" smtClean="0">
                <a:solidFill>
                  <a:schemeClr val="tx1"/>
                </a:solidFill>
                <a:latin typeface="+mn-lt"/>
              </a:rPr>
              <a:t>Geografie und Klima</a:t>
            </a:r>
            <a:r>
              <a:rPr lang="de-DE" sz="1200" i="0" noProof="0" dirty="0" smtClean="0">
                <a:solidFill>
                  <a:schemeClr val="tx1"/>
                </a:solidFill>
                <a:latin typeface="+mn-lt"/>
              </a:rPr>
              <a:t>“</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www.luxembourg.public.lu/de/le-grand-duche-se-presente/luxembourg-tour-horizon/geographie-et-climat/index.html</a:t>
            </a:r>
            <a:endParaRPr lang="de-DE" sz="1200" b="1" i="0" dirty="0" smtClean="0">
              <a:solidFill>
                <a:schemeClr val="tx1"/>
              </a:solidFill>
              <a:latin typeface="+mn-lt"/>
            </a:endParaRPr>
          </a:p>
          <a:p>
            <a:pPr marL="0" marR="0" indent="0" algn="l" defTabSz="914400" rtl="0" eaLnBrk="0" fontAlgn="base" latinLnBrk="0" hangingPunct="0">
              <a:lnSpc>
                <a:spcPct val="100000"/>
              </a:lnSpc>
              <a:spcBef>
                <a:spcPts val="0"/>
              </a:spcBef>
              <a:spcAft>
                <a:spcPct val="0"/>
              </a:spcAft>
              <a:buClrTx/>
              <a:buSzTx/>
              <a:buFont typeface="Arial" pitchFamily="34" charset="0"/>
              <a:buChar char="•"/>
              <a:tabLst/>
              <a:defRPr/>
            </a:pPr>
            <a:r>
              <a:rPr lang="de-DE" sz="1200" dirty="0" smtClean="0">
                <a:solidFill>
                  <a:schemeClr val="tx1"/>
                </a:solidFill>
                <a:latin typeface="+mn-lt"/>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3534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de-DE" sz="1200" b="1" u="sng" dirty="0" smtClean="0">
                <a:solidFill>
                  <a:schemeClr val="tx1"/>
                </a:solidFill>
                <a:latin typeface="+mn-lt"/>
                <a:cs typeface="Arial" charset="0"/>
              </a:rPr>
              <a:t>Politisches System</a:t>
            </a:r>
            <a:endParaRPr lang="de-DE" sz="1200" u="sng"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cs typeface="Arial" charset="0"/>
              </a:rPr>
              <a:t>- Bei der </a:t>
            </a:r>
            <a:r>
              <a:rPr lang="de-DE" sz="1200" b="1" dirty="0" smtClean="0">
                <a:solidFill>
                  <a:schemeClr val="tx1"/>
                </a:solidFill>
                <a:latin typeface="+mn-lt"/>
                <a:cs typeface="Arial" charset="0"/>
              </a:rPr>
              <a:t>Staatsform</a:t>
            </a:r>
            <a:r>
              <a:rPr lang="de-DE" sz="1200" dirty="0" smtClean="0">
                <a:solidFill>
                  <a:schemeClr val="tx1"/>
                </a:solidFill>
                <a:latin typeface="+mn-lt"/>
                <a:cs typeface="Arial" charset="0"/>
              </a:rPr>
              <a:t> handelt es sich um eine parlamentarische</a:t>
            </a:r>
            <a:r>
              <a:rPr lang="de-DE" sz="1200" baseline="0" dirty="0" smtClean="0">
                <a:solidFill>
                  <a:schemeClr val="tx1"/>
                </a:solidFill>
                <a:latin typeface="+mn-lt"/>
                <a:cs typeface="Arial" charset="0"/>
              </a:rPr>
              <a:t> </a:t>
            </a:r>
            <a:r>
              <a:rPr lang="de-DE" sz="1200" dirty="0" smtClean="0">
                <a:solidFill>
                  <a:schemeClr val="tx1"/>
                </a:solidFill>
                <a:latin typeface="+mn-lt"/>
                <a:cs typeface="Arial" charset="0"/>
              </a:rPr>
              <a:t>Demokratie in Form</a:t>
            </a:r>
            <a:r>
              <a:rPr lang="de-DE" sz="1200" baseline="0" dirty="0" smtClean="0">
                <a:solidFill>
                  <a:schemeClr val="tx1"/>
                </a:solidFill>
                <a:latin typeface="+mn-lt"/>
                <a:cs typeface="Arial" charset="0"/>
              </a:rPr>
              <a:t> einer </a:t>
            </a:r>
            <a:r>
              <a:rPr lang="de-DE" sz="1200" dirty="0" smtClean="0">
                <a:solidFill>
                  <a:schemeClr val="tx1"/>
                </a:solidFill>
                <a:latin typeface="+mn-lt"/>
                <a:cs typeface="Arial" charset="0"/>
              </a:rPr>
              <a:t>konstitutionellen Monarchie. Die von der Abgeordnetenkammer verabschiedeten Gesetze werden vom Großherzog verkündet und veröffentlicht.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 Die </a:t>
            </a:r>
            <a:r>
              <a:rPr lang="de-DE" sz="1200" b="1" dirty="0" smtClean="0">
                <a:solidFill>
                  <a:schemeClr val="tx1"/>
                </a:solidFill>
                <a:latin typeface="+mn-lt"/>
              </a:rPr>
              <a:t>Verfassung</a:t>
            </a:r>
            <a:r>
              <a:rPr lang="de-DE" sz="1200" dirty="0" smtClean="0">
                <a:solidFill>
                  <a:schemeClr val="tx1"/>
                </a:solidFill>
                <a:latin typeface="+mn-lt"/>
              </a:rPr>
              <a:t> des Großherzogtums Luxemburg stammt vom 17. Oktober 1868 (und wurde seitdem mehrmals geändert).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cs typeface="Arial" charset="0"/>
              </a:rPr>
              <a:t>- Das </a:t>
            </a:r>
            <a:r>
              <a:rPr lang="de-DE" sz="1200" b="1" dirty="0" smtClean="0">
                <a:solidFill>
                  <a:schemeClr val="tx1"/>
                </a:solidFill>
                <a:latin typeface="+mn-lt"/>
                <a:cs typeface="Arial" charset="0"/>
              </a:rPr>
              <a:t>allgemeine Wahlrecht </a:t>
            </a:r>
            <a:r>
              <a:rPr lang="de-DE" sz="1200" dirty="0" smtClean="0">
                <a:solidFill>
                  <a:schemeClr val="tx1"/>
                </a:solidFill>
                <a:latin typeface="+mn-lt"/>
                <a:cs typeface="Arial" charset="0"/>
              </a:rPr>
              <a:t>wurde 1919 eingeführt.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 </a:t>
            </a:r>
            <a:r>
              <a:rPr lang="de-DE" sz="1200" b="1" dirty="0" smtClean="0">
                <a:solidFill>
                  <a:schemeClr val="tx1"/>
                </a:solidFill>
                <a:latin typeface="+mn-lt"/>
              </a:rPr>
              <a:t>Staatsoberhaupt</a:t>
            </a:r>
            <a:r>
              <a:rPr lang="de-DE" sz="1200" dirty="0" smtClean="0">
                <a:solidFill>
                  <a:schemeClr val="tx1"/>
                </a:solidFill>
                <a:latin typeface="+mn-lt"/>
              </a:rPr>
              <a:t> ist</a:t>
            </a:r>
            <a:r>
              <a:rPr lang="de-DE" sz="1200" b="1" dirty="0" smtClean="0">
                <a:solidFill>
                  <a:schemeClr val="tx1"/>
                </a:solidFill>
                <a:latin typeface="+mn-lt"/>
              </a:rPr>
              <a:t> </a:t>
            </a:r>
            <a:r>
              <a:rPr lang="de-DE" sz="1200" dirty="0" smtClean="0">
                <a:solidFill>
                  <a:schemeClr val="tx1"/>
                </a:solidFill>
                <a:latin typeface="+mn-lt"/>
              </a:rPr>
              <a:t>S. K. H. Großherzog Henri (Thronbesteigung: 7. Oktober 2000).</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 Das </a:t>
            </a:r>
            <a:r>
              <a:rPr lang="de-DE" sz="1200" b="1" dirty="0" smtClean="0">
                <a:solidFill>
                  <a:schemeClr val="tx1"/>
                </a:solidFill>
                <a:latin typeface="+mn-lt"/>
              </a:rPr>
              <a:t>Parlament</a:t>
            </a:r>
            <a:r>
              <a:rPr lang="de-DE" sz="1200" dirty="0" smtClean="0">
                <a:solidFill>
                  <a:schemeClr val="tx1"/>
                </a:solidFill>
                <a:latin typeface="+mn-lt"/>
              </a:rPr>
              <a:t> (die Abgeordnetenkammer) besteht aus 60 Abgeordneten.</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 </a:t>
            </a:r>
            <a:r>
              <a:rPr lang="de-DE" sz="1200" b="1" dirty="0" smtClean="0">
                <a:solidFill>
                  <a:schemeClr val="tx1"/>
                </a:solidFill>
                <a:latin typeface="+mn-lt"/>
              </a:rPr>
              <a:t>Regierungschef </a:t>
            </a:r>
            <a:r>
              <a:rPr lang="de-DE" sz="1200" dirty="0" smtClean="0">
                <a:solidFill>
                  <a:schemeClr val="tx1"/>
                </a:solidFill>
                <a:latin typeface="+mn-lt"/>
              </a:rPr>
              <a:t>ist seit Dezember 2013 Xavier Bettel.</a:t>
            </a:r>
            <a:endParaRPr lang="de-DE" sz="1200" u="sng" dirty="0" smtClean="0">
              <a:solidFill>
                <a:schemeClr val="tx1"/>
              </a:solidFill>
              <a:latin typeface="+mn-lt"/>
            </a:endParaRPr>
          </a:p>
          <a:p>
            <a:pPr indent="0" eaLnBrk="1" hangingPunct="1">
              <a:lnSpc>
                <a:spcPct val="100000"/>
              </a:lnSpc>
              <a:spcBef>
                <a:spcPct val="0"/>
              </a:spcBef>
              <a:defRPr/>
            </a:pPr>
            <a:endParaRPr lang="de-DE" sz="1200" b="1" dirty="0" smtClean="0">
              <a:solidFill>
                <a:schemeClr val="tx1"/>
              </a:solidFill>
              <a:latin typeface="+mn-lt"/>
            </a:endParaRPr>
          </a:p>
          <a:p>
            <a:pPr indent="0" eaLnBrk="1" hangingPunct="1">
              <a:lnSpc>
                <a:spcPct val="100000"/>
              </a:lnSpc>
              <a:spcBef>
                <a:spcPct val="0"/>
              </a:spcBef>
              <a:buFontTx/>
              <a:buChar char="-"/>
              <a:defRPr/>
            </a:pPr>
            <a:r>
              <a:rPr lang="de-DE" sz="1200" b="1" dirty="0" smtClean="0">
                <a:solidFill>
                  <a:schemeClr val="tx1"/>
                </a:solidFill>
                <a:latin typeface="+mn-lt"/>
              </a:rPr>
              <a:t> Regierungsparteien</a:t>
            </a:r>
            <a:r>
              <a:rPr lang="de-DE" sz="1200" b="0" dirty="0" smtClean="0">
                <a:solidFill>
                  <a:schemeClr val="tx1"/>
                </a:solidFill>
                <a:latin typeface="+mn-lt"/>
              </a:rPr>
              <a:t> (</a:t>
            </a:r>
            <a:r>
              <a:rPr lang="de-DE" sz="1200" dirty="0" smtClean="0">
                <a:solidFill>
                  <a:schemeClr val="tx1"/>
                </a:solidFill>
                <a:latin typeface="+mn-lt"/>
              </a:rPr>
              <a:t>seit Dezember 2013 und 2018 wiedergewählt) sind die Demokratische Partei (DP), </a:t>
            </a:r>
            <a:r>
              <a:rPr lang="de-DE" sz="1200" dirty="0" smtClean="0">
                <a:solidFill>
                  <a:schemeClr val="tx1"/>
                </a:solidFill>
                <a:latin typeface="+mn-lt"/>
                <a:cs typeface="Arial" charset="0"/>
              </a:rPr>
              <a:t>die Luxemburger Sozialistische Arbeiterpartei (LSAP)</a:t>
            </a:r>
            <a:r>
              <a:rPr lang="de-DE" sz="1200" dirty="0" smtClean="0">
                <a:solidFill>
                  <a:schemeClr val="tx1"/>
                </a:solidFill>
                <a:latin typeface="+mn-lt"/>
              </a:rPr>
              <a:t> und Die Grünen (déi gréng). Davor,</a:t>
            </a:r>
            <a:r>
              <a:rPr lang="de-DE" sz="1200" baseline="0" dirty="0" smtClean="0">
                <a:solidFill>
                  <a:schemeClr val="tx1"/>
                </a:solidFill>
                <a:latin typeface="+mn-lt"/>
              </a:rPr>
              <a:t> und dies seit</a:t>
            </a:r>
            <a:r>
              <a:rPr lang="de-DE" sz="1200" dirty="0" smtClean="0">
                <a:solidFill>
                  <a:schemeClr val="tx1"/>
                </a:solidFill>
                <a:latin typeface="+mn-lt"/>
              </a:rPr>
              <a:t> 1919, wurden – von zwei Ausnahmen abgesehen (1925-1926 und 1974-1979) – alle Regierungskoalitionen von der Christlich-Sozialen Volkspartei (CSV, oder Rechtspartei vor 1945) geführt.</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dirty="0" smtClean="0">
                <a:solidFill>
                  <a:schemeClr val="tx1"/>
                </a:solidFill>
                <a:latin typeface="+mn-lt"/>
              </a:rPr>
              <a:t>- </a:t>
            </a:r>
            <a:r>
              <a:rPr lang="de-DE" sz="1200" b="1" dirty="0" smtClean="0">
                <a:solidFill>
                  <a:schemeClr val="tx1"/>
                </a:solidFill>
                <a:latin typeface="+mn-lt"/>
              </a:rPr>
              <a:t>Gewaltenteilung: </a:t>
            </a:r>
            <a:r>
              <a:rPr lang="de-DE" sz="1200" dirty="0" smtClean="0">
                <a:solidFill>
                  <a:schemeClr val="tx1"/>
                </a:solidFill>
                <a:latin typeface="+mn-lt"/>
              </a:rPr>
              <a:t>Wie in jeder parlamentarischen Demokratie besteht auch in Luxemburg eine flexible Teilung der Gewalten: Zwischen Legislative und Exekutive gibt es zahlreiche Verbindungen. Lediglich die Judikative ist vollkommen unabhängig.</a:t>
            </a: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endParaRPr lang="de-DE" sz="1200" dirty="0" smtClean="0">
              <a:solidFill>
                <a:schemeClr val="tx1"/>
              </a:solidFill>
              <a:latin typeface="+mn-lt"/>
            </a:endParaRPr>
          </a:p>
          <a:p>
            <a:pPr indent="0" eaLnBrk="1" hangingPunct="1">
              <a:lnSpc>
                <a:spcPct val="100000"/>
              </a:lnSpc>
              <a:spcBef>
                <a:spcPct val="0"/>
              </a:spcBef>
              <a:defRPr/>
            </a:pPr>
            <a:r>
              <a:rPr lang="de-DE" sz="1200" b="1" dirty="0" smtClean="0">
                <a:solidFill>
                  <a:schemeClr val="tx1"/>
                </a:solidFill>
                <a:latin typeface="+mn-lt"/>
              </a:rPr>
              <a:t>WEITERE INFORMATIONEN</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Politisches System”</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a:t>
            </a:r>
            <a:r>
              <a:rPr lang="de-DE" sz="1200" baseline="0" dirty="0" smtClean="0">
                <a:solidFill>
                  <a:schemeClr val="tx1"/>
                </a:solidFill>
                <a:latin typeface="+mn-lt"/>
              </a:rPr>
              <a:t>https://gouvernement.lu/de/systeme-politique.html</a:t>
            </a:r>
            <a:endParaRPr lang="de-DE"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noProof="0" dirty="0" smtClean="0">
                <a:solidFill>
                  <a:schemeClr val="tx1"/>
                </a:solidFill>
                <a:latin typeface="+mn-lt"/>
              </a:rPr>
              <a:t> „</a:t>
            </a:r>
            <a:r>
              <a:rPr lang="de-DE" sz="1200" i="0" dirty="0" smtClean="0">
                <a:solidFill>
                  <a:schemeClr val="tx1"/>
                </a:solidFill>
                <a:latin typeface="+mn-lt"/>
              </a:rPr>
              <a:t>Politisches System”</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www.luxembourg.public.lu/de/le-grand-duche-se-presente/systeme-politique/index.html</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i="1" baseline="0" dirty="0" smtClean="0">
                <a:solidFill>
                  <a:schemeClr val="tx1"/>
                </a:solidFill>
                <a:latin typeface="+mn-lt"/>
                <a:cs typeface="Arial" pitchFamily="34" charset="0"/>
              </a:rPr>
              <a:t> </a:t>
            </a:r>
            <a:r>
              <a:rPr lang="de-DE" sz="1200" i="1" dirty="0" smtClean="0">
                <a:solidFill>
                  <a:schemeClr val="tx1"/>
                </a:solidFill>
                <a:latin typeface="+mn-lt"/>
              </a:rPr>
              <a:t>Apropos ... politische Institutionen</a:t>
            </a:r>
            <a:r>
              <a:rPr lang="de-DE" sz="1200" i="1" baseline="0" dirty="0" smtClean="0">
                <a:solidFill>
                  <a:schemeClr val="tx1"/>
                </a:solidFill>
                <a:latin typeface="+mn-lt"/>
              </a:rPr>
              <a:t> in </a:t>
            </a:r>
            <a:r>
              <a:rPr lang="de-DE" sz="1200" i="1" dirty="0" smtClean="0">
                <a:solidFill>
                  <a:schemeClr val="tx1"/>
                </a:solidFill>
                <a:latin typeface="+mn-lt"/>
              </a:rPr>
              <a:t>Luxemburg</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a:t>
            </a:r>
            <a:r>
              <a:rPr lang="de-DE" sz="1200" dirty="0" smtClean="0">
                <a:solidFill>
                  <a:schemeClr val="tx1"/>
                </a:solidFill>
                <a:latin typeface="+mn-lt"/>
              </a:rPr>
              <a:t>www.luxembourg.public.lu/de/publications/d/ap-institutions-politiques/index.html</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i="1" baseline="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7</a:t>
            </a:fld>
            <a:endParaRPr lang="en-US" dirty="0"/>
          </a:p>
        </p:txBody>
      </p:sp>
    </p:spTree>
    <p:extLst>
      <p:ext uri="{BB962C8B-B14F-4D97-AF65-F5344CB8AC3E}">
        <p14:creationId xmlns:p14="http://schemas.microsoft.com/office/powerpoint/2010/main" val="2634335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buFont typeface="Arial" pitchFamily="34" charset="0"/>
              <a:buNone/>
              <a:defRPr/>
            </a:pPr>
            <a:r>
              <a:rPr lang="de-DE" sz="1200" b="1" u="sng" dirty="0" smtClean="0">
                <a:solidFill>
                  <a:schemeClr val="tx1"/>
                </a:solidFill>
                <a:latin typeface="+mn-lt"/>
              </a:rPr>
              <a:t>Luxemburg in der Welt</a:t>
            </a:r>
          </a:p>
          <a:p>
            <a:pPr marL="0" indent="0">
              <a:lnSpc>
                <a:spcPct val="100000"/>
              </a:lnSpc>
              <a:buFontTx/>
              <a:buNone/>
              <a:defRPr/>
            </a:pPr>
            <a:endParaRPr lang="de-DE" sz="1200" dirty="0" smtClean="0">
              <a:solidFill>
                <a:schemeClr val="tx1"/>
              </a:solidFill>
              <a:latin typeface="+mn-lt"/>
            </a:endParaRPr>
          </a:p>
          <a:p>
            <a:pPr marL="0" indent="0">
              <a:lnSpc>
                <a:spcPct val="100000"/>
              </a:lnSpc>
              <a:buFontTx/>
              <a:buNone/>
              <a:defRPr/>
            </a:pPr>
            <a:r>
              <a:rPr lang="de-DE" sz="1200" dirty="0" smtClean="0">
                <a:solidFill>
                  <a:schemeClr val="tx1"/>
                </a:solidFill>
                <a:latin typeface="+mn-lt"/>
              </a:rPr>
              <a:t>- Das Großherzogtum ist das </a:t>
            </a:r>
            <a:r>
              <a:rPr lang="de-DE" sz="1200" dirty="0" smtClean="0">
                <a:solidFill>
                  <a:schemeClr val="tx1"/>
                </a:solidFill>
                <a:latin typeface="+mn-lt"/>
                <a:cs typeface="Arial" charset="0"/>
              </a:rPr>
              <a:t>Wirtschafts-, Finanz- und Handelszentrum der </a:t>
            </a:r>
            <a:r>
              <a:rPr lang="de-DE" sz="1200" b="1" dirty="0" smtClean="0">
                <a:solidFill>
                  <a:schemeClr val="tx1"/>
                </a:solidFill>
                <a:latin typeface="+mn-lt"/>
                <a:cs typeface="Arial" charset="0"/>
              </a:rPr>
              <a:t>grenzüberschreitenden Großregion</a:t>
            </a:r>
            <a:r>
              <a:rPr lang="de-DE" sz="1200" dirty="0" smtClean="0">
                <a:solidFill>
                  <a:schemeClr val="tx1"/>
                </a:solidFill>
                <a:latin typeface="+mn-lt"/>
              </a:rPr>
              <a:t> (Lothringen, Saarland, Rheinland-Pfalz, Wallonien, Großherzogtum Luxemburg). So kommen zum Beispiel werktäglich mehr als 180 000 deutsche, französische und belgische Grenzgänger zum</a:t>
            </a:r>
            <a:r>
              <a:rPr lang="de-DE" sz="1200" baseline="0" dirty="0" smtClean="0">
                <a:solidFill>
                  <a:schemeClr val="tx1"/>
                </a:solidFill>
                <a:latin typeface="+mn-lt"/>
              </a:rPr>
              <a:t> Arbeiten</a:t>
            </a:r>
            <a:r>
              <a:rPr lang="de-DE" sz="1200" dirty="0" smtClean="0">
                <a:solidFill>
                  <a:schemeClr val="tx1"/>
                </a:solidFill>
                <a:latin typeface="+mn-lt"/>
              </a:rPr>
              <a:t> nach Luxemburg.</a:t>
            </a:r>
            <a:br>
              <a:rPr lang="de-DE" sz="1200" dirty="0" smtClean="0">
                <a:solidFill>
                  <a:schemeClr val="tx1"/>
                </a:solidFill>
                <a:latin typeface="+mn-lt"/>
              </a:rPr>
            </a:br>
            <a:endParaRPr lang="de-DE" sz="1200" dirty="0" smtClean="0">
              <a:solidFill>
                <a:schemeClr val="tx1"/>
              </a:solidFill>
              <a:latin typeface="+mn-lt"/>
            </a:endParaRPr>
          </a:p>
          <a:p>
            <a:pPr marL="0" indent="0">
              <a:lnSpc>
                <a:spcPct val="100000"/>
              </a:lnSpc>
              <a:buFontTx/>
              <a:buNone/>
              <a:defRPr/>
            </a:pPr>
            <a:r>
              <a:rPr lang="de-DE" sz="1200" dirty="0" smtClean="0">
                <a:solidFill>
                  <a:schemeClr val="tx1"/>
                </a:solidFill>
                <a:latin typeface="+mn-lt"/>
              </a:rPr>
              <a:t>- Zusammen mit Brüssel und Straßburg ist Luxemburg eine der drei </a:t>
            </a:r>
            <a:r>
              <a:rPr lang="de-DE" sz="1200" b="1" dirty="0" smtClean="0">
                <a:solidFill>
                  <a:schemeClr val="tx1"/>
                </a:solidFill>
                <a:latin typeface="+mn-lt"/>
                <a:cs typeface="Arial" charset="0"/>
              </a:rPr>
              <a:t>„Hauptstädte“ der Europäischen Union</a:t>
            </a:r>
            <a:r>
              <a:rPr lang="de-DE" sz="1200" b="1" dirty="0" smtClean="0">
                <a:solidFill>
                  <a:schemeClr val="tx1"/>
                </a:solidFill>
                <a:latin typeface="+mn-lt"/>
              </a:rPr>
              <a:t>.</a:t>
            </a:r>
            <a:r>
              <a:rPr lang="de-DE" sz="1200" dirty="0" smtClean="0">
                <a:solidFill>
                  <a:schemeClr val="tx1"/>
                </a:solidFill>
                <a:latin typeface="+mn-lt"/>
              </a:rPr>
              <a:t> In der Hauptstadt sind mehrere </a:t>
            </a:r>
            <a:r>
              <a:rPr lang="de-DE" sz="1200" b="1" i="0" dirty="0" smtClean="0">
                <a:solidFill>
                  <a:schemeClr val="tx1"/>
                </a:solidFill>
                <a:latin typeface="+mn-lt"/>
              </a:rPr>
              <a:t>europäische Institutionen Einrichtungen </a:t>
            </a:r>
            <a:r>
              <a:rPr lang="de-DE" sz="1200" dirty="0" smtClean="0">
                <a:solidFill>
                  <a:schemeClr val="tx1"/>
                </a:solidFill>
                <a:latin typeface="+mn-lt"/>
              </a:rPr>
              <a:t>angesiedelt; hierzu gehören Dienststellen der Europäischen Kommission (Übersetzung, Veröffentlichung, Statistik), der Europäische Rechnungshof, der Gerichtshof der Europäischen Union, die Europäische Investitionsbank (EIB), der Europäische Investitionsfonds, das Sekretariat des Europäischen Parlaments, die Europäische Finanzstabilisierungsfazilität (EFSF) und der Europäische Stabilitätsmechanismus (ESM). </a:t>
            </a:r>
            <a:br>
              <a:rPr lang="de-DE" sz="1200" dirty="0" smtClean="0">
                <a:solidFill>
                  <a:schemeClr val="tx1"/>
                </a:solidFill>
                <a:latin typeface="+mn-lt"/>
              </a:rPr>
            </a:br>
            <a:endParaRPr lang="de-DE" sz="1200" dirty="0" smtClean="0">
              <a:solidFill>
                <a:schemeClr val="tx1"/>
              </a:solidFill>
              <a:latin typeface="+mn-lt"/>
            </a:endParaRPr>
          </a:p>
          <a:p>
            <a:pPr marL="0" indent="0">
              <a:lnSpc>
                <a:spcPct val="100000"/>
              </a:lnSpc>
              <a:buFontTx/>
              <a:buNone/>
              <a:defRPr/>
            </a:pPr>
            <a:r>
              <a:rPr lang="de-DE" sz="1200" dirty="0" smtClean="0">
                <a:solidFill>
                  <a:schemeClr val="tx1"/>
                </a:solidFill>
                <a:latin typeface="+mn-lt"/>
              </a:rPr>
              <a:t>- Luxemburg ist </a:t>
            </a:r>
            <a:r>
              <a:rPr lang="de-DE" sz="1200" b="1" dirty="0" smtClean="0">
                <a:solidFill>
                  <a:schemeClr val="tx1"/>
                </a:solidFill>
                <a:latin typeface="+mn-lt"/>
                <a:cs typeface="Arial" charset="0"/>
              </a:rPr>
              <a:t>Gründungsmitglied mehrer</a:t>
            </a:r>
            <a:r>
              <a:rPr lang="de-DE" sz="1200" b="1" baseline="0" dirty="0" smtClean="0">
                <a:solidFill>
                  <a:schemeClr val="tx1"/>
                </a:solidFill>
                <a:latin typeface="+mn-lt"/>
                <a:cs typeface="Arial" charset="0"/>
              </a:rPr>
              <a:t>er </a:t>
            </a:r>
            <a:r>
              <a:rPr lang="de-DE" sz="1200" b="1" dirty="0" smtClean="0">
                <a:solidFill>
                  <a:schemeClr val="tx1"/>
                </a:solidFill>
                <a:latin typeface="+mn-lt"/>
              </a:rPr>
              <a:t>internationaler Organisationen</a:t>
            </a:r>
            <a:r>
              <a:rPr lang="de-DE" sz="1200" dirty="0" smtClean="0">
                <a:solidFill>
                  <a:schemeClr val="tx1"/>
                </a:solidFill>
                <a:latin typeface="+mn-lt"/>
              </a:rPr>
              <a:t> wie z.B. Benelux-Union, Europarat, Vorläuferorganisationen der Europäischen Union (EGKS, EWG, Euratom), NATO, OECD, UNO ... sowie </a:t>
            </a:r>
            <a:r>
              <a:rPr lang="de-DE" sz="1200" b="1" dirty="0" smtClean="0">
                <a:solidFill>
                  <a:schemeClr val="tx1"/>
                </a:solidFill>
                <a:latin typeface="+mn-lt"/>
              </a:rPr>
              <a:t>Mitglied aller wichtigen internationalen Organisationen</a:t>
            </a:r>
            <a:r>
              <a:rPr lang="de-DE" sz="1200" dirty="0" smtClean="0">
                <a:solidFill>
                  <a:schemeClr val="tx1"/>
                </a:solidFill>
                <a:latin typeface="+mn-lt"/>
              </a:rPr>
              <a:t>.</a:t>
            </a:r>
          </a:p>
          <a:p>
            <a:pPr marL="171450" indent="-171450">
              <a:lnSpc>
                <a:spcPct val="100000"/>
              </a:lnSpc>
              <a:buFontTx/>
              <a:buChar char="-"/>
              <a:defRPr/>
            </a:pPr>
            <a:endParaRPr lang="de-DE" sz="1200" dirty="0" smtClean="0">
              <a:solidFill>
                <a:schemeClr val="tx1"/>
              </a:solidFill>
              <a:latin typeface="+mn-lt"/>
            </a:endParaRPr>
          </a:p>
          <a:p>
            <a:pPr marL="0" indent="0">
              <a:lnSpc>
                <a:spcPct val="100000"/>
              </a:lnSpc>
              <a:buFontTx/>
              <a:buNone/>
              <a:defRPr/>
            </a:pPr>
            <a:r>
              <a:rPr lang="de-DE" sz="1200" dirty="0" smtClean="0">
                <a:solidFill>
                  <a:schemeClr val="tx1"/>
                </a:solidFill>
                <a:latin typeface="+mn-lt"/>
              </a:rPr>
              <a:t>- Am 18. Oktober 2012 wurde Luxemburg zum ersten Mal in seiner Geschichte in der UNO-Vollversammlung als </a:t>
            </a:r>
            <a:r>
              <a:rPr lang="de-DE" sz="1200" b="1" dirty="0" smtClean="0">
                <a:solidFill>
                  <a:schemeClr val="tx1"/>
                </a:solidFill>
                <a:latin typeface="+mn-lt"/>
              </a:rPr>
              <a:t>nichtständiges Mitglied im Weltsicherheitsrat </a:t>
            </a:r>
            <a:r>
              <a:rPr lang="de-DE" sz="1200" dirty="0" smtClean="0">
                <a:solidFill>
                  <a:schemeClr val="tx1"/>
                </a:solidFill>
                <a:latin typeface="+mn-lt"/>
              </a:rPr>
              <a:t>für 2013 und 2014 gewählt. Im März 2014 übernahm das Großherzogtum die Präsidentschaft des Sicherheitsrats. </a:t>
            </a:r>
          </a:p>
          <a:p>
            <a:pPr marL="171450" indent="-171450">
              <a:lnSpc>
                <a:spcPct val="100000"/>
              </a:lnSpc>
              <a:buFontTx/>
              <a:buChar char="-"/>
              <a:defRPr/>
            </a:pPr>
            <a:endParaRPr lang="de-DE" sz="1200" b="1" dirty="0" smtClean="0">
              <a:solidFill>
                <a:schemeClr val="tx1"/>
              </a:solidFill>
              <a:latin typeface="+mn-lt"/>
            </a:endParaRPr>
          </a:p>
          <a:p>
            <a:pPr marL="0" indent="0">
              <a:lnSpc>
                <a:spcPct val="100000"/>
              </a:lnSpc>
              <a:buFontTx/>
              <a:buNone/>
              <a:defRPr/>
            </a:pPr>
            <a:r>
              <a:rPr lang="de-DE" sz="1200" b="0" dirty="0" smtClean="0">
                <a:solidFill>
                  <a:schemeClr val="tx1"/>
                </a:solidFill>
                <a:latin typeface="+mn-lt"/>
              </a:rPr>
              <a:t>-</a:t>
            </a:r>
            <a:r>
              <a:rPr lang="de-DE" sz="1200" b="1" dirty="0" smtClean="0">
                <a:solidFill>
                  <a:schemeClr val="tx1"/>
                </a:solidFill>
                <a:latin typeface="+mn-lt"/>
              </a:rPr>
              <a:t> Öffentliche Entwicklungshilfe:</a:t>
            </a:r>
            <a:r>
              <a:rPr lang="de-DE" sz="1200" dirty="0" smtClean="0">
                <a:solidFill>
                  <a:schemeClr val="tx1"/>
                </a:solidFill>
                <a:latin typeface="+mn-lt"/>
              </a:rPr>
              <a:t> Das internationale Engagement Luxemburgs</a:t>
            </a:r>
            <a:r>
              <a:rPr lang="de-DE" sz="1200" baseline="0" dirty="0" smtClean="0">
                <a:solidFill>
                  <a:schemeClr val="tx1"/>
                </a:solidFill>
                <a:latin typeface="+mn-lt"/>
              </a:rPr>
              <a:t> </a:t>
            </a:r>
            <a:r>
              <a:rPr lang="de-DE" sz="1200" dirty="0" smtClean="0">
                <a:solidFill>
                  <a:schemeClr val="tx1"/>
                </a:solidFill>
                <a:latin typeface="+mn-lt"/>
              </a:rPr>
              <a:t>spiegelt sich insbesondere in der öffentlichen Entwicklungshilfe wieder, die seit 2009 um 1 % des Bruttonationaleinkommens (BNE) liegt, womit das Großherzogtum zu jenen Ländern gehört, die mehr als 0,7 % ihres BNE für Entwicklungszusammenarbeit ausgeben.</a:t>
            </a:r>
          </a:p>
          <a:p>
            <a:pPr indent="0">
              <a:lnSpc>
                <a:spcPct val="100000"/>
              </a:lnSpc>
              <a:defRPr/>
            </a:pPr>
            <a:endParaRPr lang="de-DE" sz="1200" dirty="0" smtClean="0">
              <a:solidFill>
                <a:schemeClr val="tx1"/>
              </a:solidFill>
              <a:latin typeface="+mn-lt"/>
            </a:endParaRPr>
          </a:p>
          <a:p>
            <a:pPr indent="0">
              <a:lnSpc>
                <a:spcPct val="100000"/>
              </a:lnSpc>
              <a:defRPr/>
            </a:pPr>
            <a:endParaRPr lang="de-DE" sz="1200" dirty="0" smtClean="0">
              <a:solidFill>
                <a:schemeClr val="tx1"/>
              </a:solidFill>
              <a:latin typeface="+mn-lt"/>
            </a:endParaRPr>
          </a:p>
          <a:p>
            <a:pPr indent="0">
              <a:lnSpc>
                <a:spcPct val="100000"/>
              </a:lnSpc>
              <a:buFont typeface="Arial" pitchFamily="34" charset="0"/>
              <a:buNone/>
              <a:defRPr/>
            </a:pPr>
            <a:r>
              <a:rPr lang="de-DE" sz="1200" b="1" dirty="0" smtClean="0">
                <a:solidFill>
                  <a:schemeClr val="tx1"/>
                </a:solidFill>
                <a:latin typeface="+mn-lt"/>
              </a:rPr>
              <a:t>WEITERE INFORMATIONEN</a:t>
            </a:r>
          </a:p>
          <a:p>
            <a:pPr indent="0">
              <a:lnSpc>
                <a:spcPct val="100000"/>
              </a:lnSpc>
              <a:spcBef>
                <a:spcPts val="0"/>
              </a:spcBef>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Luxemburg</a:t>
            </a:r>
            <a:r>
              <a:rPr lang="de-DE" sz="1200" i="0" baseline="0" dirty="0" smtClean="0">
                <a:solidFill>
                  <a:schemeClr val="tx1"/>
                </a:solidFill>
                <a:latin typeface="+mn-lt"/>
              </a:rPr>
              <a:t> und die Europäische Union</a:t>
            </a:r>
            <a:r>
              <a:rPr lang="de-DE" sz="1200" i="0" baseline="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a:t>
            </a:r>
            <a:r>
              <a:rPr lang="de-DE" sz="1200" u="none" dirty="0" smtClean="0">
                <a:solidFill>
                  <a:schemeClr val="tx1"/>
                </a:solidFill>
                <a:latin typeface="+mn-lt"/>
              </a:rPr>
              <a:t>www.luxembourg.public.lu/de/le-grand-duche-se-presente/luxembourg-monde/luxembourg-europe/index.html</a:t>
            </a:r>
          </a:p>
          <a:p>
            <a:pPr indent="0">
              <a:lnSpc>
                <a:spcPct val="100000"/>
              </a:lnSpc>
              <a:spcBef>
                <a:spcPts val="0"/>
              </a:spcBef>
              <a:buFont typeface="Arial" pitchFamily="34" charset="0"/>
              <a:buChar char="•"/>
              <a:defRPr/>
            </a:pPr>
            <a:r>
              <a:rPr lang="de-DE" sz="1200" dirty="0" smtClean="0">
                <a:solidFill>
                  <a:schemeClr val="tx1"/>
                </a:solidFill>
                <a:latin typeface="+mn-lt"/>
              </a:rPr>
              <a:t> </a:t>
            </a:r>
            <a:r>
              <a:rPr lang="de-DE" sz="1200" noProof="0" dirty="0" smtClean="0">
                <a:solidFill>
                  <a:schemeClr val="tx1"/>
                </a:solidFill>
                <a:latin typeface="+mn-lt"/>
              </a:rPr>
              <a:t>„</a:t>
            </a:r>
            <a:r>
              <a:rPr lang="de-DE" sz="1200" i="0" dirty="0" smtClean="0">
                <a:solidFill>
                  <a:schemeClr val="tx1"/>
                </a:solidFill>
                <a:latin typeface="+mn-lt"/>
              </a:rPr>
              <a:t>Luxemburg in der Welt</a:t>
            </a:r>
            <a:r>
              <a:rPr lang="de-DE" sz="1200" i="0" noProof="0" dirty="0" smtClean="0">
                <a:solidFill>
                  <a:schemeClr val="tx1"/>
                </a:solidFill>
                <a:latin typeface="+mn-lt"/>
              </a:rPr>
              <a:t>“</a:t>
            </a:r>
            <a:r>
              <a:rPr lang="de-DE" sz="1200" dirty="0" smtClean="0">
                <a:solidFill>
                  <a:schemeClr val="tx1"/>
                </a:solidFill>
                <a:latin typeface="+mn-lt"/>
              </a:rPr>
              <a:t>: </a:t>
            </a:r>
            <a:br>
              <a:rPr lang="de-DE" sz="1200" dirty="0" smtClean="0">
                <a:solidFill>
                  <a:schemeClr val="tx1"/>
                </a:solidFill>
                <a:latin typeface="+mn-lt"/>
              </a:rPr>
            </a:br>
            <a:r>
              <a:rPr lang="de-DE" sz="1200" dirty="0" smtClean="0">
                <a:solidFill>
                  <a:schemeClr val="tx1"/>
                </a:solidFill>
                <a:latin typeface="+mn-lt"/>
              </a:rPr>
              <a:t>  www.luxembourg.public.lu/de/le-grand-duche-se-presente/luxembourg-monde/index.html</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i="0" dirty="0" smtClean="0">
                <a:solidFill>
                  <a:schemeClr val="tx1"/>
                </a:solidFill>
                <a:latin typeface="+mn-lt"/>
                <a:cs typeface="Arial" pitchFamily="34" charset="0"/>
              </a:rPr>
              <a:t> </a:t>
            </a:r>
            <a:r>
              <a:rPr lang="de-DE" sz="1200" i="1" noProof="0" dirty="0" smtClean="0">
                <a:solidFill>
                  <a:schemeClr val="tx1"/>
                </a:solidFill>
                <a:latin typeface="+mn-lt"/>
                <a:cs typeface="Arial" pitchFamily="34" charset="0"/>
              </a:rPr>
              <a:t>Apropos … </a:t>
            </a:r>
            <a:r>
              <a:rPr lang="de-DE" sz="1200" i="1" dirty="0" smtClean="0">
                <a:solidFill>
                  <a:schemeClr val="tx1"/>
                </a:solidFill>
                <a:latin typeface="+mn-lt"/>
                <a:cs typeface="Arial" pitchFamily="34" charset="0"/>
              </a:rPr>
              <a:t>Luxemburg und die Europäische Union</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www.luxembourg.public.lu/de/publications/p/ap-europe/index.html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de-DE" sz="1200" i="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Alles Wissenswerte über das Großherzogtum Luxemburg</a:t>
            </a:r>
            <a:r>
              <a:rPr lang="de-DE" sz="1200" i="0" dirty="0" smtClean="0">
                <a:solidFill>
                  <a:schemeClr val="tx1"/>
                </a:solidFill>
                <a:latin typeface="+mn-lt"/>
                <a:cs typeface="Arial" pitchFamily="34" charset="0"/>
              </a:rPr>
              <a:t>: </a:t>
            </a:r>
            <a:br>
              <a:rPr lang="de-DE" sz="1200" i="0" dirty="0" smtClean="0">
                <a:solidFill>
                  <a:schemeClr val="tx1"/>
                </a:solidFill>
                <a:latin typeface="+mn-lt"/>
                <a:cs typeface="Arial" pitchFamily="34" charset="0"/>
              </a:rPr>
            </a:br>
            <a:r>
              <a:rPr lang="de-DE" sz="1200" i="0" dirty="0" smtClean="0">
                <a:solidFill>
                  <a:schemeClr val="tx1"/>
                </a:solidFill>
                <a:latin typeface="+mn-lt"/>
                <a:cs typeface="Arial" pitchFamily="34" charset="0"/>
              </a:rPr>
              <a:t>  </a:t>
            </a:r>
            <a:r>
              <a:rPr lang="de-DE" sz="1200" dirty="0" smtClean="0">
                <a:solidFill>
                  <a:schemeClr val="tx1"/>
                </a:solidFill>
                <a:latin typeface="+mn-lt"/>
                <a:cs typeface="Arial" charset="0"/>
              </a:rPr>
              <a:t>www.luxembourg.public.lu/de/publications/c/tout-savoir/index.html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8</a:t>
            </a:fld>
            <a:endParaRPr lang="en-US" dirty="0"/>
          </a:p>
        </p:txBody>
      </p:sp>
    </p:spTree>
    <p:extLst>
      <p:ext uri="{BB962C8B-B14F-4D97-AF65-F5344CB8AC3E}">
        <p14:creationId xmlns:p14="http://schemas.microsoft.com/office/powerpoint/2010/main" val="544601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buFont typeface="Arial" pitchFamily="34" charset="0"/>
              <a:buNone/>
              <a:defRPr/>
            </a:pPr>
            <a:r>
              <a:rPr lang="de-DE" sz="1200" b="1" i="0" u="sng" dirty="0" smtClean="0">
                <a:solidFill>
                  <a:schemeClr val="tx1"/>
                </a:solidFill>
                <a:latin typeface="+mn-lt"/>
              </a:rPr>
              <a:t>Geschichte: Die wichtigsten Etappen</a:t>
            </a:r>
          </a:p>
          <a:p>
            <a:pPr>
              <a:spcBef>
                <a:spcPts val="0"/>
              </a:spcBef>
              <a:buFont typeface="Arial" pitchFamily="34" charset="0"/>
              <a:buChar char="•"/>
              <a:defRPr/>
            </a:pPr>
            <a:endParaRPr lang="de-DE" sz="1200" i="0" dirty="0" smtClean="0">
              <a:solidFill>
                <a:schemeClr val="tx1"/>
              </a:solidFill>
              <a:latin typeface="+mn-lt"/>
            </a:endParaRPr>
          </a:p>
          <a:p>
            <a:pPr>
              <a:spcBef>
                <a:spcPts val="0"/>
              </a:spcBef>
              <a:buFont typeface="Calibri" pitchFamily="34" charset="0"/>
              <a:buNone/>
              <a:defRPr/>
            </a:pPr>
            <a:r>
              <a:rPr lang="de-DE" sz="1200" i="0" dirty="0" smtClean="0">
                <a:solidFill>
                  <a:schemeClr val="tx1"/>
                </a:solidFill>
                <a:latin typeface="+mn-lt"/>
              </a:rPr>
              <a:t>- Die Ursprünge Luxemburgs gehen auf das Jahr </a:t>
            </a:r>
            <a:r>
              <a:rPr lang="de-DE" sz="1200" b="1" i="0" dirty="0" smtClean="0">
                <a:solidFill>
                  <a:schemeClr val="tx1"/>
                </a:solidFill>
                <a:latin typeface="+mn-lt"/>
              </a:rPr>
              <a:t>963</a:t>
            </a:r>
            <a:r>
              <a:rPr lang="de-DE" sz="1200" i="0" dirty="0" smtClean="0">
                <a:solidFill>
                  <a:schemeClr val="tx1"/>
                </a:solidFill>
                <a:latin typeface="+mn-lt"/>
              </a:rPr>
              <a:t> zurück, als </a:t>
            </a:r>
            <a:r>
              <a:rPr lang="de-DE" sz="1200" b="1" i="0" dirty="0" smtClean="0">
                <a:solidFill>
                  <a:schemeClr val="tx1"/>
                </a:solidFill>
                <a:latin typeface="+mn-lt"/>
              </a:rPr>
              <a:t>Graf Siegfried </a:t>
            </a:r>
            <a:r>
              <a:rPr lang="de-DE" sz="1200" i="0" dirty="0" smtClean="0">
                <a:solidFill>
                  <a:schemeClr val="tx1"/>
                </a:solidFill>
                <a:latin typeface="+mn-lt"/>
              </a:rPr>
              <a:t>gemäß einer Tauschurkunde mit der Trierer Abtei Sankt Maximin</a:t>
            </a:r>
            <a:r>
              <a:rPr lang="de-DE" sz="1200" b="1" i="0" dirty="0" smtClean="0">
                <a:solidFill>
                  <a:schemeClr val="tx1"/>
                </a:solidFill>
                <a:latin typeface="+mn-lt"/>
              </a:rPr>
              <a:t> ein kleines Fort mit dem Namen </a:t>
            </a:r>
            <a:r>
              <a:rPr lang="de-DE" sz="1200" b="1" i="0" dirty="0" smtClean="0">
                <a:solidFill>
                  <a:schemeClr val="tx1"/>
                </a:solidFill>
                <a:latin typeface="+mn-lt"/>
                <a:cs typeface="Arial" charset="0"/>
              </a:rPr>
              <a:t>„</a:t>
            </a:r>
            <a:r>
              <a:rPr lang="de-DE" sz="1200" b="1" i="0" dirty="0" smtClean="0">
                <a:solidFill>
                  <a:schemeClr val="tx1"/>
                </a:solidFill>
                <a:latin typeface="+mn-lt"/>
              </a:rPr>
              <a:t>Lucilinburhuc</a:t>
            </a:r>
            <a:r>
              <a:rPr lang="de-DE" sz="1200" b="1" i="0" dirty="0" smtClean="0">
                <a:solidFill>
                  <a:schemeClr val="tx1"/>
                </a:solidFill>
                <a:latin typeface="+mn-lt"/>
                <a:cs typeface="Arial" charset="0"/>
              </a:rPr>
              <a:t>“ </a:t>
            </a:r>
            <a:r>
              <a:rPr lang="de-DE" sz="1200" b="1" i="0" dirty="0" smtClean="0">
                <a:solidFill>
                  <a:schemeClr val="tx1"/>
                </a:solidFill>
                <a:latin typeface="+mn-lt"/>
              </a:rPr>
              <a:t>erwarb.</a:t>
            </a:r>
            <a:r>
              <a:rPr lang="de-DE" sz="1200" i="0" dirty="0" smtClean="0">
                <a:solidFill>
                  <a:schemeClr val="tx1"/>
                </a:solidFill>
                <a:latin typeface="+mn-lt"/>
              </a:rPr>
              <a:t> Dieses Fort stand auf dem als Bockfelsen bekannten Felsvorsprung über dem Alzettetal. </a:t>
            </a:r>
          </a:p>
          <a:p>
            <a:pPr>
              <a:spcBef>
                <a:spcPts val="0"/>
              </a:spcBef>
              <a:buFont typeface="Calibri" pitchFamily="34" charset="0"/>
              <a:buChar char="⁻"/>
              <a:defRPr/>
            </a:pPr>
            <a:endParaRPr lang="de-DE" sz="1200" i="0" dirty="0" smtClean="0">
              <a:solidFill>
                <a:schemeClr val="tx1"/>
              </a:solidFill>
              <a:latin typeface="+mn-lt"/>
            </a:endParaRPr>
          </a:p>
          <a:p>
            <a:pPr>
              <a:spcBef>
                <a:spcPts val="0"/>
              </a:spcBef>
              <a:buFont typeface="Calibri" pitchFamily="34" charset="0"/>
              <a:buNone/>
              <a:defRPr/>
            </a:pPr>
            <a:r>
              <a:rPr lang="de-DE" sz="1200" i="0" dirty="0" smtClean="0">
                <a:solidFill>
                  <a:schemeClr val="tx1"/>
                </a:solidFill>
                <a:latin typeface="+mn-lt"/>
              </a:rPr>
              <a:t>- Das im Herzen Europas zwischen Frankreich, Belgien und Deutschland gelegene Land hatte an den großen europäischen Entwicklungen teil. Die Geschichte des Großherzogtums kann somit als </a:t>
            </a:r>
            <a:r>
              <a:rPr lang="de-DE" sz="1200" b="1" i="0" dirty="0" smtClean="0">
                <a:solidFill>
                  <a:schemeClr val="tx1"/>
                </a:solidFill>
                <a:latin typeface="+mn-lt"/>
              </a:rPr>
              <a:t>regelrechtes Konzentrat der europäischen Geschichte</a:t>
            </a:r>
            <a:r>
              <a:rPr lang="de-DE" sz="1200" i="0" dirty="0" smtClean="0">
                <a:solidFill>
                  <a:schemeClr val="tx1"/>
                </a:solidFill>
                <a:latin typeface="+mn-lt"/>
              </a:rPr>
              <a:t> betrachtet werden. </a:t>
            </a:r>
          </a:p>
          <a:p>
            <a:pPr>
              <a:spcBef>
                <a:spcPts val="0"/>
              </a:spcBef>
              <a:buFont typeface="Calibri" pitchFamily="34" charset="0"/>
              <a:buChar char="⁻"/>
              <a:defRPr/>
            </a:pPr>
            <a:endParaRPr lang="de-DE" sz="1200" i="0" dirty="0" smtClean="0">
              <a:solidFill>
                <a:schemeClr val="tx1"/>
              </a:solidFill>
              <a:latin typeface="+mn-lt"/>
            </a:endParaRPr>
          </a:p>
          <a:p>
            <a:pPr>
              <a:spcBef>
                <a:spcPts val="0"/>
              </a:spcBef>
              <a:buFont typeface="Calibri" pitchFamily="34" charset="0"/>
              <a:buNone/>
              <a:defRPr/>
            </a:pPr>
            <a:r>
              <a:rPr lang="de-DE" sz="1200" i="0" dirty="0" smtClean="0">
                <a:solidFill>
                  <a:schemeClr val="tx1"/>
                </a:solidFill>
                <a:latin typeface="+mn-lt"/>
              </a:rPr>
              <a:t>- Im Mittelalter </a:t>
            </a:r>
            <a:r>
              <a:rPr lang="de-DE" sz="1200" b="1" i="0" dirty="0" smtClean="0">
                <a:solidFill>
                  <a:schemeClr val="tx1"/>
                </a:solidFill>
                <a:latin typeface="+mn-lt"/>
              </a:rPr>
              <a:t>trugen seine Fürsten die Krone des Heiligen Römischen Reiches Deutscher Nation (vom 14. bis zum 15. Jahrhundert).</a:t>
            </a:r>
            <a:r>
              <a:rPr lang="de-DE" sz="1200" i="0" dirty="0" smtClean="0">
                <a:solidFill>
                  <a:schemeClr val="tx1"/>
                </a:solidFill>
                <a:latin typeface="+mn-lt"/>
              </a:rPr>
              <a:t> </a:t>
            </a:r>
          </a:p>
          <a:p>
            <a:pPr>
              <a:spcBef>
                <a:spcPts val="0"/>
              </a:spcBef>
              <a:buFont typeface="Calibri" pitchFamily="34" charset="0"/>
              <a:buChar char="⁻"/>
              <a:defRPr/>
            </a:pPr>
            <a:endParaRPr lang="de-DE" sz="1200" i="0" dirty="0" smtClean="0">
              <a:solidFill>
                <a:schemeClr val="tx1"/>
              </a:solidFill>
              <a:latin typeface="+mn-lt"/>
            </a:endParaRPr>
          </a:p>
          <a:p>
            <a:pPr>
              <a:spcBef>
                <a:spcPts val="0"/>
              </a:spcBef>
              <a:buFont typeface="Calibri" pitchFamily="34" charset="0"/>
              <a:buNone/>
              <a:defRPr/>
            </a:pPr>
            <a:r>
              <a:rPr lang="de-DE" sz="1200" i="0" dirty="0" smtClean="0">
                <a:solidFill>
                  <a:schemeClr val="tx1"/>
                </a:solidFill>
                <a:latin typeface="+mn-lt"/>
              </a:rPr>
              <a:t>- In der Neuzeit galt die Festung Luxemburg als </a:t>
            </a:r>
            <a:r>
              <a:rPr lang="de-DE" sz="1200" b="1" i="0" dirty="0" smtClean="0">
                <a:solidFill>
                  <a:schemeClr val="tx1"/>
                </a:solidFill>
                <a:latin typeface="+mn-lt"/>
              </a:rPr>
              <a:t>„Gibraltar des Nordens“ </a:t>
            </a:r>
            <a:r>
              <a:rPr lang="de-DE" sz="1200" i="0" dirty="0" smtClean="0">
                <a:solidFill>
                  <a:schemeClr val="tx1"/>
                </a:solidFill>
                <a:latin typeface="+mn-lt"/>
              </a:rPr>
              <a:t>und war ein Hauptstreitpunkt im Kampf zwischen den Großmächten.</a:t>
            </a:r>
          </a:p>
          <a:p>
            <a:pPr>
              <a:spcBef>
                <a:spcPts val="0"/>
              </a:spcBef>
              <a:buFont typeface="Calibri" pitchFamily="34" charset="0"/>
              <a:buChar char="⁻"/>
              <a:defRPr/>
            </a:pPr>
            <a:endParaRPr lang="de-DE" sz="1200" i="0" dirty="0" smtClean="0">
              <a:solidFill>
                <a:schemeClr val="tx1"/>
              </a:solidFill>
              <a:latin typeface="+mn-lt"/>
            </a:endParaRPr>
          </a:p>
          <a:p>
            <a:pPr>
              <a:spcBef>
                <a:spcPts val="0"/>
              </a:spcBef>
              <a:buFont typeface="Calibri" pitchFamily="34" charset="0"/>
              <a:buNone/>
              <a:defRPr/>
            </a:pPr>
            <a:r>
              <a:rPr lang="de-DE" sz="1200" b="0" i="0" dirty="0" smtClean="0">
                <a:solidFill>
                  <a:schemeClr val="tx1"/>
                </a:solidFill>
                <a:latin typeface="+mn-lt"/>
              </a:rPr>
              <a:t>-</a:t>
            </a:r>
            <a:r>
              <a:rPr lang="de-DE" sz="1200" b="1" i="0" dirty="0" smtClean="0">
                <a:solidFill>
                  <a:schemeClr val="tx1"/>
                </a:solidFill>
                <a:latin typeface="+mn-lt"/>
              </a:rPr>
              <a:t> Eine Provinz der Niederlande (vom 15. bis zum 18. Jahrhundert): </a:t>
            </a:r>
            <a:r>
              <a:rPr lang="de-DE" sz="1200" i="0" dirty="0" smtClean="0">
                <a:solidFill>
                  <a:schemeClr val="tx1"/>
                </a:solidFill>
                <a:latin typeface="+mn-lt"/>
              </a:rPr>
              <a:t>Vor der im 19. Jahrhundert erlangten Unabhängigkeit gehörte Luxemburg nacheinander den Grafen und später den Herzögen von Luxemburg, den Herzögen von Burgund, den spanischen Königen, den französischen Königen, den österreichischen Kaisern und den niederländischen Königen. </a:t>
            </a:r>
          </a:p>
          <a:p>
            <a:pPr>
              <a:spcBef>
                <a:spcPts val="0"/>
              </a:spcBef>
              <a:buFont typeface="Calibri" pitchFamily="34" charset="0"/>
              <a:buChar char="⁻"/>
              <a:defRPr/>
            </a:pPr>
            <a:endParaRPr lang="de-DE" sz="1200" i="0" dirty="0" smtClean="0">
              <a:solidFill>
                <a:schemeClr val="tx1"/>
              </a:solidFill>
              <a:latin typeface="+mn-lt"/>
            </a:endParaRPr>
          </a:p>
          <a:p>
            <a:pPr>
              <a:spcBef>
                <a:spcPts val="0"/>
              </a:spcBef>
              <a:buFontTx/>
              <a:buChar char="-"/>
              <a:defRPr/>
            </a:pPr>
            <a:r>
              <a:rPr lang="de-DE" sz="1200" b="1" i="0" dirty="0" smtClean="0">
                <a:solidFill>
                  <a:schemeClr val="tx1"/>
                </a:solidFill>
                <a:latin typeface="+mn-lt"/>
              </a:rPr>
              <a:t> 1839:</a:t>
            </a:r>
            <a:r>
              <a:rPr lang="de-DE" sz="1200" i="0" dirty="0" smtClean="0">
                <a:solidFill>
                  <a:schemeClr val="tx1"/>
                </a:solidFill>
                <a:latin typeface="+mn-lt"/>
              </a:rPr>
              <a:t> Luxemburg wird ein </a:t>
            </a:r>
            <a:r>
              <a:rPr lang="de-DE" sz="1200" b="1" i="0" dirty="0" smtClean="0">
                <a:solidFill>
                  <a:schemeClr val="tx1"/>
                </a:solidFill>
                <a:latin typeface="+mn-lt"/>
              </a:rPr>
              <a:t>souveräner und unabhängiger Staat </a:t>
            </a:r>
            <a:r>
              <a:rPr lang="de-DE" sz="1200" i="0" dirty="0" smtClean="0">
                <a:solidFill>
                  <a:schemeClr val="tx1"/>
                </a:solidFill>
                <a:latin typeface="+mn-lt"/>
              </a:rPr>
              <a:t>(Londoner Vertrag vom 19. April 1839).</a:t>
            </a:r>
          </a:p>
          <a:p>
            <a:pPr>
              <a:spcBef>
                <a:spcPts val="0"/>
              </a:spcBef>
              <a:defRPr/>
            </a:pPr>
            <a:endParaRPr lang="de-DE" sz="1200" i="0" dirty="0" smtClean="0">
              <a:solidFill>
                <a:schemeClr val="tx1"/>
              </a:solidFill>
              <a:latin typeface="+mn-lt"/>
            </a:endParaRPr>
          </a:p>
          <a:p>
            <a:pPr>
              <a:spcBef>
                <a:spcPts val="0"/>
              </a:spcBef>
              <a:buFontTx/>
              <a:buChar char="-"/>
              <a:defRPr/>
            </a:pPr>
            <a:r>
              <a:rPr lang="de-DE" sz="1200" i="0" dirty="0" smtClean="0">
                <a:solidFill>
                  <a:schemeClr val="tx1"/>
                </a:solidFill>
                <a:latin typeface="+mn-lt"/>
              </a:rPr>
              <a:t> </a:t>
            </a:r>
            <a:r>
              <a:rPr lang="de-DE" sz="1200" b="1" i="0" dirty="0" smtClean="0">
                <a:solidFill>
                  <a:schemeClr val="tx1"/>
                </a:solidFill>
                <a:latin typeface="+mn-lt"/>
              </a:rPr>
              <a:t>Nach 1945:</a:t>
            </a:r>
            <a:r>
              <a:rPr lang="de-DE" sz="1200" i="0" dirty="0" smtClean="0">
                <a:solidFill>
                  <a:schemeClr val="tx1"/>
                </a:solidFill>
                <a:latin typeface="+mn-lt"/>
              </a:rPr>
              <a:t> wichtige Rolle beim europäischen Aufbauwerk.</a:t>
            </a:r>
          </a:p>
          <a:p>
            <a:pPr>
              <a:spcBef>
                <a:spcPts val="0"/>
              </a:spcBef>
              <a:defRPr/>
            </a:pPr>
            <a:r>
              <a:rPr lang="de-DE" sz="1200" i="0" dirty="0" smtClean="0">
                <a:solidFill>
                  <a:schemeClr val="tx1"/>
                </a:solidFill>
                <a:latin typeface="+mn-lt"/>
              </a:rPr>
              <a:t> </a:t>
            </a:r>
          </a:p>
          <a:p>
            <a:pPr>
              <a:spcBef>
                <a:spcPts val="0"/>
              </a:spcBef>
              <a:defRPr/>
            </a:pPr>
            <a:endParaRPr lang="de-DE" sz="1200" i="0" dirty="0" smtClean="0">
              <a:solidFill>
                <a:schemeClr val="tx1"/>
              </a:solidFill>
              <a:latin typeface="+mn-lt"/>
            </a:endParaRPr>
          </a:p>
          <a:p>
            <a:pPr>
              <a:spcBef>
                <a:spcPts val="0"/>
              </a:spcBef>
              <a:defRPr/>
            </a:pPr>
            <a:r>
              <a:rPr lang="de-DE" sz="1200" b="1" i="0" dirty="0" smtClean="0">
                <a:solidFill>
                  <a:schemeClr val="tx1"/>
                </a:solidFill>
                <a:latin typeface="+mn-lt"/>
              </a:rPr>
              <a:t>WEITERE INFORMATIONEN</a:t>
            </a:r>
            <a:endParaRPr lang="de-DE" sz="1200" i="0" dirty="0" smtClean="0">
              <a:solidFill>
                <a:schemeClr val="tx1"/>
              </a:solidFill>
              <a:latin typeface="+mn-lt"/>
            </a:endParaRPr>
          </a:p>
          <a:p>
            <a:pPr>
              <a:spcBef>
                <a:spcPts val="0"/>
              </a:spcBef>
              <a:buFont typeface="Arial" pitchFamily="34" charset="0"/>
              <a:buChar char="•"/>
              <a:defRPr/>
            </a:pPr>
            <a:r>
              <a:rPr lang="de-DE" sz="1200" i="0" dirty="0" smtClean="0">
                <a:solidFill>
                  <a:schemeClr val="tx1"/>
                </a:solidFill>
                <a:latin typeface="+mn-lt"/>
              </a:rPr>
              <a:t> </a:t>
            </a:r>
            <a:r>
              <a:rPr lang="de-DE" sz="1200" i="0" noProof="0" dirty="0" smtClean="0">
                <a:solidFill>
                  <a:schemeClr val="tx1"/>
                </a:solidFill>
                <a:latin typeface="+mn-lt"/>
              </a:rPr>
              <a:t>„</a:t>
            </a:r>
            <a:r>
              <a:rPr lang="de-DE" sz="1200" i="0" dirty="0" smtClean="0">
                <a:solidFill>
                  <a:schemeClr val="tx1"/>
                </a:solidFill>
                <a:latin typeface="+mn-lt"/>
              </a:rPr>
              <a:t>Geschichte</a:t>
            </a:r>
            <a:r>
              <a:rPr lang="de-DE" sz="1200" i="0" noProof="0" dirty="0" smtClean="0">
                <a:solidFill>
                  <a:schemeClr val="tx1"/>
                </a:solidFill>
                <a:latin typeface="+mn-lt"/>
              </a:rPr>
              <a:t>“</a:t>
            </a:r>
            <a:r>
              <a:rPr lang="de-DE" sz="1200" i="0" dirty="0" smtClean="0">
                <a:solidFill>
                  <a:schemeClr val="tx1"/>
                </a:solidFill>
                <a:latin typeface="+mn-lt"/>
              </a:rPr>
              <a:t>: </a:t>
            </a:r>
            <a:br>
              <a:rPr lang="de-DE" sz="1200" i="0" dirty="0" smtClean="0">
                <a:solidFill>
                  <a:schemeClr val="tx1"/>
                </a:solidFill>
                <a:latin typeface="+mn-lt"/>
              </a:rPr>
            </a:br>
            <a:r>
              <a:rPr lang="de-DE" sz="1200" i="0" dirty="0" smtClean="0">
                <a:solidFill>
                  <a:schemeClr val="tx1"/>
                </a:solidFill>
                <a:latin typeface="+mn-lt"/>
              </a:rPr>
              <a:t>  www.luxembourg.public.lu/de/le-grand-duche-se-presente/histoire/index.html</a:t>
            </a:r>
          </a:p>
          <a:p>
            <a:pPr>
              <a:spcBef>
                <a:spcPts val="0"/>
              </a:spcBef>
              <a:buFont typeface="Arial" pitchFamily="34" charset="0"/>
              <a:buChar char="•"/>
              <a:defRPr/>
            </a:pPr>
            <a:r>
              <a:rPr lang="de-DE" sz="1200" i="0" dirty="0" smtClean="0">
                <a:solidFill>
                  <a:schemeClr val="tx1"/>
                </a:solidFill>
                <a:latin typeface="+mn-lt"/>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Luxemburgs</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i="0" dirty="0" smtClean="0">
                <a:solidFill>
                  <a:schemeClr val="tx1"/>
                </a:solidFill>
                <a:latin typeface="+mn-lt"/>
              </a:rPr>
              <a:t>www.luxembourg.public.lu/de/publications/b/ap-histoire/index.html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5776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de-DE" sz="1200" b="1" u="sng" dirty="0" smtClean="0">
                <a:solidFill>
                  <a:schemeClr val="tx1"/>
                </a:solidFill>
                <a:latin typeface="+mn-lt"/>
                <a:cs typeface="Arial" pitchFamily="34" charset="0"/>
              </a:rPr>
              <a:t>Geschichte: Die Ursprünge gehen auf das Jahr 963 zurück</a:t>
            </a:r>
            <a:br>
              <a:rPr lang="de-DE" sz="1200" b="1" u="sng" dirty="0" smtClean="0">
                <a:solidFill>
                  <a:schemeClr val="tx1"/>
                </a:solidFill>
                <a:latin typeface="+mn-lt"/>
                <a:cs typeface="Arial" pitchFamily="34" charset="0"/>
              </a:rPr>
            </a:br>
            <a:r>
              <a:rPr lang="de-DE" sz="1200" b="1" u="sng" dirty="0" smtClean="0">
                <a:solidFill>
                  <a:schemeClr val="tx1"/>
                </a:solidFill>
                <a:latin typeface="+mn-lt"/>
                <a:cs typeface="Arial" pitchFamily="34" charset="0"/>
              </a:rPr>
              <a:t/>
            </a:r>
            <a:br>
              <a:rPr lang="de-DE" sz="1200" b="1" u="sng" dirty="0" smtClean="0">
                <a:solidFill>
                  <a:schemeClr val="tx1"/>
                </a:solidFill>
                <a:latin typeface="+mn-lt"/>
                <a:cs typeface="Arial" pitchFamily="34" charset="0"/>
              </a:rPr>
            </a:br>
            <a:r>
              <a:rPr lang="de-DE" sz="1200" dirty="0" smtClean="0">
                <a:solidFill>
                  <a:schemeClr val="tx1"/>
                </a:solidFill>
                <a:latin typeface="+mn-lt"/>
                <a:cs typeface="Arial" pitchFamily="34" charset="0"/>
              </a:rPr>
              <a:t>Die Ursprünge Luxemburgs gehen auf das Jahr </a:t>
            </a:r>
            <a:r>
              <a:rPr lang="de-DE" sz="1200" b="1" dirty="0" smtClean="0">
                <a:solidFill>
                  <a:schemeClr val="tx1"/>
                </a:solidFill>
                <a:latin typeface="+mn-lt"/>
                <a:cs typeface="Arial" pitchFamily="34" charset="0"/>
              </a:rPr>
              <a:t>963</a:t>
            </a:r>
            <a:r>
              <a:rPr lang="de-DE" sz="1200" dirty="0" smtClean="0">
                <a:solidFill>
                  <a:schemeClr val="tx1"/>
                </a:solidFill>
                <a:latin typeface="+mn-lt"/>
                <a:cs typeface="Arial" pitchFamily="34" charset="0"/>
              </a:rPr>
              <a:t> zurück, als </a:t>
            </a:r>
            <a:r>
              <a:rPr lang="de-DE" sz="1200" b="1" dirty="0" smtClean="0">
                <a:solidFill>
                  <a:schemeClr val="tx1"/>
                </a:solidFill>
                <a:latin typeface="+mn-lt"/>
                <a:cs typeface="Arial" pitchFamily="34" charset="0"/>
              </a:rPr>
              <a:t>Graf Siegfried </a:t>
            </a:r>
            <a:r>
              <a:rPr lang="de-DE" sz="1200" dirty="0" smtClean="0">
                <a:solidFill>
                  <a:schemeClr val="tx1"/>
                </a:solidFill>
                <a:latin typeface="+mn-lt"/>
                <a:cs typeface="Arial" pitchFamily="34" charset="0"/>
              </a:rPr>
              <a:t>gemäß einer Tauschurkunde mit der Trierer Abtei Sankt Maximin</a:t>
            </a:r>
            <a:r>
              <a:rPr lang="de-DE" sz="1200" b="1" dirty="0" smtClean="0">
                <a:solidFill>
                  <a:schemeClr val="tx1"/>
                </a:solidFill>
                <a:latin typeface="+mn-lt"/>
                <a:cs typeface="Arial" pitchFamily="34" charset="0"/>
              </a:rPr>
              <a:t> ein kleines Fort mit dem Namen „Lucilinburhuc“ erwarb. </a:t>
            </a:r>
            <a:r>
              <a:rPr lang="de-DE" sz="1200" dirty="0" smtClean="0">
                <a:solidFill>
                  <a:schemeClr val="tx1"/>
                </a:solidFill>
                <a:latin typeface="+mn-lt"/>
                <a:cs typeface="Arial" pitchFamily="34" charset="0"/>
              </a:rPr>
              <a:t>Dieses Fort stand auf dem als Bockfelsen bekannten Felsvorsprung über dem Alzettetal. </a:t>
            </a:r>
          </a:p>
          <a:p>
            <a:pPr indent="0" eaLnBrk="1" hangingPunct="1">
              <a:lnSpc>
                <a:spcPct val="100000"/>
              </a:lnSpc>
            </a:pPr>
            <a:r>
              <a:rPr lang="de-DE" sz="1200" dirty="0" smtClean="0">
                <a:solidFill>
                  <a:schemeClr val="tx1"/>
                </a:solidFill>
                <a:latin typeface="+mn-lt"/>
                <a:cs typeface="Arial" pitchFamily="34" charset="0"/>
              </a:rPr>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2013</a:t>
            </a:r>
            <a:r>
              <a:rPr lang="de-DE" sz="1200" baseline="0" dirty="0" smtClean="0">
                <a:solidFill>
                  <a:schemeClr val="tx1"/>
                </a:solidFill>
                <a:latin typeface="+mn-lt"/>
                <a:cs typeface="Arial" pitchFamily="34" charset="0"/>
              </a:rPr>
              <a:t> feierte die Stadt Luxemburg ihren 1 050. Geburtstag.</a:t>
            </a:r>
            <a:br>
              <a:rPr lang="de-DE" sz="1200" baseline="0" dirty="0" smtClean="0">
                <a:solidFill>
                  <a:schemeClr val="tx1"/>
                </a:solidFill>
                <a:latin typeface="+mn-lt"/>
                <a:cs typeface="Arial" pitchFamily="34" charset="0"/>
              </a:rPr>
            </a:br>
            <a:r>
              <a:rPr lang="de-DE" sz="1200" baseline="0" dirty="0" smtClean="0">
                <a:solidFill>
                  <a:schemeClr val="tx1"/>
                </a:solidFill>
                <a:latin typeface="+mn-lt"/>
                <a:cs typeface="Arial" pitchFamily="34" charset="0"/>
              </a:rPr>
              <a:t/>
            </a:r>
            <a:br>
              <a:rPr lang="de-DE" sz="1200" baseline="0" dirty="0" smtClean="0">
                <a:solidFill>
                  <a:schemeClr val="tx1"/>
                </a:solidFill>
                <a:latin typeface="+mn-lt"/>
                <a:cs typeface="Arial" pitchFamily="34" charset="0"/>
              </a:rPr>
            </a:br>
            <a:r>
              <a:rPr lang="de-DE" sz="1200" b="0" i="1" dirty="0" smtClean="0">
                <a:solidFill>
                  <a:schemeClr val="tx1"/>
                </a:solidFill>
                <a:latin typeface="+mn-lt"/>
                <a:cs typeface="Arial" pitchFamily="34" charset="0"/>
              </a:rPr>
              <a:t>Abbildungen: </a:t>
            </a:r>
          </a:p>
          <a:p>
            <a:pPr indent="0" eaLnBrk="1" hangingPunct="1">
              <a:lnSpc>
                <a:spcPct val="100000"/>
              </a:lnSpc>
            </a:pPr>
            <a:r>
              <a:rPr lang="de-DE" sz="1200" i="1" dirty="0" smtClean="0">
                <a:solidFill>
                  <a:schemeClr val="tx1"/>
                </a:solidFill>
                <a:latin typeface="+mn-lt"/>
                <a:cs typeface="Arial" pitchFamily="34" charset="0"/>
              </a:rPr>
              <a:t>links,</a:t>
            </a:r>
            <a:r>
              <a:rPr lang="de-DE" sz="1200" i="1" kern="1200" dirty="0" smtClean="0">
                <a:solidFill>
                  <a:schemeClr val="tx1"/>
                </a:solidFill>
                <a:latin typeface="+mn-lt"/>
                <a:ea typeface="+mn-ea"/>
                <a:cs typeface="Arial" pitchFamily="34" charset="0"/>
              </a:rPr>
              <a:t> Kirchenfenster in der Kathedrale unserer lieben Frau in Luxemburg,</a:t>
            </a:r>
            <a:r>
              <a:rPr lang="de-DE" sz="1200" i="1" kern="1200" baseline="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Arial" pitchFamily="34" charset="0"/>
              </a:rPr>
              <a:t>das den Grafen Siegfried zeigt</a:t>
            </a:r>
            <a:r>
              <a:rPr lang="de-DE" sz="1200" i="1" kern="1200" baseline="0" dirty="0" smtClean="0">
                <a:solidFill>
                  <a:schemeClr val="tx1"/>
                </a:solidFill>
                <a:latin typeface="+mn-lt"/>
                <a:ea typeface="+mn-ea"/>
                <a:cs typeface="Arial" pitchFamily="34" charset="0"/>
              </a:rPr>
              <a:t> </a:t>
            </a:r>
            <a:r>
              <a:rPr lang="de-DE" sz="1200" i="1" dirty="0" smtClean="0">
                <a:solidFill>
                  <a:schemeClr val="tx1"/>
                </a:solidFill>
                <a:latin typeface="+mn-lt"/>
              </a:rPr>
              <a:t>© cathol.lu/Christophe Hubert;</a:t>
            </a:r>
          </a:p>
          <a:p>
            <a:pPr indent="0" eaLnBrk="1" hangingPunct="1">
              <a:lnSpc>
                <a:spcPct val="100000"/>
              </a:lnSpc>
            </a:pPr>
            <a:r>
              <a:rPr lang="de-DE" sz="1200" i="1" kern="1200" dirty="0" smtClean="0">
                <a:solidFill>
                  <a:schemeClr val="tx1"/>
                </a:solidFill>
                <a:latin typeface="+mn-lt"/>
                <a:ea typeface="+mn-ea"/>
                <a:cs typeface="Arial" pitchFamily="34" charset="0"/>
              </a:rPr>
              <a:t>rechts, Blick auf den Bockfelsen, wo sich die Burg Lucilinburhuc befand</a:t>
            </a:r>
            <a:r>
              <a:rPr lang="de-DE" sz="1200" i="1" kern="1200" baseline="0" dirty="0" smtClean="0">
                <a:solidFill>
                  <a:schemeClr val="tx1"/>
                </a:solidFill>
                <a:latin typeface="+mn-lt"/>
                <a:ea typeface="+mn-ea"/>
                <a:cs typeface="Arial" pitchFamily="34" charset="0"/>
              </a:rPr>
              <a:t> </a:t>
            </a:r>
            <a:r>
              <a:rPr lang="de-DE" sz="1200" i="1" kern="1200" dirty="0" smtClean="0">
                <a:solidFill>
                  <a:schemeClr val="tx1"/>
                </a:solidFill>
                <a:latin typeface="+mn-lt"/>
                <a:ea typeface="+mn-ea"/>
                <a:cs typeface="Arial" pitchFamily="34" charset="0"/>
              </a:rPr>
              <a:t>© SIP.</a:t>
            </a:r>
            <a:br>
              <a:rPr lang="de-DE" sz="1200" i="1" kern="1200" dirty="0" smtClean="0">
                <a:solidFill>
                  <a:schemeClr val="tx1"/>
                </a:solidFill>
                <a:latin typeface="+mn-lt"/>
                <a:ea typeface="+mn-ea"/>
                <a:cs typeface="Arial" pitchFamily="34" charset="0"/>
              </a:rPr>
            </a:br>
            <a:endParaRPr lang="de-DE" sz="1200" i="1" kern="1200" dirty="0" smtClean="0">
              <a:solidFill>
                <a:schemeClr val="tx1"/>
              </a:solidFill>
              <a:latin typeface="+mn-lt"/>
              <a:ea typeface="+mn-ea"/>
              <a:cs typeface="Arial" pitchFamily="34" charset="0"/>
            </a:endParaRPr>
          </a:p>
          <a:p>
            <a:pPr indent="0" eaLnBrk="1" hangingPunct="1">
              <a:lnSpc>
                <a:spcPct val="100000"/>
              </a:lnSpc>
            </a:pPr>
            <a:r>
              <a:rPr lang="de-DE" sz="1200" i="1" kern="1200" dirty="0" smtClean="0">
                <a:solidFill>
                  <a:schemeClr val="tx1"/>
                </a:solidFill>
                <a:latin typeface="+mn-lt"/>
                <a:ea typeface="+mn-ea"/>
                <a:cs typeface="Arial" pitchFamily="34" charset="0"/>
              </a:rPr>
              <a:t/>
            </a:r>
            <a:br>
              <a:rPr lang="de-DE" sz="1200" i="1" kern="1200" dirty="0" smtClean="0">
                <a:solidFill>
                  <a:schemeClr val="tx1"/>
                </a:solidFill>
                <a:latin typeface="+mn-lt"/>
                <a:ea typeface="+mn-ea"/>
                <a:cs typeface="Arial" pitchFamily="34" charset="0"/>
              </a:rPr>
            </a:br>
            <a:r>
              <a:rPr lang="de-DE" sz="1200" b="1" dirty="0" smtClean="0">
                <a:solidFill>
                  <a:schemeClr val="tx1"/>
                </a:solidFill>
                <a:latin typeface="+mn-lt"/>
                <a:cs typeface="Arial" pitchFamily="34" charset="0"/>
              </a:rPr>
              <a:t>WEITERE INFORMATIONEN</a:t>
            </a:r>
          </a:p>
          <a:p>
            <a:pPr indent="0" eaLnBrk="1" hangingPunct="1">
              <a:lnSpc>
                <a:spcPct val="100000"/>
              </a:lnSpc>
              <a:buFont typeface="Arial" pitchFamily="34" charset="0"/>
              <a:buChar char="•"/>
            </a:pPr>
            <a:r>
              <a:rPr lang="de-DE" sz="1200" dirty="0" smtClean="0">
                <a:solidFill>
                  <a:schemeClr val="tx1"/>
                </a:solidFill>
                <a:latin typeface="+mn-lt"/>
                <a:cs typeface="Arial" pitchFamily="34" charset="0"/>
              </a:rPr>
              <a:t> </a:t>
            </a:r>
            <a:r>
              <a:rPr lang="de-DE" sz="1200" noProof="0" dirty="0" smtClean="0">
                <a:solidFill>
                  <a:schemeClr val="tx1"/>
                </a:solidFill>
                <a:latin typeface="+mn-lt"/>
              </a:rPr>
              <a:t>„</a:t>
            </a:r>
            <a:r>
              <a:rPr lang="de-DE" sz="1200" i="0" dirty="0" smtClean="0">
                <a:solidFill>
                  <a:schemeClr val="tx1"/>
                </a:solidFill>
                <a:latin typeface="+mn-lt"/>
              </a:rPr>
              <a:t>Geschichte</a:t>
            </a:r>
            <a:r>
              <a:rPr lang="de-DE" sz="1200" i="0" noProof="0" dirty="0" smtClean="0">
                <a:solidFill>
                  <a:schemeClr val="tx1"/>
                </a:solidFill>
                <a:latin typeface="+mn-lt"/>
              </a:rPr>
              <a:t>“:</a:t>
            </a:r>
            <a:r>
              <a:rPr lang="de-DE" sz="1200" dirty="0" smtClean="0">
                <a:solidFill>
                  <a:schemeClr val="tx1"/>
                </a:solidFill>
                <a:latin typeface="+mn-lt"/>
                <a:cs typeface="Arial" pitchFamily="34" charset="0"/>
              </a:rPr>
              <a:t> </a:t>
            </a:r>
            <a:br>
              <a:rPr lang="de-DE" sz="1200" dirty="0" smtClean="0">
                <a:solidFill>
                  <a:schemeClr val="tx1"/>
                </a:solidFill>
                <a:latin typeface="+mn-lt"/>
                <a:cs typeface="Arial" pitchFamily="34" charset="0"/>
              </a:rPr>
            </a:br>
            <a:r>
              <a:rPr lang="de-DE" sz="1200" dirty="0" smtClean="0">
                <a:solidFill>
                  <a:schemeClr val="tx1"/>
                </a:solidFill>
                <a:latin typeface="+mn-lt"/>
                <a:cs typeface="Arial" pitchFamily="34" charset="0"/>
              </a:rPr>
              <a:t>  www.luxembourg.public.lu/de/le-grand-duche-se-presente/histoire/index.html</a:t>
            </a:r>
          </a:p>
          <a:p>
            <a:pPr indent="0">
              <a:lnSpc>
                <a:spcPct val="100000"/>
              </a:lnSpc>
              <a:spcBef>
                <a:spcPts val="0"/>
              </a:spcBef>
              <a:buFont typeface="Arial" pitchFamily="34" charset="0"/>
              <a:buChar char="•"/>
              <a:defRPr/>
            </a:pPr>
            <a:r>
              <a:rPr lang="de-DE" sz="1200" dirty="0" smtClean="0">
                <a:solidFill>
                  <a:schemeClr val="tx1"/>
                </a:solidFill>
                <a:latin typeface="+mn-lt"/>
                <a:cs typeface="Arial" pitchFamily="34" charset="0"/>
              </a:rPr>
              <a:t> </a:t>
            </a:r>
            <a:r>
              <a:rPr lang="de-DE" sz="1200" i="1" noProof="0" dirty="0" smtClean="0">
                <a:solidFill>
                  <a:schemeClr val="tx1"/>
                </a:solidFill>
                <a:latin typeface="+mn-lt"/>
                <a:cs typeface="Arial" pitchFamily="34" charset="0"/>
              </a:rPr>
              <a:t>Apropos … Geschichte</a:t>
            </a:r>
            <a:r>
              <a:rPr lang="de-DE" sz="1200" i="1" baseline="0" noProof="0" dirty="0" smtClean="0">
                <a:solidFill>
                  <a:schemeClr val="tx1"/>
                </a:solidFill>
                <a:latin typeface="+mn-lt"/>
                <a:cs typeface="Arial" pitchFamily="34" charset="0"/>
              </a:rPr>
              <a:t> </a:t>
            </a:r>
            <a:r>
              <a:rPr lang="de-DE" sz="1200" i="1" dirty="0" smtClean="0">
                <a:solidFill>
                  <a:schemeClr val="tx1"/>
                </a:solidFill>
                <a:latin typeface="+mn-lt"/>
                <a:cs typeface="Arial" pitchFamily="34" charset="0"/>
              </a:rPr>
              <a:t>Luxemburgs</a:t>
            </a:r>
            <a:r>
              <a:rPr lang="de-DE" sz="1200" i="0" noProof="0" dirty="0" smtClean="0">
                <a:solidFill>
                  <a:schemeClr val="tx1"/>
                </a:solidFill>
                <a:latin typeface="+mn-lt"/>
                <a:cs typeface="Arial" pitchFamily="34" charset="0"/>
              </a:rPr>
              <a:t>: </a:t>
            </a:r>
            <a:br>
              <a:rPr lang="de-DE" sz="1200" i="0" noProof="0" dirty="0" smtClean="0">
                <a:solidFill>
                  <a:schemeClr val="tx1"/>
                </a:solidFill>
                <a:latin typeface="+mn-lt"/>
                <a:cs typeface="Arial" pitchFamily="34" charset="0"/>
              </a:rPr>
            </a:br>
            <a:r>
              <a:rPr lang="de-DE" sz="1200" i="0" noProof="0" dirty="0" smtClean="0">
                <a:solidFill>
                  <a:schemeClr val="tx1"/>
                </a:solidFill>
                <a:latin typeface="+mn-lt"/>
                <a:cs typeface="Arial" pitchFamily="34" charset="0"/>
              </a:rPr>
              <a:t>  </a:t>
            </a:r>
            <a:r>
              <a:rPr lang="de-DE" sz="1200" dirty="0" smtClean="0">
                <a:solidFill>
                  <a:schemeClr val="tx1"/>
                </a:solidFill>
                <a:latin typeface="+mn-lt"/>
                <a:cs typeface="Arial" pitchFamily="34" charset="0"/>
              </a:rPr>
              <a:t>www.luxembourg.public.lu/de/publications/b/ap-histoire/index.html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42733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V1">
    <p:spTree>
      <p:nvGrpSpPr>
        <p:cNvPr id="1" name=""/>
        <p:cNvGrpSpPr/>
        <p:nvPr/>
      </p:nvGrpSpPr>
      <p:grpSpPr>
        <a:xfrm>
          <a:off x="0" y="0"/>
          <a:ext cx="0" cy="0"/>
          <a:chOff x="0" y="0"/>
          <a:chExt cx="0" cy="0"/>
        </a:xfrm>
      </p:grpSpPr>
      <p:pic>
        <p:nvPicPr>
          <p:cNvPr id="11" name="Picture 10" descr="NB_PPT_Template_START_1.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1692000"/>
            <a:ext cx="5562601" cy="1470025"/>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360000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3"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18" name="Text Placeholder 17"/>
          <p:cNvSpPr>
            <a:spLocks noGrp="1"/>
          </p:cNvSpPr>
          <p:nvPr>
            <p:ph type="body" sz="quarter" idx="15" hasCustomPrompt="1"/>
          </p:nvPr>
        </p:nvSpPr>
        <p:spPr>
          <a:xfrm>
            <a:off x="457199" y="4464115"/>
            <a:ext cx="8136000" cy="720080"/>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S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558000" y="1628775"/>
            <a:ext cx="3870325" cy="1800000"/>
          </a:xfrm>
        </p:spPr>
        <p:txBody>
          <a:bodyPr/>
          <a:lstStyle/>
          <a:p>
            <a:endParaRPr lang="fr-LU" dirty="0"/>
          </a:p>
        </p:txBody>
      </p:sp>
      <p:sp>
        <p:nvSpPr>
          <p:cNvPr id="13" name="Picture Placeholder 15"/>
          <p:cNvSpPr>
            <a:spLocks noGrp="1"/>
          </p:cNvSpPr>
          <p:nvPr>
            <p:ph type="pic" sz="quarter" idx="22"/>
          </p:nvPr>
        </p:nvSpPr>
        <p:spPr>
          <a:xfrm>
            <a:off x="558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57200"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572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7" name="Content Placeholder 2"/>
          <p:cNvSpPr>
            <a:spLocks noGrp="1"/>
          </p:cNvSpPr>
          <p:nvPr>
            <p:ph sz="half" idx="16" hasCustomPrompt="1"/>
          </p:nvPr>
        </p:nvSpPr>
        <p:spPr>
          <a:xfrm>
            <a:off x="468325"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S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4" name="Picture Placeholder 15"/>
          <p:cNvSpPr>
            <a:spLocks noGrp="1"/>
          </p:cNvSpPr>
          <p:nvPr>
            <p:ph type="pic" sz="quarter" idx="24"/>
          </p:nvPr>
        </p:nvSpPr>
        <p:spPr>
          <a:xfrm>
            <a:off x="558000" y="1628800"/>
            <a:ext cx="3870325" cy="1800000"/>
          </a:xfrm>
        </p:spPr>
        <p:txBody>
          <a:bodyPr/>
          <a:lstStyle/>
          <a:p>
            <a:endParaRPr lang="fr-LU" dirty="0"/>
          </a:p>
        </p:txBody>
      </p:sp>
      <p:sp>
        <p:nvSpPr>
          <p:cNvPr id="18" name="Picture Placeholder 15"/>
          <p:cNvSpPr>
            <a:spLocks noGrp="1"/>
          </p:cNvSpPr>
          <p:nvPr>
            <p:ph type="pic" sz="quarter" idx="25"/>
          </p:nvPr>
        </p:nvSpPr>
        <p:spPr>
          <a:xfrm>
            <a:off x="558000" y="3968800"/>
            <a:ext cx="3870325" cy="1800000"/>
          </a:xfrm>
        </p:spPr>
        <p:txBody>
          <a:bodyPr/>
          <a:lstStyle/>
          <a:p>
            <a:endParaRPr lang="fr-LU" dirty="0"/>
          </a:p>
        </p:txBody>
      </p:sp>
      <p:sp>
        <p:nvSpPr>
          <p:cNvPr id="19" name="Text Placeholder 21"/>
          <p:cNvSpPr>
            <a:spLocks noGrp="1"/>
          </p:cNvSpPr>
          <p:nvPr>
            <p:ph type="body" sz="quarter" idx="26" hasCustomPrompt="1"/>
          </p:nvPr>
        </p:nvSpPr>
        <p:spPr>
          <a:xfrm>
            <a:off x="457200" y="57690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0" name="Text Placeholder 21"/>
          <p:cNvSpPr>
            <a:spLocks noGrp="1"/>
          </p:cNvSpPr>
          <p:nvPr>
            <p:ph type="body" sz="quarter" idx="27" hasCustomPrompt="1"/>
          </p:nvPr>
        </p:nvSpPr>
        <p:spPr>
          <a:xfrm>
            <a:off x="457200" y="34288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0" name="Picture Placeholder 15"/>
          <p:cNvSpPr>
            <a:spLocks noGrp="1"/>
          </p:cNvSpPr>
          <p:nvPr>
            <p:ph type="pic" sz="quarter" idx="18"/>
          </p:nvPr>
        </p:nvSpPr>
        <p:spPr>
          <a:xfrm>
            <a:off x="557999" y="1538790"/>
            <a:ext cx="8063713" cy="4140000"/>
          </a:xfrm>
        </p:spPr>
        <p:txBody>
          <a:bodyPr/>
          <a:lstStyle/>
          <a:p>
            <a:endParaRPr lang="fr-LU" dirty="0"/>
          </a:p>
        </p:txBody>
      </p:sp>
      <p:sp>
        <p:nvSpPr>
          <p:cNvPr id="21" name="Text Placeholder 21"/>
          <p:cNvSpPr>
            <a:spLocks noGrp="1"/>
          </p:cNvSpPr>
          <p:nvPr>
            <p:ph type="body" sz="quarter" idx="20" hasCustomPrompt="1"/>
          </p:nvPr>
        </p:nvSpPr>
        <p:spPr>
          <a:xfrm>
            <a:off x="457199" y="5768975"/>
            <a:ext cx="816451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S_2_1">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199" y="1132868"/>
            <a:ext cx="505990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4959105" cy="4140000"/>
          </a:xfrm>
        </p:spPr>
        <p:txBody>
          <a:bodyPr/>
          <a:lstStyle/>
          <a:p>
            <a:endParaRPr lang="fr-LU" dirty="0"/>
          </a:p>
        </p:txBody>
      </p:sp>
      <p:sp>
        <p:nvSpPr>
          <p:cNvPr id="27" name="Picture Placeholder 15"/>
          <p:cNvSpPr>
            <a:spLocks noGrp="1"/>
          </p:cNvSpPr>
          <p:nvPr>
            <p:ph type="pic" sz="quarter" idx="13"/>
          </p:nvPr>
        </p:nvSpPr>
        <p:spPr>
          <a:xfrm>
            <a:off x="5814000" y="1628775"/>
            <a:ext cx="2808000" cy="4140000"/>
          </a:xfrm>
        </p:spPr>
        <p:txBody>
          <a:bodyPr/>
          <a:lstStyle/>
          <a:p>
            <a:endParaRPr lang="fr-LU" dirty="0"/>
          </a:p>
        </p:txBody>
      </p:sp>
      <p:sp>
        <p:nvSpPr>
          <p:cNvPr id="28" name="Text Placeholder 21"/>
          <p:cNvSpPr>
            <a:spLocks noGrp="1"/>
          </p:cNvSpPr>
          <p:nvPr>
            <p:ph type="body" sz="quarter" idx="19" hasCustomPrompt="1"/>
          </p:nvPr>
        </p:nvSpPr>
        <p:spPr>
          <a:xfrm>
            <a:off x="5698800" y="5768975"/>
            <a:ext cx="291056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5697125" y="1134000"/>
            <a:ext cx="2924588" cy="315912"/>
          </a:xfrm>
        </p:spPr>
        <p:txBody>
          <a:bodyPr/>
          <a:lstStyle>
            <a:lvl1pPr marL="0">
              <a:buFontTx/>
              <a:buNone/>
              <a:defRPr sz="2000" b="1" cap="all" baseline="0">
                <a:solidFill>
                  <a:srgbClr val="0099FF"/>
                </a:solidFill>
              </a:defRPr>
            </a:lvl1pPr>
          </a:lstStyle>
          <a:p>
            <a:r>
              <a:rPr lang="de-CH" dirty="0" smtClean="0"/>
              <a:t>Subtitel / Sous-titre</a:t>
            </a:r>
            <a:endParaRPr lang="fr-LU" dirty="0" smtClean="0"/>
          </a:p>
        </p:txBody>
      </p:sp>
      <p:sp>
        <p:nvSpPr>
          <p:cNvPr id="13" name="Date Placeholder 12"/>
          <p:cNvSpPr>
            <a:spLocks noGrp="1"/>
          </p:cNvSpPr>
          <p:nvPr>
            <p:ph type="dt" sz="half" idx="22"/>
          </p:nvPr>
        </p:nvSpPr>
        <p:spPr/>
        <p:txBody>
          <a:bodyPr/>
          <a:lstStyle/>
          <a:p>
            <a:fld id="{6DD85014-4865-40B2-9A7C-38A2C863DC68}" type="datetimeFigureOut">
              <a:rPr lang="fr-LU" smtClean="0"/>
              <a:pPr/>
              <a:t>24/12/2019</a:t>
            </a:fld>
            <a:endParaRPr lang="fr-LU" dirty="0"/>
          </a:p>
        </p:txBody>
      </p:sp>
      <p:sp>
        <p:nvSpPr>
          <p:cNvPr id="15" name="Footer Placeholder 14"/>
          <p:cNvSpPr>
            <a:spLocks noGrp="1"/>
          </p:cNvSpPr>
          <p:nvPr>
            <p:ph type="ftr" sz="quarter" idx="24"/>
          </p:nvPr>
        </p:nvSpPr>
        <p:spPr/>
        <p:txBody>
          <a:bodyPr/>
          <a:lstStyle/>
          <a:p>
            <a:endParaRPr lang="fr-LU" dirty="0"/>
          </a:p>
        </p:txBody>
      </p:sp>
      <p:sp>
        <p:nvSpPr>
          <p:cNvPr id="1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2" name="Media Placeholder 11"/>
          <p:cNvSpPr>
            <a:spLocks noGrp="1"/>
          </p:cNvSpPr>
          <p:nvPr>
            <p:ph type="media" sz="quarter" idx="21"/>
          </p:nvPr>
        </p:nvSpPr>
        <p:spPr>
          <a:xfrm>
            <a:off x="558000" y="1627200"/>
            <a:ext cx="8064000" cy="4140000"/>
          </a:xfrm>
        </p:spPr>
        <p:txBody>
          <a:bodyPr/>
          <a:lstStyle/>
          <a:p>
            <a:endParaRPr lang="fr-LU" dirty="0"/>
          </a:p>
        </p:txBody>
      </p:sp>
      <p:sp>
        <p:nvSpPr>
          <p:cNvPr id="13"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1"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 TABLEAU">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12"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3"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9" name="Table Placeholder 8"/>
          <p:cNvSpPr>
            <a:spLocks noGrp="1"/>
          </p:cNvSpPr>
          <p:nvPr>
            <p:ph type="tbl" sz="quarter" idx="21"/>
          </p:nvPr>
        </p:nvSpPr>
        <p:spPr>
          <a:xfrm>
            <a:off x="558000" y="1627200"/>
            <a:ext cx="8064000" cy="4140000"/>
          </a:xfrm>
        </p:spPr>
        <p:txBody>
          <a:bodyPr/>
          <a:lstStyle/>
          <a:p>
            <a:endParaRPr lang="fr-L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fr-LU" dirty="0"/>
          </a:p>
        </p:txBody>
      </p:sp>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
        <p:nvSpPr>
          <p:cNvPr id="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3" name="Footer Placeholder 2"/>
          <p:cNvSpPr>
            <a:spLocks noGrp="1"/>
          </p:cNvSpPr>
          <p:nvPr>
            <p:ph type="ftr" sz="quarter" idx="11"/>
          </p:nvPr>
        </p:nvSpPr>
        <p:spPr/>
        <p:txBody>
          <a:bodyPr/>
          <a:lstStyle/>
          <a:p>
            <a:endParaRPr lang="fr-LU" dirty="0"/>
          </a:p>
        </p:txBody>
      </p:sp>
      <p:sp>
        <p:nvSpPr>
          <p:cNvPr id="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_V2_PLUS_PHOTO">
    <p:spTree>
      <p:nvGrpSpPr>
        <p:cNvPr id="1" name=""/>
        <p:cNvGrpSpPr/>
        <p:nvPr/>
      </p:nvGrpSpPr>
      <p:grpSpPr>
        <a:xfrm>
          <a:off x="0" y="0"/>
          <a:ext cx="0" cy="0"/>
          <a:chOff x="0" y="0"/>
          <a:chExt cx="0" cy="0"/>
        </a:xfrm>
      </p:grpSpPr>
      <p:pic>
        <p:nvPicPr>
          <p:cNvPr id="12" name="Picture 11" descr="NB_PPT_Template_START_2.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3924056"/>
            <a:ext cx="8136000" cy="612000"/>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459011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10"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8" name="Picture Placeholder 17"/>
          <p:cNvSpPr>
            <a:spLocks noGrp="1"/>
          </p:cNvSpPr>
          <p:nvPr>
            <p:ph type="pic" sz="quarter" idx="15"/>
          </p:nvPr>
        </p:nvSpPr>
        <p:spPr>
          <a:xfrm>
            <a:off x="529200" y="1853823"/>
            <a:ext cx="8071200" cy="1980000"/>
          </a:xfrm>
        </p:spPr>
        <p:txBody>
          <a:bodyPr/>
          <a:lstStyle/>
          <a:p>
            <a:endParaRPr lang="fr-LU" dirty="0"/>
          </a:p>
        </p:txBody>
      </p:sp>
      <p:sp>
        <p:nvSpPr>
          <p:cNvPr id="23" name="Date Placeholder 22"/>
          <p:cNvSpPr>
            <a:spLocks noGrp="1"/>
          </p:cNvSpPr>
          <p:nvPr>
            <p:ph type="dt" sz="half" idx="16"/>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24" name="Slide Number Placeholder 23"/>
          <p:cNvSpPr>
            <a:spLocks noGrp="1"/>
          </p:cNvSpPr>
          <p:nvPr>
            <p:ph type="sldNum" sz="quarter" idx="17"/>
          </p:nvPr>
        </p:nvSpPr>
        <p:spPr>
          <a:xfrm>
            <a:off x="6553200" y="6889300"/>
            <a:ext cx="2133600" cy="365125"/>
          </a:xfrm>
        </p:spPr>
        <p:txBody>
          <a:bodyPr/>
          <a:lstStyle/>
          <a:p>
            <a:fld id="{F9910D31-7C71-426A-9611-F6E98F62E178}" type="slidenum">
              <a:rPr lang="fr-LU" smtClean="0"/>
              <a:pPr/>
              <a:t>‹#›</a:t>
            </a:fld>
            <a:endParaRPr lang="fr-LU" dirty="0"/>
          </a:p>
        </p:txBody>
      </p:sp>
      <p:sp>
        <p:nvSpPr>
          <p:cNvPr id="25" name="Footer Placeholder 24"/>
          <p:cNvSpPr>
            <a:spLocks noGrp="1"/>
          </p:cNvSpPr>
          <p:nvPr>
            <p:ph type="ftr" sz="quarter" idx="18"/>
          </p:nvPr>
        </p:nvSpPr>
        <p:spPr>
          <a:xfrm>
            <a:off x="3124200" y="6889300"/>
            <a:ext cx="2895600" cy="365125"/>
          </a:xfrm>
        </p:spPr>
        <p:txBody>
          <a:bodyPr/>
          <a:lstStyle/>
          <a:p>
            <a:endParaRPr lang="fr-LU" dirty="0"/>
          </a:p>
        </p:txBody>
      </p:sp>
      <p:sp>
        <p:nvSpPr>
          <p:cNvPr id="2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27" name="Text Placeholder 17"/>
          <p:cNvSpPr>
            <a:spLocks noGrp="1"/>
          </p:cNvSpPr>
          <p:nvPr>
            <p:ph type="body" sz="quarter" idx="19" hasCustomPrompt="1"/>
          </p:nvPr>
        </p:nvSpPr>
        <p:spPr>
          <a:xfrm>
            <a:off x="457200" y="4914165"/>
            <a:ext cx="8136000" cy="405045"/>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L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L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6" name="Footer Placeholder 5"/>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7"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L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OGAN">
    <p:spTree>
      <p:nvGrpSpPr>
        <p:cNvPr id="1" name=""/>
        <p:cNvGrpSpPr/>
        <p:nvPr/>
      </p:nvGrpSpPr>
      <p:grpSpPr>
        <a:xfrm>
          <a:off x="0" y="0"/>
          <a:ext cx="0" cy="0"/>
          <a:chOff x="0" y="0"/>
          <a:chExt cx="0" cy="0"/>
        </a:xfrm>
      </p:grpSpPr>
      <p:pic>
        <p:nvPicPr>
          <p:cNvPr id="6" name="Picture 5" descr="NB_PPT_Template_LMIH.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 FIN">
    <p:spTree>
      <p:nvGrpSpPr>
        <p:cNvPr id="1" name=""/>
        <p:cNvGrpSpPr/>
        <p:nvPr/>
      </p:nvGrpSpPr>
      <p:grpSpPr>
        <a:xfrm>
          <a:off x="0" y="0"/>
          <a:ext cx="0" cy="0"/>
          <a:chOff x="0" y="0"/>
          <a:chExt cx="0" cy="0"/>
        </a:xfrm>
      </p:grpSpPr>
      <p:pic>
        <p:nvPicPr>
          <p:cNvPr id="6" name="Picture 5" descr="NB_PPT_Template_END.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UMMARY">
    <p:spTree>
      <p:nvGrpSpPr>
        <p:cNvPr id="1" name=""/>
        <p:cNvGrpSpPr/>
        <p:nvPr/>
      </p:nvGrpSpPr>
      <p:grpSpPr>
        <a:xfrm>
          <a:off x="0" y="0"/>
          <a:ext cx="0" cy="0"/>
          <a:chOff x="0" y="0"/>
          <a:chExt cx="0" cy="0"/>
        </a:xfrm>
      </p:grpSpPr>
      <p:pic>
        <p:nvPicPr>
          <p:cNvPr id="9" name="Picture 8" descr="NB_PPT_Template_SOMMAIRE_v2_linie_rot.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457200" y="1448780"/>
            <a:ext cx="8164513" cy="692652"/>
          </a:xfrm>
        </p:spPr>
        <p:txBody>
          <a:bodyPr anchor="t"/>
          <a:lstStyle>
            <a:lvl1pPr algn="l">
              <a:lnSpc>
                <a:spcPts val="3800"/>
              </a:lnSpc>
              <a:defRPr cap="all" baseline="0"/>
            </a:lvl1pPr>
          </a:lstStyle>
          <a:p>
            <a:r>
              <a:rPr lang="de-CH" dirty="0" smtClean="0"/>
              <a:t>summary / sommaire</a:t>
            </a:r>
            <a:endParaRPr lang="fr-LU" dirty="0"/>
          </a:p>
        </p:txBody>
      </p:sp>
      <p:sp>
        <p:nvSpPr>
          <p:cNvPr id="3" name="Content Placeholder 2"/>
          <p:cNvSpPr>
            <a:spLocks noGrp="1"/>
          </p:cNvSpPr>
          <p:nvPr>
            <p:ph idx="1" hasCustomPrompt="1"/>
          </p:nvPr>
        </p:nvSpPr>
        <p:spPr>
          <a:xfrm>
            <a:off x="457200" y="2753925"/>
            <a:ext cx="8164513" cy="3372238"/>
          </a:xfrm>
        </p:spPr>
        <p:txBody>
          <a:bodyPr/>
          <a:lstStyle>
            <a:lvl1pPr marL="457200" indent="-457200">
              <a:lnSpc>
                <a:spcPct val="150000"/>
              </a:lnSpc>
              <a:buClr>
                <a:schemeClr val="accent6"/>
              </a:buClr>
              <a:buSzPct val="150000"/>
              <a:buFont typeface="+mj-lt"/>
              <a:buAutoNum type="arabicPeriod"/>
              <a:defRPr sz="2000" b="1" cap="all" baseline="0"/>
            </a:lvl1pPr>
            <a:lvl5pPr>
              <a:defRPr/>
            </a:lvl5pPr>
          </a:lstStyle>
          <a:p>
            <a:pPr lvl="0"/>
            <a:r>
              <a:rPr lang="en-US" dirty="0" smtClean="0"/>
              <a:t>Chapter 01 /</a:t>
            </a:r>
            <a:r>
              <a:rPr lang="en-US" dirty="0" err="1" smtClean="0"/>
              <a:t>chapitre</a:t>
            </a:r>
            <a:r>
              <a:rPr lang="en-US" dirty="0" smtClean="0"/>
              <a:t> 01</a:t>
            </a:r>
          </a:p>
          <a:p>
            <a:pPr lvl="0"/>
            <a:r>
              <a:rPr lang="en-US" dirty="0" smtClean="0"/>
              <a:t>Chapter 02 / </a:t>
            </a:r>
            <a:r>
              <a:rPr lang="en-US" dirty="0" err="1" smtClean="0"/>
              <a:t>chapitre</a:t>
            </a:r>
            <a:r>
              <a:rPr lang="en-US" dirty="0" smtClean="0"/>
              <a:t> 02</a:t>
            </a:r>
          </a:p>
          <a:p>
            <a:pPr lvl="0"/>
            <a:r>
              <a:rPr lang="en-US" dirty="0" smtClean="0"/>
              <a:t>Chapter 03 /</a:t>
            </a:r>
            <a:r>
              <a:rPr lang="en-US" dirty="0" err="1" smtClean="0"/>
              <a:t>chapitre</a:t>
            </a:r>
            <a:r>
              <a:rPr lang="en-US" dirty="0" smtClean="0"/>
              <a:t> 03</a:t>
            </a:r>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pic>
        <p:nvPicPr>
          <p:cNvPr id="7" name="Picture 6" descr="NB_PPT_Template_CHAPITRE.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2771799" y="1133745"/>
            <a:ext cx="5849914" cy="1362075"/>
          </a:xfrm>
        </p:spPr>
        <p:txBody>
          <a:bodyPr anchor="b"/>
          <a:lstStyle>
            <a:lvl1pPr algn="l">
              <a:lnSpc>
                <a:spcPts val="3800"/>
              </a:lnSpc>
              <a:defRPr sz="3200" b="1" cap="all"/>
            </a:lvl1pPr>
          </a:lstStyle>
          <a:p>
            <a:r>
              <a:rPr lang="de-CH" dirty="0" smtClean="0"/>
              <a:t>Chapter 01/Chapitre 01 </a:t>
            </a:r>
            <a:endParaRPr lang="fr-LU" dirty="0"/>
          </a:p>
        </p:txBody>
      </p:sp>
      <p:sp>
        <p:nvSpPr>
          <p:cNvPr id="3" name="Text Placeholder 2"/>
          <p:cNvSpPr>
            <a:spLocks noGrp="1"/>
          </p:cNvSpPr>
          <p:nvPr>
            <p:ph type="body" idx="1"/>
          </p:nvPr>
        </p:nvSpPr>
        <p:spPr>
          <a:xfrm>
            <a:off x="9432540"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0" name="Text Placeholder 9"/>
          <p:cNvSpPr>
            <a:spLocks noGrp="1"/>
          </p:cNvSpPr>
          <p:nvPr>
            <p:ph type="body" sz="quarter" idx="13" hasCustomPrompt="1"/>
          </p:nvPr>
        </p:nvSpPr>
        <p:spPr>
          <a:xfrm>
            <a:off x="476545" y="2573905"/>
            <a:ext cx="2835315" cy="1575175"/>
          </a:xfrm>
        </p:spPr>
        <p:txBody>
          <a:bodyPr/>
          <a:lstStyle>
            <a:lvl1pPr marL="0">
              <a:lnSpc>
                <a:spcPts val="11000"/>
              </a:lnSpc>
              <a:buFontTx/>
              <a:buNone/>
              <a:defRPr sz="11000">
                <a:solidFill>
                  <a:srgbClr val="ED1C24"/>
                </a:solidFill>
              </a:defRPr>
            </a:lvl1pPr>
          </a:lstStyle>
          <a:p>
            <a:r>
              <a:rPr lang="lb-LU" dirty="0" smtClean="0"/>
              <a:t>N°</a:t>
            </a:r>
            <a:endParaRPr lang="lb-L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1_col">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199" y="1627200"/>
            <a:ext cx="81504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_2_col_titles/titr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18" name="Content Placeholder 2"/>
          <p:cNvSpPr>
            <a:spLocks noGrp="1"/>
          </p:cNvSpPr>
          <p:nvPr>
            <p:ph sz="half" idx="16" hasCustomPrompt="1"/>
          </p:nvPr>
        </p:nvSpPr>
        <p:spPr>
          <a:xfrm>
            <a:off x="4651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6" name="Picture Placeholder 15"/>
          <p:cNvSpPr>
            <a:spLocks noGrp="1"/>
          </p:cNvSpPr>
          <p:nvPr>
            <p:ph type="pic" sz="quarter" idx="13"/>
          </p:nvPr>
        </p:nvSpPr>
        <p:spPr>
          <a:xfrm>
            <a:off x="4751388" y="1628775"/>
            <a:ext cx="3870325" cy="4140200"/>
          </a:xfrm>
        </p:spPr>
        <p:txBody>
          <a:bodyPr/>
          <a:lstStyle/>
          <a:p>
            <a:endParaRPr lang="fr-LU" dirty="0"/>
          </a:p>
        </p:txBody>
      </p:sp>
      <p:sp>
        <p:nvSpPr>
          <p:cNvPr id="17"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8"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0" name="Content Placeholder 2"/>
          <p:cNvSpPr>
            <a:spLocks noGrp="1"/>
          </p:cNvSpPr>
          <p:nvPr>
            <p:ph sz="half" idx="18" hasCustomPrompt="1"/>
          </p:nvPr>
        </p:nvSpPr>
        <p:spPr>
          <a:xfrm>
            <a:off x="457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2" name="Text Placeholder 21"/>
          <p:cNvSpPr>
            <a:spLocks noGrp="1"/>
          </p:cNvSpPr>
          <p:nvPr>
            <p:ph type="body" sz="quarter" idx="19" hasCustomPrompt="1"/>
          </p:nvPr>
        </p:nvSpPr>
        <p:spPr>
          <a:xfrm>
            <a:off x="4651199"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4"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7" name="Picture Placeholder 15"/>
          <p:cNvSpPr>
            <a:spLocks noGrp="1"/>
          </p:cNvSpPr>
          <p:nvPr>
            <p:ph type="pic" sz="quarter" idx="13"/>
          </p:nvPr>
        </p:nvSpPr>
        <p:spPr>
          <a:xfrm>
            <a:off x="558000" y="1628775"/>
            <a:ext cx="3870325" cy="4140000"/>
          </a:xfrm>
        </p:spPr>
        <p:txBody>
          <a:bodyPr/>
          <a:lstStyle/>
          <a:p>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21"/>
          <p:cNvSpPr>
            <a:spLocks noGrp="1"/>
          </p:cNvSpPr>
          <p:nvPr>
            <p:ph type="body" sz="quarter" idx="19" hasCustomPrompt="1"/>
          </p:nvPr>
        </p:nvSpPr>
        <p:spPr>
          <a:xfrm>
            <a:off x="457200"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4140200"/>
          </a:xfrm>
        </p:spPr>
        <p:txBody>
          <a:bodyPr/>
          <a:lstStyle/>
          <a:p>
            <a:endParaRPr lang="fr-LU" dirty="0"/>
          </a:p>
        </p:txBody>
      </p:sp>
      <p:sp>
        <p:nvSpPr>
          <p:cNvPr id="28"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oAutofit/>
          </a:bodyPr>
          <a:lstStyle/>
          <a:p>
            <a:r>
              <a:rPr lang="en-US" dirty="0" smtClean="0"/>
              <a:t>CLICK TO EDIT MASTER TITLE STYLE</a:t>
            </a:r>
            <a:endParaRPr lang="fr-L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2"/>
          </p:nvPr>
        </p:nvSpPr>
        <p:spPr>
          <a:xfrm>
            <a:off x="457200" y="68893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3"/>
          </p:nvPr>
        </p:nvSpPr>
        <p:spPr>
          <a:xfrm>
            <a:off x="3124200" y="68893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LU" dirty="0"/>
          </a:p>
        </p:txBody>
      </p:sp>
      <p:sp>
        <p:nvSpPr>
          <p:cNvPr id="6" name="Slide Number Placeholder 5"/>
          <p:cNvSpPr>
            <a:spLocks noGrp="1"/>
          </p:cNvSpPr>
          <p:nvPr>
            <p:ph type="sldNum" sz="quarter" idx="4"/>
          </p:nvPr>
        </p:nvSpPr>
        <p:spPr>
          <a:xfrm>
            <a:off x="476250" y="6166800"/>
            <a:ext cx="496800" cy="365125"/>
          </a:xfrm>
          <a:prstGeom prst="rect">
            <a:avLst/>
          </a:prstGeom>
        </p:spPr>
        <p:txBody>
          <a:bodyPr vert="horz" lIns="91440" tIns="45720" rIns="91440" bIns="45720" rtlCol="0" anchor="t"/>
          <a:lstStyle>
            <a:lvl1pPr algn="l">
              <a:defRPr sz="1200">
                <a:solidFill>
                  <a:srgbClr val="ED1C24"/>
                </a:solidFill>
              </a:defRPr>
            </a:lvl1pPr>
          </a:lstStyle>
          <a:p>
            <a:fld id="{F9910D31-7C71-426A-9611-F6E98F62E178}" type="slidenum">
              <a:rPr lang="fr-LU" smtClean="0"/>
              <a:pPr/>
              <a:t>‹#›</a:t>
            </a:fld>
            <a:endParaRPr lang="fr-L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3" r:id="rId5"/>
    <p:sldLayoutId id="2147483669" r:id="rId6"/>
    <p:sldLayoutId id="2147483662" r:id="rId7"/>
    <p:sldLayoutId id="2147483663" r:id="rId8"/>
    <p:sldLayoutId id="2147483664" r:id="rId9"/>
    <p:sldLayoutId id="2147483671" r:id="rId10"/>
    <p:sldLayoutId id="2147483673" r:id="rId11"/>
    <p:sldLayoutId id="2147483672" r:id="rId12"/>
    <p:sldLayoutId id="2147483674" r:id="rId13"/>
    <p:sldLayoutId id="2147483665" r:id="rId14"/>
    <p:sldLayoutId id="2147483670" r:id="rId15"/>
    <p:sldLayoutId id="2147483668" r:id="rId16"/>
    <p:sldLayoutId id="2147483661" r:id="rId17"/>
    <p:sldLayoutId id="2147483654" r:id="rId18"/>
    <p:sldLayoutId id="2147483655" r:id="rId19"/>
    <p:sldLayoutId id="2147483657" r:id="rId20"/>
    <p:sldLayoutId id="2147483658" r:id="rId21"/>
    <p:sldLayoutId id="2147483659" r:id="rId22"/>
    <p:sldLayoutId id="2147483667" r:id="rId23"/>
    <p:sldLayoutId id="2147483666" r:id="rId24"/>
  </p:sldLayoutIdLst>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268288" indent="-268288" algn="l" defTabSz="914400" rtl="0" eaLnBrk="1" latinLnBrk="0" hangingPunct="1">
        <a:lnSpc>
          <a:spcPts val="1800"/>
        </a:lnSpc>
        <a:spcBef>
          <a:spcPct val="20000"/>
        </a:spcBef>
        <a:buFontTx/>
        <a:buBlip>
          <a:blip r:embed="rId26"/>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7.png"/><Relationship Id="rId5" Type="http://schemas.openxmlformats.org/officeDocument/2006/relationships/image" Target="../media/image38.jpe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44.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7.png"/><Relationship Id="rId5" Type="http://schemas.openxmlformats.org/officeDocument/2006/relationships/image" Target="../media/image45.jpe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58.jp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37.png"/><Relationship Id="rId5" Type="http://schemas.openxmlformats.org/officeDocument/2006/relationships/image" Target="../media/image59.jpe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gif"/><Relationship Id="rId9"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78520" y="1628800"/>
            <a:ext cx="8164513" cy="692652"/>
          </a:xfrm>
        </p:spPr>
        <p:txBody>
          <a:bodyPr/>
          <a:lstStyle/>
          <a:p>
            <a:r>
              <a:rPr lang="de-DE" cap="none" dirty="0" smtClean="0">
                <a:solidFill>
                  <a:srgbClr val="15A0FF"/>
                </a:solidFill>
                <a:cs typeface="Helvetica" panose="020B0604020202020204" pitchFamily="34" charset="0"/>
              </a:rPr>
              <a:t>Luxemburg kennenlernen</a:t>
            </a:r>
            <a:endParaRPr lang="de-DE" dirty="0">
              <a:solidFill>
                <a:srgbClr val="15A0FF"/>
              </a:solidFill>
            </a:endParaRPr>
          </a:p>
        </p:txBody>
      </p:sp>
      <p:sp>
        <p:nvSpPr>
          <p:cNvPr id="4" name="Title 7"/>
          <p:cNvSpPr txBox="1">
            <a:spLocks/>
          </p:cNvSpPr>
          <p:nvPr/>
        </p:nvSpPr>
        <p:spPr>
          <a:xfrm>
            <a:off x="7216670" y="503675"/>
            <a:ext cx="1927330" cy="491384"/>
          </a:xfrm>
          <a:prstGeom prst="rect">
            <a:avLst/>
          </a:prstGeom>
        </p:spPr>
        <p:txBody>
          <a:bodyPr vert="horz" lIns="91440" tIns="45720" rIns="91440" bIns="45720" rtlCol="0" anchor="t">
            <a:noAutofit/>
          </a:bodyPr>
          <a:lstStyle>
            <a:lvl1pPr algn="l" defTabSz="914400" rtl="0" eaLnBrk="1" latinLnBrk="0" hangingPunct="1">
              <a:lnSpc>
                <a:spcPts val="3800"/>
              </a:lnSpc>
              <a:spcBef>
                <a:spcPct val="0"/>
              </a:spcBef>
              <a:buNone/>
              <a:defRPr sz="3200" b="1" kern="1200" cap="all" baseline="0">
                <a:solidFill>
                  <a:schemeClr val="tx1"/>
                </a:solidFill>
                <a:latin typeface="+mj-lt"/>
                <a:ea typeface="+mj-ea"/>
                <a:cs typeface="+mj-cs"/>
              </a:defRPr>
            </a:lvl1pPr>
          </a:lstStyle>
          <a:p>
            <a:r>
              <a:rPr lang="de-DE" sz="1200" b="0" cap="none" dirty="0" smtClean="0">
                <a:cs typeface="Helvetica" panose="020B0604020202020204" pitchFamily="34" charset="0"/>
              </a:rPr>
              <a:t>Dezember 2018</a:t>
            </a:r>
            <a:endParaRPr lang="de-DE" sz="1200" b="0"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8520" y="4179985"/>
            <a:ext cx="4517967" cy="1018309"/>
          </a:xfrm>
          <a:prstGeom prst="rect">
            <a:avLst/>
          </a:prstGeom>
        </p:spPr>
      </p:pic>
    </p:spTree>
    <p:extLst>
      <p:ext uri="{BB962C8B-B14F-4D97-AF65-F5344CB8AC3E}">
        <p14:creationId xmlns:p14="http://schemas.microsoft.com/office/powerpoint/2010/main" val="1173008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5" name="Text Placeholder 4"/>
          <p:cNvSpPr>
            <a:spLocks noGrp="1"/>
          </p:cNvSpPr>
          <p:nvPr>
            <p:ph type="body" sz="quarter" idx="17"/>
          </p:nvPr>
        </p:nvSpPr>
        <p:spPr>
          <a:xfrm>
            <a:off x="456090" y="1132868"/>
            <a:ext cx="8154000" cy="315912"/>
          </a:xfrm>
        </p:spPr>
        <p:txBody>
          <a:bodyPr/>
          <a:lstStyle/>
          <a:p>
            <a:r>
              <a:rPr lang="de-DE" cap="none" dirty="0" smtClean="0"/>
              <a:t>Die Ursprünge gehen auf das Jahr 963 zurück</a:t>
            </a:r>
            <a:endParaRPr lang="de-DE" cap="none" dirty="0"/>
          </a:p>
        </p:txBody>
      </p:sp>
      <p:pic>
        <p:nvPicPr>
          <p:cNvPr id="9" name="Picture 2" descr="X:\Powerpoint Luxembourg\PHOTOS\DL_193506.jpg"/>
          <p:cNvPicPr>
            <a:picLocks noChangeAspect="1" noChangeArrowheads="1"/>
          </p:cNvPicPr>
          <p:nvPr/>
        </p:nvPicPr>
        <p:blipFill>
          <a:blip r:embed="rId3" cstate="print"/>
          <a:srcRect/>
          <a:stretch>
            <a:fillRect/>
          </a:stretch>
        </p:blipFill>
        <p:spPr bwMode="auto">
          <a:xfrm>
            <a:off x="3509145" y="1916832"/>
            <a:ext cx="5112568" cy="3407527"/>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1" y="1916833"/>
            <a:ext cx="2271684" cy="34075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320764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3" name="Text Placeholder 2"/>
          <p:cNvSpPr>
            <a:spLocks noGrp="1"/>
          </p:cNvSpPr>
          <p:nvPr>
            <p:ph type="body" sz="quarter" idx="17"/>
          </p:nvPr>
        </p:nvSpPr>
        <p:spPr>
          <a:xfrm>
            <a:off x="457200" y="843329"/>
            <a:ext cx="8154000" cy="315912"/>
          </a:xfrm>
        </p:spPr>
        <p:txBody>
          <a:bodyPr/>
          <a:lstStyle/>
          <a:p>
            <a:r>
              <a:rPr lang="de-DE" cap="none" dirty="0" smtClean="0"/>
              <a:t>Die Luxemburger Fürsten trugen die Krone </a:t>
            </a:r>
          </a:p>
          <a:p>
            <a:r>
              <a:rPr lang="de-DE" cap="none" dirty="0" smtClean="0"/>
              <a:t>des Heiligen Römischen Reiches Deutscher Nation</a:t>
            </a:r>
            <a:endParaRPr lang="de-DE" cap="none" dirty="0"/>
          </a:p>
        </p:txBody>
      </p:sp>
      <p:sp>
        <p:nvSpPr>
          <p:cNvPr id="6" name="Espace réservé du contenu 2"/>
          <p:cNvSpPr txBox="1">
            <a:spLocks/>
          </p:cNvSpPr>
          <p:nvPr/>
        </p:nvSpPr>
        <p:spPr>
          <a:xfrm>
            <a:off x="457200" y="1853825"/>
            <a:ext cx="8352928" cy="4085463"/>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de-DE" sz="1800" b="1" i="0" u="none" strike="noStrike" kern="0" cap="none" spc="0" normalizeH="0" baseline="0" dirty="0" smtClean="0">
                <a:ln>
                  <a:noFill/>
                </a:ln>
                <a:solidFill>
                  <a:prstClr val="black"/>
                </a:solidFill>
                <a:effectLst/>
                <a:uLnTx/>
                <a:uFillTx/>
                <a:ea typeface="+mn-ea"/>
                <a:cs typeface="Arial" charset="0"/>
              </a:rPr>
              <a:t>Heinrich VII. (1308-1313)</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de-DE" sz="1800" b="1" i="0" u="none" strike="noStrike" kern="0" cap="none" spc="0" normalizeH="0" baseline="0" dirty="0" smtClean="0">
                <a:ln>
                  <a:noFill/>
                </a:ln>
                <a:solidFill>
                  <a:prstClr val="black"/>
                </a:solidFill>
                <a:effectLst/>
                <a:uLnTx/>
                <a:uFillTx/>
                <a:ea typeface="+mn-ea"/>
                <a:cs typeface="Arial" charset="0"/>
              </a:rPr>
              <a:t>Karl IV. (1346-1378)</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de-DE" sz="1800" b="1" i="0" u="none" strike="noStrike" kern="0" cap="none" spc="0" normalizeH="0" baseline="0" dirty="0" smtClean="0">
                <a:ln>
                  <a:noFill/>
                </a:ln>
                <a:solidFill>
                  <a:prstClr val="black"/>
                </a:solidFill>
                <a:effectLst/>
                <a:uLnTx/>
                <a:uFillTx/>
                <a:ea typeface="+mn-ea"/>
                <a:cs typeface="Arial" charset="0"/>
              </a:rPr>
              <a:t>Wenzel (1376-1400)</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de-DE" sz="1800" b="1" i="0" u="none" strike="noStrike" kern="0" cap="none" spc="0" normalizeH="0" baseline="0" dirty="0" smtClean="0">
                <a:ln>
                  <a:noFill/>
                </a:ln>
                <a:solidFill>
                  <a:prstClr val="black"/>
                </a:solidFill>
                <a:effectLst/>
                <a:uLnTx/>
                <a:uFillTx/>
                <a:ea typeface="+mn-ea"/>
                <a:cs typeface="Arial" charset="0"/>
              </a:rPr>
              <a:t>Sigismund (1410-1437)</a:t>
            </a:r>
          </a:p>
        </p:txBody>
      </p:sp>
      <p:pic>
        <p:nvPicPr>
          <p:cNvPr id="5" name="Image 7" descr="sip_128715.jpg"/>
          <p:cNvPicPr>
            <a:picLocks noChangeAspect="1"/>
          </p:cNvPicPr>
          <p:nvPr/>
        </p:nvPicPr>
        <p:blipFill>
          <a:blip r:embed="rId4" cstate="print"/>
          <a:stretch>
            <a:fillRect/>
          </a:stretch>
        </p:blipFill>
        <p:spPr>
          <a:xfrm>
            <a:off x="3620112" y="1980369"/>
            <a:ext cx="2358829" cy="3455371"/>
          </a:xfrm>
          <a:prstGeom prst="rect">
            <a:avLst/>
          </a:prstGeom>
          <a:ln>
            <a:noFill/>
          </a:ln>
          <a:effectLst>
            <a:outerShdw blurRad="292100" dist="139700" dir="2700000" algn="tl" rotWithShape="0">
              <a:srgbClr val="333333">
                <a:alpha val="65000"/>
              </a:srgbClr>
            </a:outerShdw>
          </a:effectLst>
        </p:spPr>
      </p:pic>
      <p:pic>
        <p:nvPicPr>
          <p:cNvPr id="7" name="Image 8" descr="sip_128718.jpg"/>
          <p:cNvPicPr>
            <a:picLocks noChangeAspect="1"/>
          </p:cNvPicPr>
          <p:nvPr/>
        </p:nvPicPr>
        <p:blipFill>
          <a:blip r:embed="rId5" cstate="print"/>
          <a:stretch>
            <a:fillRect/>
          </a:stretch>
        </p:blipFill>
        <p:spPr>
          <a:xfrm>
            <a:off x="6172211" y="1981518"/>
            <a:ext cx="2438989" cy="34542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40537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5" name="Text Placeholder 4"/>
          <p:cNvSpPr>
            <a:spLocks noGrp="1"/>
          </p:cNvSpPr>
          <p:nvPr>
            <p:ph type="body" sz="quarter" idx="17"/>
          </p:nvPr>
        </p:nvSpPr>
        <p:spPr>
          <a:xfrm>
            <a:off x="457200" y="807843"/>
            <a:ext cx="8154000" cy="685942"/>
          </a:xfrm>
        </p:spPr>
        <p:txBody>
          <a:bodyPr/>
          <a:lstStyle/>
          <a:p>
            <a:r>
              <a:rPr lang="de-DE" cap="none" dirty="0" smtClean="0"/>
              <a:t>„Gibraltar des Nordens“ und Fremdherrschaft (15. bis 18. Jahrhundert)</a:t>
            </a:r>
            <a:endParaRPr lang="de-DE" cap="none"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6782" y="1583795"/>
            <a:ext cx="6614835" cy="43903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759761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de-DE" cap="none" dirty="0" smtClean="0"/>
              <a:t>Entstehung des Großherzogtums Luxemburg</a:t>
            </a:r>
            <a:endParaRPr lang="de-DE" cap="none" dirty="0"/>
          </a:p>
        </p:txBody>
      </p:sp>
      <p:sp>
        <p:nvSpPr>
          <p:cNvPr id="7" name="Espace réservé du contenu 2"/>
          <p:cNvSpPr>
            <a:spLocks noGrp="1"/>
          </p:cNvSpPr>
          <p:nvPr>
            <p:ph sz="half" idx="4294967295"/>
          </p:nvPr>
        </p:nvSpPr>
        <p:spPr>
          <a:xfrm>
            <a:off x="457200" y="2049449"/>
            <a:ext cx="3682752" cy="3412120"/>
          </a:xfrm>
          <a:prstGeom prst="rect">
            <a:avLst/>
          </a:prstGeom>
        </p:spPr>
        <p:txBody>
          <a:bodyPr/>
          <a:lstStyle/>
          <a:p>
            <a:pPr marL="270000" indent="-270000">
              <a:lnSpc>
                <a:spcPct val="100000"/>
              </a:lnSpc>
              <a:spcBef>
                <a:spcPts val="600"/>
              </a:spcBef>
            </a:pPr>
            <a:r>
              <a:rPr lang="de-DE" sz="1800" b="1" dirty="0" smtClean="0">
                <a:cs typeface="Arial" charset="0"/>
              </a:rPr>
              <a:t>1815 </a:t>
            </a:r>
            <a:r>
              <a:rPr lang="de-DE" sz="1800" dirty="0" smtClean="0">
                <a:cs typeface="Arial" charset="0"/>
              </a:rPr>
              <a:t/>
            </a:r>
            <a:br>
              <a:rPr lang="de-DE" sz="1800" dirty="0" smtClean="0">
                <a:cs typeface="Arial" charset="0"/>
              </a:rPr>
            </a:br>
            <a:r>
              <a:rPr lang="de-DE" sz="1800" dirty="0" smtClean="0">
                <a:cs typeface="Arial" charset="0"/>
              </a:rPr>
              <a:t>Gründung des Großherzogtums</a:t>
            </a:r>
            <a:br>
              <a:rPr lang="de-DE" sz="1800" dirty="0" smtClean="0">
                <a:cs typeface="Arial" charset="0"/>
              </a:rPr>
            </a:br>
            <a:endParaRPr lang="de-DE" sz="1800" dirty="0" smtClean="0">
              <a:cs typeface="Arial" charset="0"/>
            </a:endParaRPr>
          </a:p>
          <a:p>
            <a:pPr marL="270000" indent="-270000">
              <a:lnSpc>
                <a:spcPct val="100000"/>
              </a:lnSpc>
              <a:spcBef>
                <a:spcPts val="600"/>
              </a:spcBef>
            </a:pPr>
            <a:r>
              <a:rPr lang="de-DE" sz="1800" b="1" dirty="0" smtClean="0">
                <a:cs typeface="Arial" charset="0"/>
              </a:rPr>
              <a:t>1839</a:t>
            </a:r>
            <a:r>
              <a:rPr lang="de-DE" sz="1800" dirty="0" smtClean="0">
                <a:cs typeface="Arial" charset="0"/>
              </a:rPr>
              <a:t/>
            </a:r>
            <a:br>
              <a:rPr lang="de-DE" sz="1800" dirty="0" smtClean="0">
                <a:cs typeface="Arial" charset="0"/>
              </a:rPr>
            </a:br>
            <a:r>
              <a:rPr lang="de-DE" sz="1800" dirty="0" smtClean="0">
                <a:cs typeface="Arial" charset="0"/>
              </a:rPr>
              <a:t>Festlegen der endgültigen Grenzen</a:t>
            </a:r>
            <a:br>
              <a:rPr lang="de-DE" sz="1800" dirty="0" smtClean="0">
                <a:cs typeface="Arial" charset="0"/>
              </a:rPr>
            </a:br>
            <a:endParaRPr lang="de-DE" sz="1800" dirty="0" smtClean="0">
              <a:cs typeface="Arial" charset="0"/>
            </a:endParaRPr>
          </a:p>
          <a:p>
            <a:pPr marL="270000" indent="-270000">
              <a:lnSpc>
                <a:spcPct val="100000"/>
              </a:lnSpc>
              <a:spcBef>
                <a:spcPts val="600"/>
              </a:spcBef>
            </a:pPr>
            <a:r>
              <a:rPr lang="de-DE" sz="1800" b="1" dirty="0" smtClean="0">
                <a:cs typeface="Arial" charset="0"/>
              </a:rPr>
              <a:t>1890</a:t>
            </a:r>
            <a:r>
              <a:rPr lang="de-DE" sz="1800" dirty="0" smtClean="0">
                <a:cs typeface="Arial" charset="0"/>
              </a:rPr>
              <a:t/>
            </a:r>
            <a:br>
              <a:rPr lang="de-DE" sz="1800" dirty="0" smtClean="0">
                <a:cs typeface="Arial" charset="0"/>
              </a:rPr>
            </a:br>
            <a:r>
              <a:rPr lang="de-DE" sz="1800" dirty="0" smtClean="0">
                <a:cs typeface="Arial" charset="0"/>
              </a:rPr>
              <a:t>Eine eigene Dynastie</a:t>
            </a:r>
          </a:p>
          <a:p>
            <a:pPr>
              <a:buNone/>
            </a:pPr>
            <a:endParaRPr lang="de-DE" dirty="0"/>
          </a:p>
        </p:txBody>
      </p:sp>
      <p:pic>
        <p:nvPicPr>
          <p:cNvPr id="8" name="Picture 2" descr="D:\MyDocuments\LUXWEB tests\cartesLuxembourg-lu\cartesLuxembourg-lu\2014\Carte démembrement_de.jpg"/>
          <p:cNvPicPr>
            <a:picLocks noChangeAspect="1" noChangeArrowheads="1"/>
          </p:cNvPicPr>
          <p:nvPr/>
        </p:nvPicPr>
        <p:blipFill>
          <a:blip r:embed="rId3" cstate="print"/>
          <a:srcRect/>
          <a:stretch>
            <a:fillRect/>
          </a:stretch>
        </p:blipFill>
        <p:spPr bwMode="auto">
          <a:xfrm>
            <a:off x="4182484" y="1276201"/>
            <a:ext cx="4700380" cy="4952843"/>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656347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de-DE" cap="none" dirty="0" smtClean="0"/>
              <a:t>Das 20. Jahrhundert – Aufgabe der Neutralität</a:t>
            </a:r>
            <a:endParaRPr lang="de-DE" cap="none" dirty="0"/>
          </a:p>
        </p:txBody>
      </p:sp>
      <p:sp>
        <p:nvSpPr>
          <p:cNvPr id="8" name="Espace réservé du contenu 2"/>
          <p:cNvSpPr>
            <a:spLocks noGrp="1"/>
          </p:cNvSpPr>
          <p:nvPr>
            <p:ph sz="half" idx="4294967295"/>
          </p:nvPr>
        </p:nvSpPr>
        <p:spPr>
          <a:xfrm>
            <a:off x="497309" y="1851238"/>
            <a:ext cx="4258816" cy="4078894"/>
          </a:xfrm>
          <a:prstGeom prst="rect">
            <a:avLst/>
          </a:prstGeom>
        </p:spPr>
        <p:txBody>
          <a:bodyPr/>
          <a:lstStyle/>
          <a:p>
            <a:pPr marL="270000" indent="-270000">
              <a:lnSpc>
                <a:spcPct val="100000"/>
              </a:lnSpc>
              <a:spcBef>
                <a:spcPts val="600"/>
              </a:spcBef>
              <a:spcAft>
                <a:spcPts val="0"/>
              </a:spcAft>
            </a:pPr>
            <a:r>
              <a:rPr lang="de-DE" sz="1800" dirty="0" smtClean="0">
                <a:cs typeface="Arial" charset="0"/>
              </a:rPr>
              <a:t>Deutsche Besatzung während </a:t>
            </a:r>
            <a:br>
              <a:rPr lang="de-DE" sz="1800" dirty="0" smtClean="0">
                <a:cs typeface="Arial" charset="0"/>
              </a:rPr>
            </a:br>
            <a:r>
              <a:rPr lang="de-DE" sz="1800" dirty="0" smtClean="0">
                <a:cs typeface="Arial" charset="0"/>
              </a:rPr>
              <a:t>der beiden Weltkriege</a:t>
            </a:r>
          </a:p>
          <a:p>
            <a:pPr marL="270000" indent="-270000">
              <a:lnSpc>
                <a:spcPct val="100000"/>
              </a:lnSpc>
              <a:spcBef>
                <a:spcPts val="600"/>
              </a:spcBef>
              <a:spcAft>
                <a:spcPts val="0"/>
              </a:spcAft>
            </a:pPr>
            <a:r>
              <a:rPr lang="de-DE" sz="1800" dirty="0" smtClean="0">
                <a:cs typeface="Arial" charset="0"/>
              </a:rPr>
              <a:t>Aufgabe der Neutralität </a:t>
            </a:r>
            <a:br>
              <a:rPr lang="de-DE" sz="1800" dirty="0" smtClean="0">
                <a:cs typeface="Arial" charset="0"/>
              </a:rPr>
            </a:br>
            <a:r>
              <a:rPr lang="de-DE" sz="1800" dirty="0" smtClean="0">
                <a:cs typeface="Arial" charset="0"/>
              </a:rPr>
              <a:t>nach 1945</a:t>
            </a:r>
          </a:p>
          <a:p>
            <a:pPr marL="270000" indent="-270000">
              <a:lnSpc>
                <a:spcPct val="100000"/>
              </a:lnSpc>
              <a:spcBef>
                <a:spcPts val="600"/>
              </a:spcBef>
              <a:spcAft>
                <a:spcPts val="0"/>
              </a:spcAft>
            </a:pPr>
            <a:r>
              <a:rPr lang="de-DE" sz="1800" dirty="0" smtClean="0">
                <a:cs typeface="Arial" charset="0"/>
              </a:rPr>
              <a:t>Nach 1945: Gründungsmitglied </a:t>
            </a:r>
            <a:br>
              <a:rPr lang="de-DE" sz="1800" dirty="0" smtClean="0">
                <a:cs typeface="Arial" charset="0"/>
              </a:rPr>
            </a:br>
            <a:r>
              <a:rPr lang="de-DE" sz="1800" dirty="0" smtClean="0">
                <a:cs typeface="Arial" charset="0"/>
              </a:rPr>
              <a:t>mehrerer internationaler und supernationaler Organisationen</a:t>
            </a:r>
          </a:p>
          <a:p>
            <a:pPr marL="270000" indent="-270000">
              <a:lnSpc>
                <a:spcPct val="100000"/>
              </a:lnSpc>
              <a:spcBef>
                <a:spcPts val="600"/>
              </a:spcBef>
              <a:spcAft>
                <a:spcPts val="0"/>
              </a:spcAft>
            </a:pPr>
            <a:r>
              <a:rPr lang="de-DE" sz="1800" dirty="0" smtClean="0">
                <a:cs typeface="Arial" charset="0"/>
              </a:rPr>
              <a:t>2014: 175 Jahre Unabhängigkeit</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097" y="1628800"/>
            <a:ext cx="4400103" cy="31053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506124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de-DE" cap="none" dirty="0" smtClean="0"/>
              <a:t>Das 20. Jahrhundert – Engagement für die europäische Integration</a:t>
            </a:r>
            <a:endParaRPr lang="de-DE" cap="none" dirty="0"/>
          </a:p>
        </p:txBody>
      </p:sp>
      <p:sp>
        <p:nvSpPr>
          <p:cNvPr id="6" name="Espace réservé du contenu 2"/>
          <p:cNvSpPr>
            <a:spLocks noGrp="1"/>
          </p:cNvSpPr>
          <p:nvPr>
            <p:ph sz="half" idx="4294967295"/>
          </p:nvPr>
        </p:nvSpPr>
        <p:spPr>
          <a:xfrm>
            <a:off x="499731" y="1969997"/>
            <a:ext cx="4720340" cy="3892537"/>
          </a:xfrm>
          <a:prstGeom prst="rect">
            <a:avLst/>
          </a:prstGeom>
        </p:spPr>
        <p:txBody>
          <a:bodyPr/>
          <a:lstStyle/>
          <a:p>
            <a:pPr marL="270000" indent="-270000">
              <a:lnSpc>
                <a:spcPct val="100000"/>
              </a:lnSpc>
              <a:spcBef>
                <a:spcPts val="600"/>
              </a:spcBef>
              <a:spcAft>
                <a:spcPts val="0"/>
              </a:spcAft>
            </a:pPr>
            <a:r>
              <a:rPr lang="de-DE" dirty="0" smtClean="0">
                <a:cs typeface="Arial" charset="0"/>
              </a:rPr>
              <a:t>Maßgebliche Rolle im europäischen Einigungsprozess</a:t>
            </a:r>
          </a:p>
          <a:p>
            <a:pPr marL="270000" indent="-270000">
              <a:lnSpc>
                <a:spcPct val="100000"/>
              </a:lnSpc>
              <a:spcBef>
                <a:spcPts val="600"/>
              </a:spcBef>
              <a:spcAft>
                <a:spcPts val="0"/>
              </a:spcAft>
            </a:pPr>
            <a:r>
              <a:rPr lang="de-DE" dirty="0" smtClean="0">
                <a:cs typeface="Arial" charset="0"/>
              </a:rPr>
              <a:t>Eines der sechs Gründungsmitglieder </a:t>
            </a:r>
            <a:br>
              <a:rPr lang="de-DE" dirty="0" smtClean="0">
                <a:cs typeface="Arial" charset="0"/>
              </a:rPr>
            </a:br>
            <a:r>
              <a:rPr lang="de-DE" dirty="0" smtClean="0">
                <a:cs typeface="Arial" charset="0"/>
              </a:rPr>
              <a:t>der Europäischen Union</a:t>
            </a:r>
          </a:p>
          <a:p>
            <a:pPr marL="270000" indent="-270000">
              <a:lnSpc>
                <a:spcPct val="100000"/>
              </a:lnSpc>
              <a:spcBef>
                <a:spcPts val="600"/>
              </a:spcBef>
              <a:spcAft>
                <a:spcPts val="0"/>
              </a:spcAft>
            </a:pPr>
            <a:r>
              <a:rPr lang="de-DE" dirty="0" smtClean="0">
                <a:cs typeface="Arial" charset="0"/>
              </a:rPr>
              <a:t>1986: Das Luxemburger Volk erhält den Karlspreis</a:t>
            </a:r>
          </a:p>
          <a:p>
            <a:pPr marL="270000" indent="-270000">
              <a:lnSpc>
                <a:spcPct val="100000"/>
              </a:lnSpc>
              <a:spcBef>
                <a:spcPts val="600"/>
              </a:spcBef>
            </a:pPr>
            <a:r>
              <a:rPr lang="de-DE" dirty="0">
                <a:cs typeface="Arial" charset="0"/>
              </a:rPr>
              <a:t>Pierre Werner, einer der „Väter des Euro</a:t>
            </a:r>
            <a:r>
              <a:rPr lang="de-DE" dirty="0" smtClean="0">
                <a:cs typeface="Arial" charset="0"/>
              </a:rPr>
              <a:t>“</a:t>
            </a:r>
          </a:p>
          <a:p>
            <a:pPr marL="0" indent="0">
              <a:lnSpc>
                <a:spcPct val="100000"/>
              </a:lnSpc>
              <a:buNone/>
            </a:pPr>
            <a:endParaRPr lang="de-DE" sz="1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7357" y="1509079"/>
            <a:ext cx="3633843" cy="33698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801896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Bevölkerung</a:t>
            </a:r>
            <a:endParaRPr lang="de-DE" cap="none" dirty="0">
              <a:solidFill>
                <a:schemeClr val="accent2"/>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6735" y="264879"/>
            <a:ext cx="5838077" cy="6036572"/>
          </a:xfrm>
          <a:prstGeom prst="rect">
            <a:avLst/>
          </a:prstGeom>
        </p:spPr>
      </p:pic>
    </p:spTree>
    <p:extLst>
      <p:ext uri="{BB962C8B-B14F-4D97-AF65-F5344CB8AC3E}">
        <p14:creationId xmlns:p14="http://schemas.microsoft.com/office/powerpoint/2010/main" val="29298748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Bevölkerung</a:t>
            </a:r>
            <a:endParaRPr lang="de-DE" cap="none" dirty="0">
              <a:solidFill>
                <a:schemeClr val="accent2"/>
              </a:solidFill>
            </a:endParaRPr>
          </a:p>
        </p:txBody>
      </p:sp>
      <p:sp>
        <p:nvSpPr>
          <p:cNvPr id="4" name="Espace réservé du contenu 2"/>
          <p:cNvSpPr>
            <a:spLocks noGrp="1"/>
          </p:cNvSpPr>
          <p:nvPr>
            <p:ph sz="half" idx="4294967295"/>
          </p:nvPr>
        </p:nvSpPr>
        <p:spPr>
          <a:xfrm>
            <a:off x="499732" y="1153670"/>
            <a:ext cx="3178696" cy="4860000"/>
          </a:xfrm>
          <a:prstGeom prst="rect">
            <a:avLst/>
          </a:prstGeom>
        </p:spPr>
        <p:txBody>
          <a:bodyPr/>
          <a:lstStyle/>
          <a:p>
            <a:pPr>
              <a:lnSpc>
                <a:spcPct val="100000"/>
              </a:lnSpc>
              <a:spcBef>
                <a:spcPts val="600"/>
              </a:spcBef>
            </a:pPr>
            <a:r>
              <a:rPr lang="de-DE" sz="1800" dirty="0" smtClean="0"/>
              <a:t>Mehr als 170 Nationalitäten leben in Luxemburg</a:t>
            </a:r>
          </a:p>
          <a:p>
            <a:pPr>
              <a:buNone/>
            </a:pPr>
            <a:endParaRPr lang="de-DE"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58506"/>
            <a:ext cx="9144000" cy="4745736"/>
          </a:xfrm>
          <a:prstGeom prst="rect">
            <a:avLst/>
          </a:prstGeom>
        </p:spPr>
      </p:pic>
    </p:spTree>
    <p:extLst>
      <p:ext uri="{BB962C8B-B14F-4D97-AF65-F5344CB8AC3E}">
        <p14:creationId xmlns:p14="http://schemas.microsoft.com/office/powerpoint/2010/main" val="25782721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Bevölkerung</a:t>
            </a:r>
            <a:endParaRPr lang="de-DE" cap="none" dirty="0">
              <a:solidFill>
                <a:schemeClr val="accent2"/>
              </a:solidFill>
            </a:endParaRPr>
          </a:p>
        </p:txBody>
      </p:sp>
      <p:sp>
        <p:nvSpPr>
          <p:cNvPr id="3" name="Rectangle 2"/>
          <p:cNvSpPr/>
          <p:nvPr/>
        </p:nvSpPr>
        <p:spPr>
          <a:xfrm>
            <a:off x="457200" y="807842"/>
            <a:ext cx="3540585"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dirty="0" smtClean="0">
                <a:ln>
                  <a:noFill/>
                </a:ln>
                <a:solidFill>
                  <a:srgbClr val="0099FF"/>
                </a:solidFill>
                <a:effectLst/>
                <a:uLnTx/>
                <a:uFillTx/>
                <a:latin typeface="Calibri"/>
                <a:ea typeface="+mn-ea"/>
                <a:cs typeface="+mn-cs"/>
              </a:rPr>
              <a:t>Bevölkerung und Beschäftigung</a:t>
            </a:r>
            <a:endParaRPr kumimoji="0" lang="de-DE" sz="2000" b="1" i="0" u="none" strike="noStrike" kern="1200" cap="none" spc="0" normalizeH="0" baseline="0" dirty="0">
              <a:ln>
                <a:noFill/>
              </a:ln>
              <a:solidFill>
                <a:srgbClr val="0099FF"/>
              </a:solidFill>
              <a:effectLst/>
              <a:uLnTx/>
              <a:uFillTx/>
              <a:latin typeface="Calibri"/>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6755" y="807842"/>
            <a:ext cx="5038295" cy="5456473"/>
          </a:xfrm>
          <a:prstGeom prst="rect">
            <a:avLst/>
          </a:prstGeom>
        </p:spPr>
      </p:pic>
    </p:spTree>
    <p:extLst>
      <p:ext uri="{BB962C8B-B14F-4D97-AF65-F5344CB8AC3E}">
        <p14:creationId xmlns:p14="http://schemas.microsoft.com/office/powerpoint/2010/main" val="24887196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Die Werte der Luxemburger</a:t>
            </a:r>
            <a:endParaRPr lang="de-DE" cap="none" dirty="0">
              <a:solidFill>
                <a:schemeClr val="accent2"/>
              </a:solidFill>
            </a:endParaRPr>
          </a:p>
        </p:txBody>
      </p:sp>
      <p:sp>
        <p:nvSpPr>
          <p:cNvPr id="4" name="TextBox 3"/>
          <p:cNvSpPr txBox="1"/>
          <p:nvPr/>
        </p:nvSpPr>
        <p:spPr>
          <a:xfrm>
            <a:off x="457200" y="738260"/>
            <a:ext cx="6165685" cy="307777"/>
          </a:xfrm>
          <a:prstGeom prst="rect">
            <a:avLst/>
          </a:prstGeom>
          <a:noFill/>
        </p:spPr>
        <p:txBody>
          <a:bodyPr wrap="square" rtlCol="0">
            <a:spAutoFit/>
          </a:bodyPr>
          <a:lstStyle/>
          <a:p>
            <a:r>
              <a:rPr lang="fr-LU" sz="1400" b="1" dirty="0" smtClean="0">
                <a:solidFill>
                  <a:schemeClr val="accent1"/>
                </a:solidFill>
              </a:rPr>
              <a:t>Die </a:t>
            </a:r>
            <a:r>
              <a:rPr lang="fr-LU" sz="1400" b="1" dirty="0" err="1" smtClean="0">
                <a:solidFill>
                  <a:schemeClr val="accent1"/>
                </a:solidFill>
              </a:rPr>
              <a:t>Qwerte</a:t>
            </a:r>
            <a:r>
              <a:rPr lang="fr-LU" sz="1400" b="1" dirty="0" smtClean="0">
                <a:solidFill>
                  <a:schemeClr val="accent1"/>
                </a:solidFill>
              </a:rPr>
              <a:t> der </a:t>
            </a:r>
            <a:r>
              <a:rPr lang="fr-LU" sz="1400" b="1" dirty="0" err="1" smtClean="0">
                <a:solidFill>
                  <a:schemeClr val="accent1"/>
                </a:solidFill>
              </a:rPr>
              <a:t>Luxemburger</a:t>
            </a:r>
            <a:r>
              <a:rPr lang="fr-LU" sz="1400" b="1" dirty="0" smtClean="0">
                <a:solidFill>
                  <a:schemeClr val="accent1"/>
                </a:solidFill>
              </a:rPr>
              <a:t> (</a:t>
            </a:r>
            <a:r>
              <a:rPr lang="fr-LU" sz="1400" b="1" dirty="0" err="1" smtClean="0">
                <a:solidFill>
                  <a:schemeClr val="accent1"/>
                </a:solidFill>
              </a:rPr>
              <a:t>generationenbezogen</a:t>
            </a:r>
            <a:r>
              <a:rPr lang="fr-LU" sz="1400" b="1" dirty="0" smtClean="0">
                <a:solidFill>
                  <a:schemeClr val="accent1"/>
                </a:solidFill>
              </a:rPr>
              <a:t>)</a:t>
            </a:r>
            <a:endParaRPr lang="en-US" sz="1400" b="1" baseline="0" dirty="0" smtClean="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 y="1472939"/>
            <a:ext cx="9144000" cy="3931920"/>
          </a:xfrm>
          <a:prstGeom prst="rect">
            <a:avLst/>
          </a:prstGeom>
        </p:spPr>
      </p:pic>
    </p:spTree>
    <p:extLst>
      <p:ext uri="{BB962C8B-B14F-4D97-AF65-F5344CB8AC3E}">
        <p14:creationId xmlns:p14="http://schemas.microsoft.com/office/powerpoint/2010/main" val="11358838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 Luxembourg – im Herzen Europas</a:t>
            </a:r>
            <a:endParaRPr lang="de-DE" cap="none" dirty="0">
              <a:solidFill>
                <a:srgbClr val="FF0000"/>
              </a:solidFill>
            </a:endParaRPr>
          </a:p>
        </p:txBody>
      </p:sp>
      <p:pic>
        <p:nvPicPr>
          <p:cNvPr id="6" name="Content Placeholder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86636" y="864803"/>
            <a:ext cx="6640983" cy="54434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Sprachsituation</a:t>
            </a:r>
            <a:endParaRPr lang="de-DE" cap="none" dirty="0">
              <a:solidFill>
                <a:schemeClr val="accent2"/>
              </a:solidFill>
            </a:endParaRPr>
          </a:p>
        </p:txBody>
      </p:sp>
      <p:sp>
        <p:nvSpPr>
          <p:cNvPr id="5" name="Espace réservé du contenu 2"/>
          <p:cNvSpPr>
            <a:spLocks noGrp="1"/>
          </p:cNvSpPr>
          <p:nvPr>
            <p:ph idx="4294967295"/>
          </p:nvPr>
        </p:nvSpPr>
        <p:spPr>
          <a:xfrm>
            <a:off x="457200" y="1763815"/>
            <a:ext cx="8229600" cy="3600400"/>
          </a:xfrm>
          <a:prstGeom prst="rect">
            <a:avLst/>
          </a:prstGeom>
        </p:spPr>
        <p:txBody>
          <a:bodyPr/>
          <a:lstStyle/>
          <a:p>
            <a:pPr marL="270000" indent="-270000" eaLnBrk="1" hangingPunct="1">
              <a:lnSpc>
                <a:spcPct val="100000"/>
              </a:lnSpc>
              <a:spcBef>
                <a:spcPts val="600"/>
              </a:spcBef>
              <a:spcAft>
                <a:spcPts val="0"/>
              </a:spcAft>
            </a:pPr>
            <a:r>
              <a:rPr lang="de-DE" sz="1800" b="1" dirty="0" smtClean="0">
                <a:cs typeface="Arial" charset="0"/>
              </a:rPr>
              <a:t>Landessprache: </a:t>
            </a:r>
            <a:r>
              <a:rPr lang="de-DE" sz="1800" dirty="0" smtClean="0">
                <a:cs typeface="Arial" charset="0"/>
              </a:rPr>
              <a:t>Luxemburgisch </a:t>
            </a:r>
            <a:r>
              <a:rPr lang="de-DE" sz="1800" i="1" dirty="0" smtClean="0">
                <a:cs typeface="Arial" charset="0"/>
              </a:rPr>
              <a:t>(Lëtzebuergesch)</a:t>
            </a:r>
          </a:p>
          <a:p>
            <a:pPr marL="0" indent="0" eaLnBrk="1" hangingPunct="1">
              <a:lnSpc>
                <a:spcPct val="100000"/>
              </a:lnSpc>
              <a:spcBef>
                <a:spcPts val="600"/>
              </a:spcBef>
              <a:spcAft>
                <a:spcPts val="0"/>
              </a:spcAft>
              <a:buNone/>
            </a:pPr>
            <a:endParaRPr lang="de-DE" sz="1800" i="1" dirty="0" smtClean="0">
              <a:cs typeface="Arial" charset="0"/>
            </a:endParaRPr>
          </a:p>
          <a:p>
            <a:pPr marL="270000" indent="-270000" eaLnBrk="1" hangingPunct="1">
              <a:lnSpc>
                <a:spcPct val="100000"/>
              </a:lnSpc>
              <a:spcBef>
                <a:spcPts val="600"/>
              </a:spcBef>
              <a:spcAft>
                <a:spcPts val="0"/>
              </a:spcAft>
            </a:pPr>
            <a:r>
              <a:rPr lang="de-DE" sz="1800" b="1" dirty="0" smtClean="0">
                <a:cs typeface="Arial" charset="0"/>
              </a:rPr>
              <a:t>Verwaltungssprachen: </a:t>
            </a:r>
            <a:r>
              <a:rPr lang="de-DE" sz="1800" dirty="0" smtClean="0">
                <a:cs typeface="Arial" charset="0"/>
              </a:rPr>
              <a:t>Französisch, Deutsch und Luxemburgisch</a:t>
            </a:r>
          </a:p>
          <a:p>
            <a:pPr marL="0" indent="0" eaLnBrk="1" hangingPunct="1">
              <a:lnSpc>
                <a:spcPct val="100000"/>
              </a:lnSpc>
              <a:spcBef>
                <a:spcPts val="600"/>
              </a:spcBef>
              <a:spcAft>
                <a:spcPts val="0"/>
              </a:spcAft>
              <a:buNone/>
            </a:pPr>
            <a:endParaRPr lang="de-DE" sz="1800" dirty="0" smtClean="0">
              <a:cs typeface="Arial" charset="0"/>
            </a:endParaRPr>
          </a:p>
          <a:p>
            <a:pPr marL="270000" indent="-270000" eaLnBrk="1" hangingPunct="1">
              <a:lnSpc>
                <a:spcPct val="100000"/>
              </a:lnSpc>
              <a:spcBef>
                <a:spcPts val="600"/>
              </a:spcBef>
              <a:spcAft>
                <a:spcPts val="0"/>
              </a:spcAft>
            </a:pPr>
            <a:r>
              <a:rPr lang="de-DE" sz="1800" b="1" dirty="0" smtClean="0">
                <a:cs typeface="Arial" charset="0"/>
              </a:rPr>
              <a:t>Gesetzgebungssprache: </a:t>
            </a:r>
            <a:r>
              <a:rPr lang="de-DE" sz="1800" dirty="0" smtClean="0">
                <a:cs typeface="Arial" charset="0"/>
              </a:rPr>
              <a:t>Französisch</a:t>
            </a:r>
          </a:p>
          <a:p>
            <a:pPr marL="0" indent="0" eaLnBrk="1" hangingPunct="1">
              <a:lnSpc>
                <a:spcPct val="100000"/>
              </a:lnSpc>
              <a:spcBef>
                <a:spcPts val="600"/>
              </a:spcBef>
              <a:spcAft>
                <a:spcPts val="0"/>
              </a:spcAft>
              <a:buNone/>
            </a:pPr>
            <a:endParaRPr lang="de-DE" sz="1800" dirty="0" smtClean="0">
              <a:cs typeface="Arial" charset="0"/>
            </a:endParaRPr>
          </a:p>
          <a:p>
            <a:pPr marL="270000" indent="-270000" eaLnBrk="1" hangingPunct="1">
              <a:lnSpc>
                <a:spcPct val="100000"/>
              </a:lnSpc>
              <a:spcBef>
                <a:spcPts val="600"/>
              </a:spcBef>
              <a:spcAft>
                <a:spcPts val="0"/>
              </a:spcAft>
            </a:pPr>
            <a:r>
              <a:rPr lang="de-DE" sz="1800" b="1" dirty="0" smtClean="0">
                <a:cs typeface="Arial" charset="0"/>
              </a:rPr>
              <a:t>Im Berufsleben gesprochene Sprachen:</a:t>
            </a:r>
            <a:r>
              <a:rPr lang="de-DE" sz="1800" dirty="0" smtClean="0">
                <a:cs typeface="Arial" charset="0"/>
              </a:rPr>
              <a:t> Französisch, Luxemburgisch, Deutsch, Englisch und Portugiesisch</a:t>
            </a:r>
          </a:p>
          <a:p>
            <a:pPr marL="0" indent="0" eaLnBrk="1" hangingPunct="1">
              <a:lnSpc>
                <a:spcPct val="100000"/>
              </a:lnSpc>
              <a:spcBef>
                <a:spcPts val="600"/>
              </a:spcBef>
              <a:spcAft>
                <a:spcPts val="0"/>
              </a:spcAft>
              <a:buNone/>
            </a:pPr>
            <a:endParaRPr lang="de-DE" sz="1800" dirty="0" smtClean="0">
              <a:cs typeface="Arial" charset="0"/>
            </a:endParaRPr>
          </a:p>
          <a:p>
            <a:pPr marL="270000" indent="-270000" eaLnBrk="1" hangingPunct="1">
              <a:lnSpc>
                <a:spcPct val="100000"/>
              </a:lnSpc>
              <a:spcBef>
                <a:spcPts val="600"/>
              </a:spcBef>
              <a:spcAft>
                <a:spcPts val="0"/>
              </a:spcAft>
            </a:pPr>
            <a:r>
              <a:rPr lang="de-DE" dirty="0" smtClean="0">
                <a:cs typeface="Arial" charset="0"/>
              </a:rPr>
              <a:t>Strategie zur Förderung der luxemburgischen Sprache</a:t>
            </a:r>
            <a:endParaRPr lang="de-DE" sz="1800" dirty="0" smtClean="0">
              <a:cs typeface="Arial" charset="0"/>
            </a:endParaRPr>
          </a:p>
        </p:txBody>
      </p:sp>
      <p:sp>
        <p:nvSpPr>
          <p:cNvPr id="3" name="Rectangle 2"/>
          <p:cNvSpPr/>
          <p:nvPr/>
        </p:nvSpPr>
        <p:spPr>
          <a:xfrm>
            <a:off x="457200" y="1085773"/>
            <a:ext cx="438838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dirty="0" smtClean="0">
                <a:ln>
                  <a:noFill/>
                </a:ln>
                <a:solidFill>
                  <a:srgbClr val="0099FF"/>
                </a:solidFill>
                <a:effectLst/>
                <a:uLnTx/>
                <a:uFillTx/>
                <a:latin typeface="Calibri"/>
                <a:ea typeface="+mn-ea"/>
                <a:cs typeface="+mn-cs"/>
              </a:rPr>
              <a:t>Offizielle Sprachen und Alltagssprachen</a:t>
            </a:r>
            <a:endParaRPr kumimoji="0" lang="de-DE" sz="2000" b="1" i="0" u="none" strike="noStrike" kern="1200" cap="none" spc="0" normalizeH="0" baseline="0" dirty="0">
              <a:ln>
                <a:noFill/>
              </a:ln>
              <a:solidFill>
                <a:srgbClr val="0099FF"/>
              </a:solidFill>
              <a:effectLst/>
              <a:uLnTx/>
              <a:uFillTx/>
              <a:latin typeface="Calibri"/>
              <a:ea typeface="+mn-ea"/>
              <a:cs typeface="+mn-cs"/>
            </a:endParaRPr>
          </a:p>
        </p:txBody>
      </p:sp>
    </p:spTree>
    <p:extLst>
      <p:ext uri="{BB962C8B-B14F-4D97-AF65-F5344CB8AC3E}">
        <p14:creationId xmlns:p14="http://schemas.microsoft.com/office/powerpoint/2010/main" val="31429972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Sprachsituation</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cap="none" dirty="0" smtClean="0">
                <a:solidFill>
                  <a:schemeClr val="accent1"/>
                </a:solidFill>
              </a:rPr>
              <a:t>Sprachen im Bildungswesen</a:t>
            </a:r>
            <a:endParaRPr lang="de-DE" cap="none" dirty="0">
              <a:solidFill>
                <a:schemeClr val="accent1"/>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eaLnBrk="1" hangingPunct="1">
              <a:lnSpc>
                <a:spcPct val="100000"/>
              </a:lnSpc>
              <a:spcBef>
                <a:spcPts val="600"/>
              </a:spcBef>
            </a:pPr>
            <a:r>
              <a:rPr lang="de-DE" sz="1800" dirty="0" smtClean="0">
                <a:cs typeface="Arial" charset="0"/>
              </a:rPr>
              <a:t>Im öffentlichen Schulsystem sind Luxemburgisch, Deutsch, Französisch und Englisch Pflichtf</a:t>
            </a:r>
            <a:r>
              <a:rPr lang="de-DE" dirty="0" smtClean="0">
                <a:cs typeface="Arial" charset="0"/>
              </a:rPr>
              <a:t>ächer</a:t>
            </a:r>
            <a:endParaRPr lang="de-DE" sz="1800" dirty="0" smtClean="0">
              <a:cs typeface="Arial" charset="0"/>
            </a:endParaRPr>
          </a:p>
          <a:p>
            <a:pPr marL="0" indent="0" eaLnBrk="1" hangingPunct="1">
              <a:lnSpc>
                <a:spcPct val="100000"/>
              </a:lnSpc>
              <a:spcBef>
                <a:spcPts val="600"/>
              </a:spcBef>
              <a:buNone/>
            </a:pPr>
            <a:endParaRPr lang="de-DE" sz="1800" dirty="0" smtClean="0">
              <a:cs typeface="Arial" charset="0"/>
            </a:endParaRPr>
          </a:p>
          <a:p>
            <a:pPr marL="270000" indent="-270000" eaLnBrk="1" hangingPunct="1">
              <a:lnSpc>
                <a:spcPct val="100000"/>
              </a:lnSpc>
              <a:spcBef>
                <a:spcPts val="600"/>
              </a:spcBef>
            </a:pPr>
            <a:r>
              <a:rPr lang="de-DE" sz="1800" dirty="0" smtClean="0">
                <a:cs typeface="Arial" charset="0"/>
              </a:rPr>
              <a:t>Europa- und internationale Schulen</a:t>
            </a:r>
          </a:p>
          <a:p>
            <a:pPr marL="0" indent="0" eaLnBrk="1" hangingPunct="1">
              <a:lnSpc>
                <a:spcPct val="100000"/>
              </a:lnSpc>
              <a:spcBef>
                <a:spcPts val="600"/>
              </a:spcBef>
              <a:buNone/>
            </a:pPr>
            <a:endParaRPr lang="de-DE" sz="1800" dirty="0" smtClean="0">
              <a:cs typeface="Arial" charset="0"/>
            </a:endParaRPr>
          </a:p>
          <a:p>
            <a:pPr marL="270000" indent="-270000" eaLnBrk="1" hangingPunct="1">
              <a:lnSpc>
                <a:spcPct val="100000"/>
              </a:lnSpc>
              <a:spcBef>
                <a:spcPts val="600"/>
              </a:spcBef>
            </a:pPr>
            <a:r>
              <a:rPr lang="de-DE" sz="1800" dirty="0" smtClean="0">
                <a:cs typeface="Arial" charset="0"/>
              </a:rPr>
              <a:t>Internationales Abitur (Französisch oder Englisch)</a:t>
            </a:r>
          </a:p>
          <a:p>
            <a:pPr marL="0" indent="0" eaLnBrk="1" hangingPunct="1">
              <a:lnSpc>
                <a:spcPct val="100000"/>
              </a:lnSpc>
              <a:spcBef>
                <a:spcPts val="600"/>
              </a:spcBef>
              <a:buNone/>
            </a:pPr>
            <a:endParaRPr lang="de-DE" sz="1800" dirty="0" smtClean="0">
              <a:cs typeface="Arial" charset="0"/>
            </a:endParaRPr>
          </a:p>
          <a:p>
            <a:pPr marL="270000" indent="-270000">
              <a:lnSpc>
                <a:spcPct val="100000"/>
              </a:lnSpc>
              <a:spcBef>
                <a:spcPts val="600"/>
              </a:spcBef>
            </a:pPr>
            <a:r>
              <a:rPr lang="de-DE" sz="1800" dirty="0" smtClean="0">
                <a:cs typeface="Arial" charset="0"/>
              </a:rPr>
              <a:t>Gymnasium Echternach: Vorbereitungskurse für die französischen Grandes </a:t>
            </a:r>
            <a:r>
              <a:rPr lang="de-DE" dirty="0" smtClean="0">
                <a:cs typeface="Arial" charset="0"/>
              </a:rPr>
              <a:t>Écoles</a:t>
            </a:r>
            <a:endParaRPr lang="de-DE" sz="1800" dirty="0" smtClean="0">
              <a:cs typeface="Arial" charset="0"/>
            </a:endParaRPr>
          </a:p>
          <a:p>
            <a:pPr marL="0" indent="0" eaLnBrk="1" hangingPunct="1">
              <a:lnSpc>
                <a:spcPct val="100000"/>
              </a:lnSpc>
              <a:spcBef>
                <a:spcPts val="600"/>
              </a:spcBef>
              <a:buNone/>
            </a:pPr>
            <a:endParaRPr lang="de-DE" sz="1800" dirty="0" smtClean="0">
              <a:cs typeface="Arial" charset="0"/>
            </a:endParaRPr>
          </a:p>
          <a:p>
            <a:pPr marL="270000" indent="-270000" eaLnBrk="1" hangingPunct="1">
              <a:lnSpc>
                <a:spcPct val="100000"/>
              </a:lnSpc>
              <a:spcBef>
                <a:spcPts val="600"/>
              </a:spcBef>
            </a:pPr>
            <a:r>
              <a:rPr lang="de-DE" sz="1800" dirty="0" smtClean="0">
                <a:cs typeface="Arial" charset="0"/>
              </a:rPr>
              <a:t>Universität Luxemburg (Französisch, Englisch, Deutsch</a:t>
            </a:r>
            <a:r>
              <a:rPr lang="de-DE" dirty="0" smtClean="0">
                <a:cs typeface="Arial" charset="0"/>
              </a:rPr>
              <a:t>)</a:t>
            </a:r>
            <a:endParaRPr lang="de-DE" sz="1800" dirty="0" smtClean="0">
              <a:cs typeface="Arial" charset="0"/>
            </a:endParaRPr>
          </a:p>
          <a:p>
            <a:pPr marL="0" indent="0">
              <a:buNone/>
            </a:pPr>
            <a:endParaRPr lang="de-DE" sz="1800" dirty="0"/>
          </a:p>
        </p:txBody>
      </p:sp>
    </p:spTree>
    <p:extLst>
      <p:ext uri="{BB962C8B-B14F-4D97-AF65-F5344CB8AC3E}">
        <p14:creationId xmlns:p14="http://schemas.microsoft.com/office/powerpoint/2010/main" val="15448157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6" name="Espace réservé du contenu 2"/>
          <p:cNvSpPr>
            <a:spLocks noGrp="1"/>
          </p:cNvSpPr>
          <p:nvPr>
            <p:ph idx="4294967295"/>
          </p:nvPr>
        </p:nvSpPr>
        <p:spPr>
          <a:xfrm>
            <a:off x="489099" y="1763815"/>
            <a:ext cx="8229600" cy="4929411"/>
          </a:xfrm>
          <a:prstGeom prst="rect">
            <a:avLst/>
          </a:prstGeom>
        </p:spPr>
        <p:txBody>
          <a:bodyPr/>
          <a:lstStyle/>
          <a:p>
            <a:pPr marL="270000" indent="-270000" eaLnBrk="1" hangingPunct="1">
              <a:lnSpc>
                <a:spcPct val="100000"/>
              </a:lnSpc>
              <a:spcBef>
                <a:spcPts val="600"/>
              </a:spcBef>
              <a:spcAft>
                <a:spcPts val="0"/>
              </a:spcAft>
            </a:pPr>
            <a:r>
              <a:rPr lang="de-DE" sz="1800" dirty="0" smtClean="0">
                <a:cs typeface="Arial" charset="0"/>
              </a:rPr>
              <a:t>Staatsflagge</a:t>
            </a:r>
          </a:p>
          <a:p>
            <a:pPr marL="0" indent="0" eaLnBrk="1" hangingPunct="1">
              <a:lnSpc>
                <a:spcPct val="100000"/>
              </a:lnSpc>
              <a:spcBef>
                <a:spcPts val="600"/>
              </a:spcBef>
              <a:spcAft>
                <a:spcPts val="0"/>
              </a:spcAft>
              <a:buNone/>
            </a:pPr>
            <a:endParaRPr lang="de-DE" sz="1800" dirty="0" smtClean="0">
              <a:cs typeface="Arial" charset="0"/>
            </a:endParaRPr>
          </a:p>
          <a:p>
            <a:pPr marL="270000" indent="-270000" eaLnBrk="1" hangingPunct="1">
              <a:lnSpc>
                <a:spcPct val="100000"/>
              </a:lnSpc>
              <a:spcBef>
                <a:spcPts val="600"/>
              </a:spcBef>
              <a:spcAft>
                <a:spcPts val="0"/>
              </a:spcAft>
            </a:pPr>
            <a:r>
              <a:rPr lang="de-DE" sz="1800" dirty="0" smtClean="0">
                <a:cs typeface="Arial" charset="0"/>
              </a:rPr>
              <a:t>Nationalhymne</a:t>
            </a:r>
          </a:p>
          <a:p>
            <a:pPr marL="270000" indent="-270000" eaLnBrk="1" hangingPunct="1">
              <a:lnSpc>
                <a:spcPct val="100000"/>
              </a:lnSpc>
              <a:spcBef>
                <a:spcPts val="600"/>
              </a:spcBef>
              <a:spcAft>
                <a:spcPts val="0"/>
              </a:spcAft>
            </a:pPr>
            <a:endParaRPr lang="de-DE" sz="1800" dirty="0" smtClean="0">
              <a:cs typeface="Arial" charset="0"/>
            </a:endParaRPr>
          </a:p>
          <a:p>
            <a:pPr marL="270000" indent="-270000" eaLnBrk="1" hangingPunct="1">
              <a:lnSpc>
                <a:spcPct val="100000"/>
              </a:lnSpc>
              <a:spcBef>
                <a:spcPts val="600"/>
              </a:spcBef>
              <a:spcAft>
                <a:spcPts val="0"/>
              </a:spcAft>
            </a:pPr>
            <a:r>
              <a:rPr lang="de-DE" sz="1800" dirty="0" smtClean="0">
                <a:cs typeface="Arial" charset="0"/>
              </a:rPr>
              <a:t>Hymne des großherzoglichen Hauses</a:t>
            </a:r>
          </a:p>
          <a:p>
            <a:pPr marL="270000" indent="-270000" eaLnBrk="1" hangingPunct="1">
              <a:lnSpc>
                <a:spcPct val="100000"/>
              </a:lnSpc>
              <a:spcBef>
                <a:spcPts val="600"/>
              </a:spcBef>
              <a:spcAft>
                <a:spcPts val="0"/>
              </a:spcAft>
            </a:pPr>
            <a:endParaRPr lang="de-DE" sz="1800" dirty="0" smtClean="0">
              <a:cs typeface="Arial" charset="0"/>
            </a:endParaRPr>
          </a:p>
          <a:p>
            <a:pPr marL="270000" indent="-270000" eaLnBrk="1" hangingPunct="1">
              <a:lnSpc>
                <a:spcPct val="100000"/>
              </a:lnSpc>
              <a:spcBef>
                <a:spcPts val="600"/>
              </a:spcBef>
              <a:spcAft>
                <a:spcPts val="0"/>
              </a:spcAft>
            </a:pPr>
            <a:r>
              <a:rPr lang="de-DE" sz="1800" dirty="0" smtClean="0">
                <a:cs typeface="Arial" charset="0"/>
              </a:rPr>
              <a:t>Nationalfeiertag</a:t>
            </a:r>
          </a:p>
          <a:p>
            <a:pPr marL="270000" indent="-270000" eaLnBrk="1" hangingPunct="1">
              <a:lnSpc>
                <a:spcPct val="100000"/>
              </a:lnSpc>
              <a:spcBef>
                <a:spcPts val="600"/>
              </a:spcBef>
              <a:spcAft>
                <a:spcPts val="0"/>
              </a:spcAft>
            </a:pPr>
            <a:endParaRPr lang="de-DE" sz="1800" dirty="0" smtClean="0">
              <a:cs typeface="Arial" charset="0"/>
            </a:endParaRPr>
          </a:p>
          <a:p>
            <a:pPr marL="270000" indent="-270000" eaLnBrk="1" hangingPunct="1">
              <a:lnSpc>
                <a:spcPct val="100000"/>
              </a:lnSpc>
              <a:spcBef>
                <a:spcPts val="600"/>
              </a:spcBef>
              <a:spcAft>
                <a:spcPts val="0"/>
              </a:spcAft>
            </a:pPr>
            <a:r>
              <a:rPr lang="de-DE" sz="1800" dirty="0" smtClean="0">
                <a:cs typeface="Arial" charset="0"/>
              </a:rPr>
              <a:t>Staatswappen</a:t>
            </a:r>
          </a:p>
          <a:p>
            <a:pPr>
              <a:buNone/>
            </a:pPr>
            <a:endParaRPr lang="de-DE" dirty="0"/>
          </a:p>
        </p:txBody>
      </p:sp>
    </p:spTree>
    <p:extLst>
      <p:ext uri="{BB962C8B-B14F-4D97-AF65-F5344CB8AC3E}">
        <p14:creationId xmlns:p14="http://schemas.microsoft.com/office/powerpoint/2010/main" val="27546351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cap="none" dirty="0" smtClean="0">
                <a:solidFill>
                  <a:schemeClr val="accent1"/>
                </a:solidFill>
              </a:rPr>
              <a:t>Die Staatsflagge</a:t>
            </a:r>
            <a:endParaRPr lang="de-DE" cap="none" dirty="0">
              <a:solidFill>
                <a:schemeClr val="accent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6463" y="1988840"/>
            <a:ext cx="3205250" cy="2776584"/>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26" y="1987454"/>
            <a:ext cx="4166955" cy="27779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0931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i="1" cap="none" dirty="0" smtClean="0">
                <a:solidFill>
                  <a:schemeClr val="accent1"/>
                </a:solidFill>
              </a:rPr>
              <a:t>Ons Heemecht</a:t>
            </a:r>
            <a:r>
              <a:rPr lang="de-DE" cap="none" dirty="0" smtClean="0">
                <a:solidFill>
                  <a:schemeClr val="accent1"/>
                </a:solidFill>
              </a:rPr>
              <a:t>, die Nationalhymne</a:t>
            </a:r>
            <a:endParaRPr lang="de-DE" cap="none" dirty="0">
              <a:solidFill>
                <a:schemeClr val="accent1"/>
              </a:solidFill>
            </a:endParaRPr>
          </a:p>
        </p:txBody>
      </p:sp>
      <p:sp>
        <p:nvSpPr>
          <p:cNvPr id="6" name="Espace réservé du contenu 2"/>
          <p:cNvSpPr>
            <a:spLocks noGrp="1"/>
          </p:cNvSpPr>
          <p:nvPr>
            <p:ph sz="half" idx="4294967295"/>
          </p:nvPr>
        </p:nvSpPr>
        <p:spPr>
          <a:xfrm>
            <a:off x="499732" y="1593886"/>
            <a:ext cx="4038600" cy="4707224"/>
          </a:xfrm>
          <a:prstGeom prst="rect">
            <a:avLst/>
          </a:prstGeom>
        </p:spPr>
        <p:txBody>
          <a:bodyPr/>
          <a:lstStyle/>
          <a:p>
            <a:pPr>
              <a:buNone/>
            </a:pPr>
            <a:r>
              <a:rPr lang="de-DE" sz="1800" b="1" dirty="0" smtClean="0">
                <a:cs typeface="Arial" charset="0"/>
              </a:rPr>
              <a:t>	</a:t>
            </a:r>
            <a:endParaRPr lang="de-DE" sz="1400" i="1" dirty="0" smtClean="0">
              <a:cs typeface="Arial" charset="0"/>
            </a:endParaRPr>
          </a:p>
          <a:p>
            <a:pPr>
              <a:spcBef>
                <a:spcPts val="0"/>
              </a:spcBef>
              <a:buNone/>
            </a:pPr>
            <a:r>
              <a:rPr lang="de-DE" sz="1400" i="1" dirty="0" smtClean="0">
                <a:cs typeface="Arial" charset="0"/>
              </a:rPr>
              <a:t>	</a:t>
            </a:r>
            <a:r>
              <a:rPr lang="de-DE" sz="1600" i="1" dirty="0" smtClean="0">
                <a:cs typeface="Arial" charset="0"/>
              </a:rPr>
              <a:t>Wou d'Uelzecht durech d'Wisen zéit,</a:t>
            </a:r>
            <a:br>
              <a:rPr lang="de-DE" sz="1600" i="1" dirty="0" smtClean="0">
                <a:cs typeface="Arial" charset="0"/>
              </a:rPr>
            </a:br>
            <a:r>
              <a:rPr lang="de-DE" sz="1600" i="1" dirty="0" smtClean="0">
                <a:cs typeface="Arial" charset="0"/>
              </a:rPr>
              <a:t>Duerch d'Fielsen d'Sauer brëcht.</a:t>
            </a:r>
            <a:br>
              <a:rPr lang="de-DE" sz="1600" i="1" dirty="0" smtClean="0">
                <a:cs typeface="Arial" charset="0"/>
              </a:rPr>
            </a:br>
            <a:r>
              <a:rPr lang="de-DE" sz="1600" i="1" dirty="0" smtClean="0">
                <a:cs typeface="Arial" charset="0"/>
              </a:rPr>
              <a:t>Wou d'Rief laanscht d'Musel dofteg bléit,</a:t>
            </a:r>
            <a:br>
              <a:rPr lang="de-DE" sz="1600" i="1" dirty="0" smtClean="0">
                <a:cs typeface="Arial" charset="0"/>
              </a:rPr>
            </a:br>
            <a:r>
              <a:rPr lang="de-DE" sz="1600" i="1" dirty="0" smtClean="0">
                <a:cs typeface="Arial" charset="0"/>
              </a:rPr>
              <a:t>Den Himmel Wäin ons mëcht.</a:t>
            </a:r>
            <a:br>
              <a:rPr lang="de-DE" sz="1600" i="1" dirty="0" smtClean="0">
                <a:cs typeface="Arial" charset="0"/>
              </a:rPr>
            </a:br>
            <a:r>
              <a:rPr lang="de-DE" sz="1600" i="1" dirty="0" smtClean="0">
                <a:cs typeface="Arial" charset="0"/>
              </a:rPr>
              <a:t>Dat as onst Land, fir dat mir géif,</a:t>
            </a:r>
            <a:br>
              <a:rPr lang="de-DE" sz="1600" i="1" dirty="0" smtClean="0">
                <a:cs typeface="Arial" charset="0"/>
              </a:rPr>
            </a:br>
            <a:r>
              <a:rPr lang="de-DE" sz="1600" i="1" dirty="0" smtClean="0">
                <a:cs typeface="Arial" charset="0"/>
              </a:rPr>
              <a:t>Heinidden alles won.</a:t>
            </a:r>
            <a:br>
              <a:rPr lang="de-DE" sz="1600" i="1" dirty="0" smtClean="0">
                <a:cs typeface="Arial" charset="0"/>
              </a:rPr>
            </a:br>
            <a:r>
              <a:rPr lang="de-DE" sz="1600" i="1" dirty="0" smtClean="0">
                <a:cs typeface="Arial" charset="0"/>
              </a:rPr>
              <a:t>Ons Heemechtsland, dat mir sou déif</a:t>
            </a:r>
            <a:br>
              <a:rPr lang="de-DE" sz="1600" i="1" dirty="0" smtClean="0">
                <a:cs typeface="Arial" charset="0"/>
              </a:rPr>
            </a:br>
            <a:r>
              <a:rPr lang="de-DE" sz="1600" i="1" dirty="0" smtClean="0">
                <a:cs typeface="Arial" charset="0"/>
              </a:rPr>
              <a:t>An onsen Hierzer dron.</a:t>
            </a:r>
            <a:endParaRPr lang="de-DE" sz="1600" dirty="0" smtClean="0">
              <a:cs typeface="Arial" charset="0"/>
            </a:endParaRPr>
          </a:p>
          <a:p>
            <a:pPr>
              <a:spcBef>
                <a:spcPts val="0"/>
              </a:spcBef>
              <a:buNone/>
            </a:pPr>
            <a:r>
              <a:rPr lang="de-DE" sz="1600" i="1" dirty="0" smtClean="0">
                <a:cs typeface="Arial" charset="0"/>
              </a:rPr>
              <a:t/>
            </a:r>
            <a:br>
              <a:rPr lang="de-DE" sz="1600" i="1" dirty="0" smtClean="0">
                <a:cs typeface="Arial" charset="0"/>
              </a:rPr>
            </a:br>
            <a:r>
              <a:rPr lang="de-DE" sz="1600" i="1" dirty="0" smtClean="0">
                <a:cs typeface="Arial" charset="0"/>
              </a:rPr>
              <a:t>O Du do uewen, deem séng Hand</a:t>
            </a:r>
            <a:br>
              <a:rPr lang="de-DE" sz="1600" i="1" dirty="0" smtClean="0">
                <a:cs typeface="Arial" charset="0"/>
              </a:rPr>
            </a:br>
            <a:r>
              <a:rPr lang="de-DE" sz="1600" i="1" dirty="0" smtClean="0">
                <a:cs typeface="Arial" charset="0"/>
              </a:rPr>
              <a:t>Duurch d'Welt d'Natioune leet.</a:t>
            </a:r>
            <a:br>
              <a:rPr lang="de-DE" sz="1600" i="1" dirty="0" smtClean="0">
                <a:cs typeface="Arial" charset="0"/>
              </a:rPr>
            </a:br>
            <a:r>
              <a:rPr lang="de-DE" sz="1600" i="1" dirty="0" smtClean="0">
                <a:cs typeface="Arial" charset="0"/>
              </a:rPr>
              <a:t>Behitt Du d'Lëtzebuerger Land</a:t>
            </a:r>
            <a:br>
              <a:rPr lang="de-DE" sz="1600" i="1" dirty="0" smtClean="0">
                <a:cs typeface="Arial" charset="0"/>
              </a:rPr>
            </a:br>
            <a:r>
              <a:rPr lang="de-DE" sz="1600" i="1" dirty="0" smtClean="0">
                <a:cs typeface="Arial" charset="0"/>
              </a:rPr>
              <a:t>Vru friemem Joch a Leed!</a:t>
            </a:r>
            <a:br>
              <a:rPr lang="de-DE" sz="1600" i="1" dirty="0" smtClean="0">
                <a:cs typeface="Arial" charset="0"/>
              </a:rPr>
            </a:br>
            <a:r>
              <a:rPr lang="de-DE" sz="1600" i="1" dirty="0" smtClean="0">
                <a:cs typeface="Arial" charset="0"/>
              </a:rPr>
              <a:t>Du hues ons all als Kanner schon</a:t>
            </a:r>
            <a:br>
              <a:rPr lang="de-DE" sz="1600" i="1" dirty="0" smtClean="0">
                <a:cs typeface="Arial" charset="0"/>
              </a:rPr>
            </a:br>
            <a:r>
              <a:rPr lang="de-DE" sz="1600" i="1" dirty="0" smtClean="0">
                <a:cs typeface="Arial" charset="0"/>
              </a:rPr>
              <a:t>de fräie Geescht jo gin.</a:t>
            </a:r>
            <a:br>
              <a:rPr lang="de-DE" sz="1600" i="1" dirty="0" smtClean="0">
                <a:cs typeface="Arial" charset="0"/>
              </a:rPr>
            </a:br>
            <a:r>
              <a:rPr lang="de-DE" sz="1600" i="1" dirty="0" smtClean="0">
                <a:cs typeface="Arial" charset="0"/>
              </a:rPr>
              <a:t>Looss viru blénken d'Fräiheetssonn</a:t>
            </a:r>
            <a:br>
              <a:rPr lang="de-DE" sz="1600" i="1" dirty="0" smtClean="0">
                <a:cs typeface="Arial" charset="0"/>
              </a:rPr>
            </a:br>
            <a:r>
              <a:rPr lang="de-DE" sz="1600" i="1" dirty="0" smtClean="0">
                <a:cs typeface="Arial" charset="0"/>
              </a:rPr>
              <a:t>déi mir sou laang gesin.</a:t>
            </a:r>
            <a:endParaRPr lang="de-DE" sz="1600" dirty="0" smtClean="0">
              <a:cs typeface="Arial" charset="0"/>
            </a:endParaRPr>
          </a:p>
          <a:p>
            <a:endParaRPr lang="de-DE" sz="1400" dirty="0" smtClean="0">
              <a:cs typeface="Arial" charset="0"/>
            </a:endParaRPr>
          </a:p>
          <a:p>
            <a:endParaRPr lang="de-DE" sz="1400" dirty="0"/>
          </a:p>
        </p:txBody>
      </p:sp>
      <p:pic>
        <p:nvPicPr>
          <p:cNvPr id="8" name="Picture 8"/>
          <p:cNvPicPr>
            <a:picLocks noChangeAspect="1" noChangeArrowheads="1"/>
          </p:cNvPicPr>
          <p:nvPr/>
        </p:nvPicPr>
        <p:blipFill>
          <a:blip r:embed="rId5" cstate="print"/>
          <a:srcRect/>
          <a:stretch>
            <a:fillRect/>
          </a:stretch>
        </p:blipFill>
        <p:spPr bwMode="auto">
          <a:xfrm>
            <a:off x="5004048" y="1069156"/>
            <a:ext cx="3320935" cy="4667596"/>
          </a:xfrm>
          <a:prstGeom prst="rect">
            <a:avLst/>
          </a:prstGeom>
          <a:noFill/>
          <a:ln w="9525">
            <a:noFill/>
            <a:miter lim="800000"/>
            <a:headEnd/>
            <a:tailEnd/>
          </a:ln>
        </p:spPr>
      </p:pic>
      <p:pic>
        <p:nvPicPr>
          <p:cNvPr id="3" name="Hymn_V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29400" y="5544235"/>
            <a:ext cx="609600" cy="609600"/>
          </a:xfrm>
          <a:prstGeom prst="rect">
            <a:avLst/>
          </a:prstGeom>
        </p:spPr>
      </p:pic>
    </p:spTree>
    <p:extLst>
      <p:ext uri="{BB962C8B-B14F-4D97-AF65-F5344CB8AC3E}">
        <p14:creationId xmlns:p14="http://schemas.microsoft.com/office/powerpoint/2010/main" val="1897972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963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i="1" cap="none" dirty="0" smtClean="0">
                <a:solidFill>
                  <a:schemeClr val="accent1"/>
                </a:solidFill>
              </a:rPr>
              <a:t>De Wilhelmus, </a:t>
            </a:r>
            <a:r>
              <a:rPr lang="de-DE" cap="none" dirty="0" smtClean="0">
                <a:solidFill>
                  <a:schemeClr val="accent1"/>
                </a:solidFill>
              </a:rPr>
              <a:t>die Hymne des großherzoglichen Hauses</a:t>
            </a:r>
            <a:endParaRPr lang="de-DE" cap="none" dirty="0">
              <a:solidFill>
                <a:schemeClr val="accent1"/>
              </a:solidFill>
            </a:endParaRPr>
          </a:p>
        </p:txBody>
      </p:sp>
      <p:pic>
        <p:nvPicPr>
          <p:cNvPr id="7" name="Picture 2"/>
          <p:cNvPicPr>
            <a:picLocks noGrp="1" noChangeAspect="1" noChangeArrowheads="1"/>
          </p:cNvPicPr>
          <p:nvPr>
            <p:ph idx="4294967295"/>
          </p:nvPr>
        </p:nvPicPr>
        <p:blipFill>
          <a:blip r:embed="rId5" cstate="print"/>
          <a:srcRect/>
          <a:stretch>
            <a:fillRect/>
          </a:stretch>
        </p:blipFill>
        <p:spPr bwMode="auto">
          <a:xfrm>
            <a:off x="2445627" y="1760572"/>
            <a:ext cx="4177145" cy="3711633"/>
          </a:xfrm>
          <a:prstGeom prst="rect">
            <a:avLst/>
          </a:prstGeom>
          <a:noFill/>
          <a:ln w="9525">
            <a:noFill/>
            <a:miter lim="800000"/>
            <a:headEnd/>
            <a:tailEnd/>
          </a:ln>
        </p:spPr>
      </p:pic>
      <p:pic>
        <p:nvPicPr>
          <p:cNvPr id="3" name="Wilhelmu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29399" y="5468892"/>
            <a:ext cx="609600" cy="609600"/>
          </a:xfrm>
          <a:prstGeom prst="rect">
            <a:avLst/>
          </a:prstGeom>
        </p:spPr>
      </p:pic>
    </p:spTree>
    <p:extLst>
      <p:ext uri="{BB962C8B-B14F-4D97-AF65-F5344CB8AC3E}">
        <p14:creationId xmlns:p14="http://schemas.microsoft.com/office/powerpoint/2010/main" val="7779146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88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4" name="Text Placeholder 4"/>
          <p:cNvSpPr>
            <a:spLocks noGrp="1"/>
          </p:cNvSpPr>
          <p:nvPr>
            <p:ph type="body" sz="quarter" idx="17"/>
          </p:nvPr>
        </p:nvSpPr>
        <p:spPr>
          <a:xfrm>
            <a:off x="457077" y="930660"/>
            <a:ext cx="8154000" cy="315912"/>
          </a:xfrm>
        </p:spPr>
        <p:txBody>
          <a:bodyPr/>
          <a:lstStyle/>
          <a:p>
            <a:r>
              <a:rPr lang="de-DE" i="1" cap="none" dirty="0" smtClean="0">
                <a:solidFill>
                  <a:schemeClr val="accent1"/>
                </a:solidFill>
              </a:rPr>
              <a:t>Nationalfeiertag: </a:t>
            </a:r>
            <a:r>
              <a:rPr lang="de-DE" b="0" cap="none" dirty="0" smtClean="0">
                <a:solidFill>
                  <a:schemeClr val="accent1"/>
                </a:solidFill>
              </a:rPr>
              <a:t>23. Juni</a:t>
            </a:r>
            <a:endParaRPr lang="de-DE" b="0" cap="none" dirty="0">
              <a:solidFill>
                <a:schemeClr val="accent1"/>
              </a:solidFill>
            </a:endParaRPr>
          </a:p>
        </p:txBody>
      </p:sp>
      <p:pic>
        <p:nvPicPr>
          <p:cNvPr id="8" name="Picture 6"/>
          <p:cNvPicPr>
            <a:picLocks noChangeAspect="1" noChangeArrowheads="1"/>
          </p:cNvPicPr>
          <p:nvPr/>
        </p:nvPicPr>
        <p:blipFill>
          <a:blip r:embed="rId3" cstate="print"/>
          <a:stretch>
            <a:fillRect/>
          </a:stretch>
        </p:blipFill>
        <p:spPr bwMode="auto">
          <a:xfrm>
            <a:off x="5499631" y="1476574"/>
            <a:ext cx="3111446" cy="2070784"/>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6815" y="3797837"/>
            <a:ext cx="3261734" cy="2177207"/>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476574"/>
            <a:ext cx="3102298" cy="2070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148886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Staatliche Symbole</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cap="none" dirty="0" smtClean="0">
                <a:solidFill>
                  <a:schemeClr val="accent1"/>
                </a:solidFill>
              </a:rPr>
              <a:t>Die Staatswappen</a:t>
            </a:r>
            <a:endParaRPr lang="de-DE" b="0" cap="none" dirty="0">
              <a:solidFill>
                <a:schemeClr val="accent1"/>
              </a:solidFill>
            </a:endParaRPr>
          </a:p>
        </p:txBody>
      </p:sp>
      <p:pic>
        <p:nvPicPr>
          <p:cNvPr id="7" name="Picture 4"/>
          <p:cNvPicPr>
            <a:picLocks noChangeAspect="1" noChangeArrowheads="1"/>
          </p:cNvPicPr>
          <p:nvPr/>
        </p:nvPicPr>
        <p:blipFill>
          <a:blip r:embed="rId3" cstate="print"/>
          <a:srcRect/>
          <a:stretch>
            <a:fillRect/>
          </a:stretch>
        </p:blipFill>
        <p:spPr bwMode="auto">
          <a:xfrm>
            <a:off x="956709" y="1988840"/>
            <a:ext cx="1425575" cy="2482850"/>
          </a:xfrm>
          <a:prstGeom prst="rect">
            <a:avLst/>
          </a:prstGeom>
          <a:noFill/>
          <a:ln w="9525">
            <a:noFill/>
            <a:miter lim="800000"/>
            <a:headEnd/>
            <a:tailEnd/>
          </a:ln>
        </p:spPr>
      </p:pic>
      <p:pic>
        <p:nvPicPr>
          <p:cNvPr id="10" name="Picture 5"/>
          <p:cNvPicPr>
            <a:picLocks noChangeAspect="1" noChangeArrowheads="1"/>
          </p:cNvPicPr>
          <p:nvPr/>
        </p:nvPicPr>
        <p:blipFill>
          <a:blip r:embed="rId4" cstate="print"/>
          <a:srcRect/>
          <a:stretch>
            <a:fillRect/>
          </a:stretch>
        </p:blipFill>
        <p:spPr bwMode="auto">
          <a:xfrm>
            <a:off x="3016581" y="2437292"/>
            <a:ext cx="2398712" cy="2039938"/>
          </a:xfrm>
          <a:prstGeom prst="rect">
            <a:avLst/>
          </a:prstGeom>
          <a:noFill/>
          <a:ln w="9525">
            <a:noFill/>
            <a:miter lim="800000"/>
            <a:headEnd/>
            <a:tailEnd/>
          </a:ln>
        </p:spPr>
      </p:pic>
      <p:pic>
        <p:nvPicPr>
          <p:cNvPr id="11" name="Picture 6"/>
          <p:cNvPicPr>
            <a:picLocks noChangeAspect="1" noChangeArrowheads="1"/>
          </p:cNvPicPr>
          <p:nvPr/>
        </p:nvPicPr>
        <p:blipFill>
          <a:blip r:embed="rId5" cstate="print"/>
          <a:srcRect/>
          <a:stretch>
            <a:fillRect/>
          </a:stretch>
        </p:blipFill>
        <p:spPr bwMode="auto">
          <a:xfrm>
            <a:off x="5795963" y="1927465"/>
            <a:ext cx="2592387" cy="2566987"/>
          </a:xfrm>
          <a:prstGeom prst="rect">
            <a:avLst/>
          </a:prstGeom>
          <a:noFill/>
          <a:ln w="9525">
            <a:noFill/>
            <a:miter lim="800000"/>
            <a:headEnd/>
            <a:tailEnd/>
          </a:ln>
        </p:spPr>
      </p:pic>
      <p:sp>
        <p:nvSpPr>
          <p:cNvPr id="14" name="ZoneTexte 11"/>
          <p:cNvSpPr txBox="1"/>
          <p:nvPr/>
        </p:nvSpPr>
        <p:spPr>
          <a:xfrm>
            <a:off x="6105385" y="4755191"/>
            <a:ext cx="2224087" cy="646331"/>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dirty="0" smtClean="0">
                <a:ln>
                  <a:noFill/>
                </a:ln>
                <a:solidFill>
                  <a:prstClr val="black"/>
                </a:solidFill>
                <a:effectLst/>
                <a:uLnTx/>
                <a:uFillTx/>
                <a:ea typeface="+mn-ea"/>
                <a:cs typeface="Arial" pitchFamily="34" charset="0"/>
              </a:rPr>
              <a:t>Großes Wappen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prstClr val="black"/>
              </a:solidFill>
              <a:effectLst/>
              <a:uLnTx/>
              <a:uFillTx/>
              <a:latin typeface="Calibri"/>
              <a:ea typeface="+mn-ea"/>
            </a:endParaRPr>
          </a:p>
        </p:txBody>
      </p:sp>
      <p:sp>
        <p:nvSpPr>
          <p:cNvPr id="19" name="ZoneTexte 9"/>
          <p:cNvSpPr txBox="1"/>
          <p:nvPr/>
        </p:nvSpPr>
        <p:spPr>
          <a:xfrm>
            <a:off x="769632" y="4744558"/>
            <a:ext cx="18098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solidFill>
                  <a:prstClr val="black"/>
                </a:solidFill>
                <a:cs typeface="Arial" pitchFamily="34" charset="0"/>
              </a:rPr>
              <a:t>Kleines Wappen</a:t>
            </a:r>
            <a:endParaRPr kumimoji="0" lang="de-DE" sz="1800" b="0" i="0" u="none" strike="noStrike" kern="1200" cap="none" spc="0" normalizeH="0" baseline="0" dirty="0">
              <a:ln>
                <a:noFill/>
              </a:ln>
              <a:solidFill>
                <a:prstClr val="black"/>
              </a:solidFill>
              <a:effectLst/>
              <a:uLnTx/>
              <a:uFillTx/>
              <a:cs typeface="Arial" pitchFamily="34" charset="0"/>
            </a:endParaRPr>
          </a:p>
        </p:txBody>
      </p:sp>
      <p:sp>
        <p:nvSpPr>
          <p:cNvPr id="20" name="ZoneTexte 10"/>
          <p:cNvSpPr txBox="1"/>
          <p:nvPr/>
        </p:nvSpPr>
        <p:spPr>
          <a:xfrm>
            <a:off x="3131840" y="4744558"/>
            <a:ext cx="2387525"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dirty="0" smtClean="0">
                <a:ln>
                  <a:noFill/>
                </a:ln>
                <a:solidFill>
                  <a:prstClr val="black"/>
                </a:solidFill>
                <a:effectLst/>
                <a:uLnTx/>
                <a:uFillTx/>
                <a:ea typeface="+mn-ea"/>
                <a:cs typeface="Arial" pitchFamily="34" charset="0"/>
              </a:rPr>
              <a:t>Mittleres Wappen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prstClr val="black"/>
              </a:solidFill>
              <a:effectLst/>
              <a:uLnTx/>
              <a:uFillTx/>
              <a:latin typeface="Calibri"/>
              <a:ea typeface="+mn-ea"/>
            </a:endParaRPr>
          </a:p>
        </p:txBody>
      </p:sp>
    </p:spTree>
    <p:extLst>
      <p:ext uri="{BB962C8B-B14F-4D97-AF65-F5344CB8AC3E}">
        <p14:creationId xmlns:p14="http://schemas.microsoft.com/office/powerpoint/2010/main" val="34862723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a:lnSpc>
                <a:spcPct val="100000"/>
              </a:lnSpc>
              <a:spcBef>
                <a:spcPts val="600"/>
              </a:spcBef>
            </a:pPr>
            <a:r>
              <a:rPr lang="de-DE" b="1" i="1" dirty="0" smtClean="0">
                <a:cs typeface="Arial" charset="0"/>
              </a:rPr>
              <a:t>Liichtmëssdag</a:t>
            </a:r>
            <a:r>
              <a:rPr lang="de-DE" dirty="0" smtClean="0">
                <a:cs typeface="Arial" charset="0"/>
              </a:rPr>
              <a:t> (Sankt Blasius, 2. Februar)</a:t>
            </a:r>
            <a:endParaRPr lang="de-DE" b="1" i="1" dirty="0" smtClean="0">
              <a:cs typeface="Arial" charset="0"/>
            </a:endParaRPr>
          </a:p>
          <a:p>
            <a:pPr marL="270000" indent="-270000">
              <a:lnSpc>
                <a:spcPct val="100000"/>
              </a:lnSpc>
              <a:spcBef>
                <a:spcPts val="600"/>
              </a:spcBef>
            </a:pPr>
            <a:r>
              <a:rPr lang="de-DE" b="1" i="1" dirty="0" smtClean="0">
                <a:cs typeface="Arial" charset="0"/>
              </a:rPr>
              <a:t>Fuesend</a:t>
            </a:r>
            <a:r>
              <a:rPr lang="de-DE" dirty="0" smtClean="0">
                <a:cs typeface="Arial" charset="0"/>
              </a:rPr>
              <a:t> (Karneval, vom 2. Februar bis Aschermittwoch)</a:t>
            </a:r>
            <a:endParaRPr lang="de-DE" b="1" dirty="0" smtClean="0">
              <a:cs typeface="Arial" charset="0"/>
            </a:endParaRPr>
          </a:p>
          <a:p>
            <a:pPr marL="270000" indent="-270000">
              <a:lnSpc>
                <a:spcPct val="100000"/>
              </a:lnSpc>
              <a:spcBef>
                <a:spcPts val="600"/>
              </a:spcBef>
            </a:pPr>
            <a:r>
              <a:rPr lang="de-DE" b="1" i="1" dirty="0" smtClean="0">
                <a:cs typeface="Arial" charset="0"/>
              </a:rPr>
              <a:t>Buergbrennen</a:t>
            </a:r>
            <a:r>
              <a:rPr lang="de-DE" dirty="0" smtClean="0">
                <a:cs typeface="Arial" charset="0"/>
              </a:rPr>
              <a:t> (Winterverbrennung, 1. Sonntag der Fastenzeit)</a:t>
            </a:r>
            <a:endParaRPr lang="de-DE" b="1" dirty="0" smtClean="0">
              <a:cs typeface="Arial" charset="0"/>
            </a:endParaRPr>
          </a:p>
          <a:p>
            <a:pPr marL="270000" indent="-270000">
              <a:lnSpc>
                <a:spcPct val="100000"/>
              </a:lnSpc>
              <a:spcBef>
                <a:spcPts val="600"/>
              </a:spcBef>
            </a:pPr>
            <a:r>
              <a:rPr lang="de-DE" b="1" i="1" dirty="0" smtClean="0">
                <a:cs typeface="Arial" charset="0"/>
              </a:rPr>
              <a:t>Bretzelsonndeg</a:t>
            </a:r>
            <a:r>
              <a:rPr lang="de-DE" dirty="0" smtClean="0">
                <a:cs typeface="Arial" charset="0"/>
              </a:rPr>
              <a:t> (Brezelsonntag, 4. Sonntag der Fastenzeit)</a:t>
            </a:r>
            <a:endParaRPr lang="de-DE" b="1" dirty="0" smtClean="0">
              <a:cs typeface="Arial" charset="0"/>
            </a:endParaRPr>
          </a:p>
          <a:p>
            <a:pPr marL="270000" indent="-270000">
              <a:lnSpc>
                <a:spcPct val="100000"/>
              </a:lnSpc>
              <a:spcBef>
                <a:spcPts val="600"/>
              </a:spcBef>
            </a:pPr>
            <a:r>
              <a:rPr lang="de-DE" b="1" i="1" dirty="0" smtClean="0">
                <a:cs typeface="Arial" charset="0"/>
              </a:rPr>
              <a:t>Oktav </a:t>
            </a:r>
            <a:r>
              <a:rPr lang="de-DE" b="1" dirty="0" smtClean="0">
                <a:cs typeface="Arial" charset="0"/>
              </a:rPr>
              <a:t>und</a:t>
            </a:r>
            <a:r>
              <a:rPr lang="de-DE" b="1" i="1" dirty="0" smtClean="0">
                <a:cs typeface="Arial" charset="0"/>
              </a:rPr>
              <a:t> Mäertchen </a:t>
            </a:r>
            <a:r>
              <a:rPr lang="de-DE" dirty="0" smtClean="0">
                <a:cs typeface="Arial" charset="0"/>
              </a:rPr>
              <a:t>(</a:t>
            </a:r>
            <a:r>
              <a:rPr lang="de-DE" i="1" dirty="0" smtClean="0">
                <a:cs typeface="Arial" charset="0"/>
              </a:rPr>
              <a:t>Oktav</a:t>
            </a:r>
            <a:r>
              <a:rPr lang="de-DE" dirty="0" smtClean="0">
                <a:cs typeface="Arial" charset="0"/>
              </a:rPr>
              <a:t>-Wallfahrt, 3. Sonntag nach Ostern)</a:t>
            </a:r>
            <a:endParaRPr lang="de-DE" b="1" dirty="0" smtClean="0">
              <a:cs typeface="Arial" charset="0"/>
            </a:endParaRPr>
          </a:p>
          <a:p>
            <a:pPr marL="270000" indent="-270000">
              <a:lnSpc>
                <a:spcPct val="100000"/>
              </a:lnSpc>
              <a:spcBef>
                <a:spcPts val="600"/>
              </a:spcBef>
            </a:pPr>
            <a:r>
              <a:rPr lang="de-DE" b="1" dirty="0" smtClean="0">
                <a:cs typeface="Arial" charset="0"/>
              </a:rPr>
              <a:t>Echternacher Springprozession </a:t>
            </a:r>
            <a:r>
              <a:rPr lang="de-DE" dirty="0" smtClean="0">
                <a:cs typeface="Arial" charset="0"/>
              </a:rPr>
              <a:t>(immaterielles UNESCO-Kulturerbe der Menschheit, Pfingstdienstag)</a:t>
            </a:r>
          </a:p>
          <a:p>
            <a:pPr marL="270000" indent="-270000">
              <a:lnSpc>
                <a:spcPct val="100000"/>
              </a:lnSpc>
              <a:spcBef>
                <a:spcPts val="600"/>
              </a:spcBef>
            </a:pPr>
            <a:r>
              <a:rPr lang="de-DE" b="1" dirty="0" smtClean="0">
                <a:cs typeface="Arial" charset="0"/>
              </a:rPr>
              <a:t>Nationalfeiertag </a:t>
            </a:r>
            <a:r>
              <a:rPr lang="de-DE" dirty="0" smtClean="0">
                <a:cs typeface="Arial" charset="0"/>
              </a:rPr>
              <a:t>(23. Juni)</a:t>
            </a:r>
            <a:endParaRPr lang="de-DE" b="1" i="1" dirty="0" smtClean="0">
              <a:cs typeface="Arial" charset="0"/>
            </a:endParaRPr>
          </a:p>
          <a:p>
            <a:pPr marL="270000" indent="-270000">
              <a:lnSpc>
                <a:spcPct val="100000"/>
              </a:lnSpc>
              <a:spcBef>
                <a:spcPts val="600"/>
              </a:spcBef>
            </a:pPr>
            <a:r>
              <a:rPr lang="de-DE" b="1" i="1" dirty="0" smtClean="0">
                <a:cs typeface="Arial" charset="0"/>
              </a:rPr>
              <a:t>Schueberfouer</a:t>
            </a:r>
            <a:r>
              <a:rPr lang="de-DE" dirty="0" smtClean="0">
                <a:cs typeface="Arial" charset="0"/>
              </a:rPr>
              <a:t> (Jahrmarkt in Luxemburg-Stadt, August-September)</a:t>
            </a:r>
            <a:endParaRPr lang="de-DE" b="1" i="1" dirty="0" smtClean="0">
              <a:cs typeface="Arial" charset="0"/>
            </a:endParaRPr>
          </a:p>
          <a:p>
            <a:pPr marL="270000" indent="-270000">
              <a:lnSpc>
                <a:spcPct val="100000"/>
              </a:lnSpc>
              <a:spcBef>
                <a:spcPts val="600"/>
              </a:spcBef>
            </a:pPr>
            <a:r>
              <a:rPr lang="de-DE" b="1" i="1" dirty="0" smtClean="0">
                <a:cs typeface="Arial" charset="0"/>
              </a:rPr>
              <a:t>Kleeschen</a:t>
            </a:r>
            <a:r>
              <a:rPr lang="de-DE" dirty="0" smtClean="0">
                <a:cs typeface="Arial" charset="0"/>
              </a:rPr>
              <a:t> (Sankt Nikolaus, 6. Dezember)</a:t>
            </a:r>
          </a:p>
          <a:p>
            <a:pPr marL="0" indent="0" eaLnBrk="1" hangingPunct="1">
              <a:spcBef>
                <a:spcPts val="0"/>
              </a:spcBef>
              <a:buNone/>
            </a:pPr>
            <a:endParaRPr lang="de-DE" sz="1800" dirty="0" smtClean="0">
              <a:cs typeface="Arial" charset="0"/>
            </a:endParaRPr>
          </a:p>
          <a:p>
            <a:pPr marL="0" indent="0">
              <a:buNone/>
            </a:pPr>
            <a:endParaRPr lang="de-DE" sz="1800" dirty="0"/>
          </a:p>
        </p:txBody>
      </p:sp>
    </p:spTree>
    <p:extLst>
      <p:ext uri="{BB962C8B-B14F-4D97-AF65-F5344CB8AC3E}">
        <p14:creationId xmlns:p14="http://schemas.microsoft.com/office/powerpoint/2010/main" val="33062812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i="1" cap="none" dirty="0" smtClean="0">
                <a:solidFill>
                  <a:schemeClr val="accent1"/>
                </a:solidFill>
              </a:rPr>
              <a:t>Liichtmëssdag, </a:t>
            </a:r>
            <a:r>
              <a:rPr lang="de-DE" b="0" cap="none" dirty="0" smtClean="0">
                <a:solidFill>
                  <a:schemeClr val="accent1"/>
                </a:solidFill>
              </a:rPr>
              <a:t>Sankt Blasius, 2. Februar</a:t>
            </a:r>
            <a:endParaRPr lang="de-DE" b="0" cap="none" dirty="0">
              <a:solidFill>
                <a:schemeClr val="accent1"/>
              </a:solidFill>
            </a:endParaRPr>
          </a:p>
        </p:txBody>
      </p:sp>
      <p:sp>
        <p:nvSpPr>
          <p:cNvPr id="7" name="Rectangle 6"/>
          <p:cNvSpPr/>
          <p:nvPr/>
        </p:nvSpPr>
        <p:spPr>
          <a:xfrm>
            <a:off x="856119" y="1884933"/>
            <a:ext cx="3499857" cy="40318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1" u="none" strike="noStrike" kern="1200" cap="none" spc="0" normalizeH="0" baseline="0" dirty="0" smtClean="0">
                <a:ln>
                  <a:noFill/>
                </a:ln>
                <a:solidFill>
                  <a:prstClr val="black"/>
                </a:solidFill>
                <a:effectLst/>
                <a:uLnTx/>
                <a:uFillTx/>
                <a:ea typeface="+mn-ea"/>
                <a:cs typeface="Arial" charset="0"/>
              </a:rPr>
              <a:t>Léiwer Härgottsblieschen,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Gitt ons Speck an Ierbessen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Ee Pond, zwee Pond,</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Dat anert Joer da gitt der gesond,</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Da gitt der gesond.</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Loosst déi jonk Leit liewen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Loosst déi al Leit stierwen,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(Variante: an déi al derniewent)</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Kommt der net bal,</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D'Féiss ginn ons kal.</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Kommt Der net gläich,</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Da gi mer op d'Schläich.</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Kommt der net geschwënn,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D'Féiss ginn ons dënn.</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Kommt Der net gewëss,</a:t>
            </a:r>
            <a:br>
              <a:rPr kumimoji="0" lang="de-DE" sz="1600" b="0" i="1" u="none" strike="noStrike" kern="1200" cap="none" spc="0" normalizeH="0" baseline="0" dirty="0" smtClean="0">
                <a:ln>
                  <a:noFill/>
                </a:ln>
                <a:solidFill>
                  <a:prstClr val="black"/>
                </a:solidFill>
                <a:effectLst/>
                <a:uLnTx/>
                <a:uFillTx/>
                <a:ea typeface="+mn-ea"/>
                <a:cs typeface="Arial" charset="0"/>
              </a:rPr>
            </a:br>
            <a:r>
              <a:rPr kumimoji="0" lang="de-DE" sz="1600" b="0" i="1" u="none" strike="noStrike" kern="1200" cap="none" spc="0" normalizeH="0" baseline="0" dirty="0" smtClean="0">
                <a:ln>
                  <a:noFill/>
                </a:ln>
                <a:solidFill>
                  <a:prstClr val="black"/>
                </a:solidFill>
                <a:effectLst/>
                <a:uLnTx/>
                <a:uFillTx/>
                <a:ea typeface="+mn-ea"/>
                <a:cs typeface="Arial" charset="0"/>
              </a:rPr>
              <a:t>Da kritt Der e Schouss voll Nëss.</a:t>
            </a:r>
            <a:endParaRPr kumimoji="0" lang="de-DE" sz="1600" b="0" i="0" u="none" strike="noStrike" kern="1200" cap="none" spc="0" normalizeH="0" baseline="0" dirty="0">
              <a:ln>
                <a:noFill/>
              </a:ln>
              <a:solidFill>
                <a:prstClr val="black"/>
              </a:solidFill>
              <a:effectLst/>
              <a:uLnTx/>
              <a:uFillTx/>
              <a:ea typeface="+mn-ea"/>
              <a:cs typeface="Arial" charset="0"/>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4192" y="2149499"/>
            <a:ext cx="4737008" cy="3179815"/>
          </a:xfrm>
          <a:prstGeom prst="rect">
            <a:avLst/>
          </a:prstGeom>
          <a:ln>
            <a:noFill/>
          </a:ln>
          <a:effectLst>
            <a:outerShdw blurRad="292100" dist="139700" dir="2700000" algn="tl" rotWithShape="0">
              <a:srgbClr val="333333">
                <a:alpha val="65000"/>
              </a:srgbClr>
            </a:outerShdw>
          </a:effectLst>
        </p:spPr>
      </p:pic>
      <p:pic>
        <p:nvPicPr>
          <p:cNvPr id="3" name="HergottsBli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74192" y="5590567"/>
            <a:ext cx="609600" cy="609600"/>
          </a:xfrm>
          <a:prstGeom prst="rect">
            <a:avLst/>
          </a:prstGeom>
        </p:spPr>
      </p:pic>
    </p:spTree>
    <p:extLst>
      <p:ext uri="{BB962C8B-B14F-4D97-AF65-F5344CB8AC3E}">
        <p14:creationId xmlns:p14="http://schemas.microsoft.com/office/powerpoint/2010/main" val="37432456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36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Inhaltsverzeichnis</a:t>
            </a:r>
            <a:endParaRPr lang="de-DE" cap="none" dirty="0">
              <a:solidFill>
                <a:srgbClr val="FF0000"/>
              </a:solidFill>
            </a:endParaRPr>
          </a:p>
        </p:txBody>
      </p:sp>
      <p:sp>
        <p:nvSpPr>
          <p:cNvPr id="5" name="Espace réservé du contenu 2"/>
          <p:cNvSpPr txBox="1">
            <a:spLocks noGrp="1"/>
          </p:cNvSpPr>
          <p:nvPr>
            <p:ph sz="half" idx="14"/>
          </p:nvPr>
        </p:nvSpPr>
        <p:spPr>
          <a:xfrm>
            <a:off x="457199" y="1627199"/>
            <a:ext cx="8150400" cy="4727126"/>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a:lnSpc>
                <a:spcPct val="100000"/>
              </a:lnSpc>
              <a:spcBef>
                <a:spcPts val="0"/>
              </a:spcBef>
            </a:pPr>
            <a:r>
              <a:rPr lang="de-DE" dirty="0" smtClean="0">
                <a:cs typeface="Arial" charset="0"/>
              </a:rPr>
              <a:t>Auf einen Blick</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Geographie</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Politisches System</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Luxemburg in der Welt</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Geschichte</a:t>
            </a:r>
          </a:p>
          <a:p>
            <a:pPr marL="270000">
              <a:lnSpc>
                <a:spcPct val="100000"/>
              </a:lnSpc>
              <a:spcBef>
                <a:spcPts val="0"/>
              </a:spcBef>
              <a:buFontTx/>
              <a:buNone/>
            </a:pPr>
            <a:endParaRPr lang="de-DE" sz="600" dirty="0" smtClean="0">
              <a:cs typeface="Arial" charset="0"/>
            </a:endParaRPr>
          </a:p>
          <a:p>
            <a:pPr marL="270000">
              <a:lnSpc>
                <a:spcPct val="100000"/>
              </a:lnSpc>
              <a:spcBef>
                <a:spcPts val="0"/>
              </a:spcBef>
            </a:pPr>
            <a:r>
              <a:rPr lang="de-DE" dirty="0" smtClean="0">
                <a:cs typeface="Arial" charset="0"/>
              </a:rPr>
              <a:t>Bevölkerung</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Die Werte der Luxemburger</a:t>
            </a:r>
          </a:p>
          <a:p>
            <a:pPr marL="270000">
              <a:lnSpc>
                <a:spcPct val="100000"/>
              </a:lnSpc>
              <a:spcBef>
                <a:spcPts val="0"/>
              </a:spcBef>
              <a:buFontTx/>
              <a:buNone/>
            </a:pPr>
            <a:endParaRPr lang="de-DE" sz="600" dirty="0" smtClean="0">
              <a:cs typeface="Arial" charset="0"/>
            </a:endParaRPr>
          </a:p>
          <a:p>
            <a:pPr marL="270000">
              <a:lnSpc>
                <a:spcPct val="100000"/>
              </a:lnSpc>
              <a:spcBef>
                <a:spcPts val="0"/>
              </a:spcBef>
            </a:pPr>
            <a:r>
              <a:rPr lang="de-DE" dirty="0" smtClean="0">
                <a:cs typeface="Arial" charset="0"/>
              </a:rPr>
              <a:t>Sprachsituation</a:t>
            </a:r>
          </a:p>
          <a:p>
            <a:pPr marL="270000">
              <a:lnSpc>
                <a:spcPct val="100000"/>
              </a:lnSpc>
              <a:spcBef>
                <a:spcPts val="0"/>
              </a:spcBef>
              <a:buFontTx/>
              <a:buNone/>
            </a:pPr>
            <a:endParaRPr lang="de-DE" sz="600" dirty="0" smtClean="0">
              <a:cs typeface="Arial" charset="0"/>
            </a:endParaRPr>
          </a:p>
          <a:p>
            <a:pPr marL="270000">
              <a:lnSpc>
                <a:spcPct val="100000"/>
              </a:lnSpc>
              <a:spcBef>
                <a:spcPts val="0"/>
              </a:spcBef>
            </a:pPr>
            <a:r>
              <a:rPr lang="de-DE" dirty="0" smtClean="0">
                <a:cs typeface="Arial" charset="0"/>
              </a:rPr>
              <a:t>Staatliche Symbole</a:t>
            </a:r>
          </a:p>
          <a:p>
            <a:pPr marL="270000">
              <a:lnSpc>
                <a:spcPct val="100000"/>
              </a:lnSpc>
              <a:spcBef>
                <a:spcPts val="0"/>
              </a:spcBef>
              <a:buFontTx/>
              <a:buNone/>
            </a:pPr>
            <a:endParaRPr lang="de-DE" sz="600" dirty="0" smtClean="0">
              <a:cs typeface="Arial" charset="0"/>
            </a:endParaRPr>
          </a:p>
          <a:p>
            <a:pPr marL="270000">
              <a:lnSpc>
                <a:spcPct val="100000"/>
              </a:lnSpc>
              <a:spcBef>
                <a:spcPts val="0"/>
              </a:spcBef>
            </a:pPr>
            <a:r>
              <a:rPr lang="de-DE" dirty="0" smtClean="0">
                <a:cs typeface="Arial" charset="0"/>
              </a:rPr>
              <a:t>Feste und Traditionen</a:t>
            </a:r>
          </a:p>
          <a:p>
            <a:pPr marL="1712" indent="0">
              <a:lnSpc>
                <a:spcPct val="100000"/>
              </a:lnSpc>
              <a:spcBef>
                <a:spcPts val="0"/>
              </a:spcBef>
              <a:buNone/>
            </a:pPr>
            <a:endParaRPr lang="de-DE" sz="600" dirty="0" smtClean="0">
              <a:cs typeface="Arial" charset="0"/>
            </a:endParaRPr>
          </a:p>
          <a:p>
            <a:pPr marL="270000">
              <a:lnSpc>
                <a:spcPct val="100000"/>
              </a:lnSpc>
              <a:spcBef>
                <a:spcPts val="0"/>
              </a:spcBef>
            </a:pPr>
            <a:r>
              <a:rPr lang="de-DE" dirty="0" smtClean="0">
                <a:cs typeface="Arial" charset="0"/>
              </a:rPr>
              <a:t>Bekannte Luxemburger und Luxemburgerinnen</a:t>
            </a:r>
            <a:br>
              <a:rPr lang="de-DE" dirty="0" smtClean="0">
                <a:cs typeface="Arial" charset="0"/>
              </a:rPr>
            </a:br>
            <a:endParaRPr lang="de-DE" sz="600" dirty="0" smtClean="0">
              <a:cs typeface="Arial" charset="0"/>
            </a:endParaRPr>
          </a:p>
          <a:p>
            <a:pPr marL="270000">
              <a:lnSpc>
                <a:spcPct val="100000"/>
              </a:lnSpc>
              <a:spcBef>
                <a:spcPts val="0"/>
              </a:spcBef>
            </a:pPr>
            <a:r>
              <a:rPr lang="de-DE" dirty="0" smtClean="0">
                <a:cs typeface="Arial" charset="0"/>
              </a:rPr>
              <a:t>Wussten Sie, dass…?</a:t>
            </a:r>
          </a:p>
          <a:p>
            <a:pPr marL="0" indent="0">
              <a:lnSpc>
                <a:spcPts val="2600"/>
              </a:lnSpc>
              <a:buNone/>
            </a:pPr>
            <a:endParaRPr lang="de-DE" sz="16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40376436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i="1" cap="none" dirty="0" smtClean="0">
                <a:solidFill>
                  <a:schemeClr val="accent1"/>
                </a:solidFill>
              </a:rPr>
              <a:t>Fuesend, </a:t>
            </a:r>
            <a:r>
              <a:rPr lang="de-DE" b="0" cap="none" dirty="0" smtClean="0">
                <a:solidFill>
                  <a:schemeClr val="accent1"/>
                </a:solidFill>
              </a:rPr>
              <a:t>Karneval, vom 2. Februar bis Aschermittwoch</a:t>
            </a:r>
            <a:endParaRPr lang="de-DE" b="0" cap="none" dirty="0">
              <a:solidFill>
                <a:schemeClr val="accent1"/>
              </a:solidFill>
            </a:endParaRPr>
          </a:p>
        </p:txBody>
      </p:sp>
      <p:pic>
        <p:nvPicPr>
          <p:cNvPr id="8" name="Picture 2" descr="X:\Powerpoint Luxembourg\PHOTOS\Connaitre\slide34-129880.jpg"/>
          <p:cNvPicPr>
            <a:picLocks noChangeAspect="1" noChangeArrowheads="1"/>
          </p:cNvPicPr>
          <p:nvPr/>
        </p:nvPicPr>
        <p:blipFill>
          <a:blip r:embed="rId3" cstate="print"/>
          <a:srcRect/>
          <a:stretch>
            <a:fillRect/>
          </a:stretch>
        </p:blipFill>
        <p:spPr bwMode="auto">
          <a:xfrm>
            <a:off x="3211068" y="1946400"/>
            <a:ext cx="5400132" cy="3858863"/>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51247" r="4801"/>
          <a:stretch/>
        </p:blipFill>
        <p:spPr>
          <a:xfrm>
            <a:off x="457200" y="1946400"/>
            <a:ext cx="2592288" cy="38588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931781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de-DE" i="1" cap="none" dirty="0" smtClean="0">
                <a:solidFill>
                  <a:schemeClr val="accent1"/>
                </a:solidFill>
              </a:rPr>
              <a:t>Buergbrennen, </a:t>
            </a:r>
            <a:r>
              <a:rPr lang="de-DE" b="0" cap="none" dirty="0" smtClean="0">
                <a:solidFill>
                  <a:schemeClr val="accent1"/>
                </a:solidFill>
              </a:rPr>
              <a:t>Winterverbrennung, 1. Sonntag der Fastenzeit</a:t>
            </a:r>
            <a:endParaRPr lang="de-DE"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60846"/>
            <a:ext cx="2468514" cy="367737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9060" y="2064934"/>
            <a:ext cx="5472140" cy="36732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486834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de-DE" i="1" cap="none" dirty="0" smtClean="0">
                <a:solidFill>
                  <a:schemeClr val="accent1"/>
                </a:solidFill>
              </a:rPr>
              <a:t>Bretzelsonndeg, </a:t>
            </a:r>
            <a:r>
              <a:rPr lang="de-DE" b="0" cap="none" dirty="0" smtClean="0">
                <a:solidFill>
                  <a:schemeClr val="accent1"/>
                </a:solidFill>
              </a:rPr>
              <a:t>Brezelsonntag, 4. Sonntag der Fastenzeit</a:t>
            </a:r>
            <a:endParaRPr lang="de-DE" b="0" cap="none" dirty="0">
              <a:solidFill>
                <a:schemeClr val="accent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127" y="1938487"/>
            <a:ext cx="5339716" cy="3645394"/>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1999" t="877" r="16209" b="-877"/>
          <a:stretch/>
        </p:blipFill>
        <p:spPr>
          <a:xfrm>
            <a:off x="457200" y="1938487"/>
            <a:ext cx="2664296" cy="36453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921588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de-DE" i="1" cap="none" dirty="0" smtClean="0">
                <a:solidFill>
                  <a:schemeClr val="accent1"/>
                </a:solidFill>
              </a:rPr>
              <a:t>Oktav </a:t>
            </a:r>
            <a:r>
              <a:rPr lang="de-DE" cap="none" dirty="0" smtClean="0">
                <a:solidFill>
                  <a:schemeClr val="accent1"/>
                </a:solidFill>
              </a:rPr>
              <a:t>und</a:t>
            </a:r>
            <a:r>
              <a:rPr lang="de-DE" i="1" cap="none" dirty="0" smtClean="0">
                <a:solidFill>
                  <a:schemeClr val="accent1"/>
                </a:solidFill>
              </a:rPr>
              <a:t> Mäertchen</a:t>
            </a:r>
            <a:endParaRPr lang="de-DE" b="0" cap="none" dirty="0">
              <a:solidFill>
                <a:schemeClr val="accent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1848" y="1923969"/>
            <a:ext cx="5239537" cy="3493025"/>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1923968"/>
            <a:ext cx="2615065" cy="3493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924723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de-DE" cap="none" dirty="0" smtClean="0">
                <a:solidFill>
                  <a:schemeClr val="accent1"/>
                </a:solidFill>
              </a:rPr>
              <a:t>Die Echternacher Springprozession</a:t>
            </a:r>
            <a:endParaRPr lang="de-DE" b="0" cap="none" dirty="0">
              <a:solidFill>
                <a:schemeClr val="accent1"/>
              </a:solidFill>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44750"/>
          <a:stretch/>
        </p:blipFill>
        <p:spPr>
          <a:xfrm>
            <a:off x="1670282" y="1773806"/>
            <a:ext cx="5875520" cy="38881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03847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de-DE" i="1" cap="none" dirty="0" smtClean="0">
                <a:solidFill>
                  <a:schemeClr val="accent1"/>
                </a:solidFill>
              </a:rPr>
              <a:t>Nationalfeiertag: </a:t>
            </a:r>
            <a:r>
              <a:rPr lang="de-DE" b="0" i="1" cap="none" dirty="0" smtClean="0">
                <a:solidFill>
                  <a:schemeClr val="accent1"/>
                </a:solidFill>
              </a:rPr>
              <a:t>23. Juni</a:t>
            </a:r>
            <a:endParaRPr lang="de-DE"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3049" y="1773805"/>
            <a:ext cx="5484415" cy="363395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4683" t="17696" r="35314" b="4441"/>
          <a:stretch/>
        </p:blipFill>
        <p:spPr>
          <a:xfrm>
            <a:off x="457199" y="1773806"/>
            <a:ext cx="2710569" cy="36339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349550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7"/>
            <a:ext cx="8300265" cy="630947"/>
          </a:xfrm>
        </p:spPr>
        <p:txBody>
          <a:bodyPr/>
          <a:lstStyle/>
          <a:p>
            <a:r>
              <a:rPr lang="de-DE" i="1" cap="none" dirty="0" smtClean="0">
                <a:solidFill>
                  <a:schemeClr val="accent1"/>
                </a:solidFill>
              </a:rPr>
              <a:t>Schueberfouer, </a:t>
            </a:r>
            <a:r>
              <a:rPr lang="de-DE" b="0" cap="none" dirty="0" smtClean="0">
                <a:solidFill>
                  <a:schemeClr val="accent1"/>
                </a:solidFill>
              </a:rPr>
              <a:t>Jahrmarkt in Luxemburg, Ende August bis Mitte September</a:t>
            </a:r>
            <a:endParaRPr lang="de-DE" b="0" cap="none" dirty="0">
              <a:solidFill>
                <a:schemeClr val="accent1"/>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81713"/>
            <a:ext cx="2869070" cy="382542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3031" y="1763813"/>
            <a:ext cx="5124433" cy="3843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193435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Feste und Traditionen</a:t>
            </a:r>
            <a:endParaRPr lang="de-DE" cap="none" dirty="0">
              <a:solidFill>
                <a:schemeClr val="accent2"/>
              </a:solidFill>
            </a:endParaRPr>
          </a:p>
        </p:txBody>
      </p:sp>
      <p:sp>
        <p:nvSpPr>
          <p:cNvPr id="4" name="Text Placeholder 4"/>
          <p:cNvSpPr>
            <a:spLocks noGrp="1"/>
          </p:cNvSpPr>
          <p:nvPr>
            <p:ph type="body" sz="quarter" idx="17"/>
          </p:nvPr>
        </p:nvSpPr>
        <p:spPr>
          <a:xfrm>
            <a:off x="457199" y="1132867"/>
            <a:ext cx="8300265" cy="630947"/>
          </a:xfrm>
        </p:spPr>
        <p:txBody>
          <a:bodyPr/>
          <a:lstStyle/>
          <a:p>
            <a:r>
              <a:rPr lang="de-DE" i="1" cap="none" dirty="0" smtClean="0">
                <a:solidFill>
                  <a:schemeClr val="accent1"/>
                </a:solidFill>
              </a:rPr>
              <a:t>Kleeschen, </a:t>
            </a:r>
            <a:r>
              <a:rPr lang="de-DE" b="0" cap="none" dirty="0" smtClean="0">
                <a:solidFill>
                  <a:schemeClr val="accent1"/>
                </a:solidFill>
              </a:rPr>
              <a:t>Sankt Nikolaus, 6. Dezember</a:t>
            </a:r>
            <a:endParaRPr lang="de-DE" b="0" cap="none" dirty="0">
              <a:solidFill>
                <a:schemeClr val="accent1"/>
              </a:solidFill>
            </a:endParaRPr>
          </a:p>
        </p:txBody>
      </p:sp>
      <p:sp>
        <p:nvSpPr>
          <p:cNvPr id="6" name="ZoneTexte 8"/>
          <p:cNvSpPr txBox="1">
            <a:spLocks noChangeArrowheads="1"/>
          </p:cNvSpPr>
          <p:nvPr/>
        </p:nvSpPr>
        <p:spPr bwMode="auto">
          <a:xfrm>
            <a:off x="854637" y="1988840"/>
            <a:ext cx="3600450" cy="2554545"/>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1200" cap="none" spc="0" normalizeH="0" baseline="0" dirty="0">
                <a:ln>
                  <a:noFill/>
                </a:ln>
                <a:solidFill>
                  <a:prstClr val="black"/>
                </a:solidFill>
                <a:effectLst/>
                <a:uLnTx/>
                <a:uFillTx/>
                <a:ea typeface="+mn-ea"/>
                <a:cs typeface="Arial" charset="0"/>
              </a:rPr>
              <a:t>Léiwe Kleeschen </a:t>
            </a:r>
            <a:endParaRPr kumimoji="0" lang="de-DE" sz="1600" b="1" i="1" u="none" strike="noStrike" kern="1200" cap="none" spc="0" normalizeH="0" baseline="0" dirty="0" smtClean="0">
              <a:ln>
                <a:noFill/>
              </a:ln>
              <a:solidFill>
                <a:prstClr val="black"/>
              </a:solidFill>
              <a:effectLst/>
              <a:uLnTx/>
              <a:uFillTx/>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1" u="none" strike="noStrike" kern="1200" cap="none" spc="0" normalizeH="0" baseline="0" dirty="0">
              <a:ln>
                <a:noFill/>
              </a:ln>
              <a:solidFill>
                <a:prstClr val="black"/>
              </a:solidFill>
              <a:effectLst/>
              <a:uLnTx/>
              <a:uFillTx/>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1" u="none" strike="noStrike" kern="1200" cap="none" spc="0" normalizeH="0" baseline="0" dirty="0">
                <a:ln>
                  <a:noFill/>
                </a:ln>
                <a:solidFill>
                  <a:prstClr val="black"/>
                </a:solidFill>
                <a:effectLst/>
                <a:uLnTx/>
                <a:uFillTx/>
                <a:ea typeface="+mn-ea"/>
                <a:cs typeface="Arial" charset="0"/>
              </a:rPr>
              <a:t>Léiwe Kleeschen, gudde Kleeschen</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Bréng eis Saachen, allerhand,</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Fir ze kucken, fir ze schmaachen,</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Aus dem schéinen Himmelsland.</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Bei der Dier do stinn eis Telleren</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Beieneen an enger Rei</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'T läit och Hee do fir Däin Iesel</a:t>
            </a:r>
            <a:br>
              <a:rPr kumimoji="0" lang="de-DE" sz="1600" b="0" i="1" u="none" strike="noStrike" kern="1200" cap="none" spc="0" normalizeH="0" baseline="0" dirty="0">
                <a:ln>
                  <a:noFill/>
                </a:ln>
                <a:solidFill>
                  <a:prstClr val="black"/>
                </a:solidFill>
                <a:effectLst/>
                <a:uLnTx/>
                <a:uFillTx/>
                <a:ea typeface="+mn-ea"/>
                <a:cs typeface="Arial" charset="0"/>
              </a:rPr>
            </a:br>
            <a:r>
              <a:rPr kumimoji="0" lang="de-DE" sz="1600" b="0" i="1" u="none" strike="noStrike" kern="1200" cap="none" spc="0" normalizeH="0" baseline="0" dirty="0">
                <a:ln>
                  <a:noFill/>
                </a:ln>
                <a:solidFill>
                  <a:prstClr val="black"/>
                </a:solidFill>
                <a:effectLst/>
                <a:uLnTx/>
                <a:uFillTx/>
                <a:ea typeface="+mn-ea"/>
                <a:cs typeface="Arial" charset="0"/>
              </a:rPr>
              <a:t>Dofir bréng ons Spillgezei. </a:t>
            </a:r>
            <a:endParaRPr kumimoji="0" lang="de-DE" sz="1600" b="0" i="0" u="none" strike="noStrike" kern="1200" cap="none" spc="0" normalizeH="0" baseline="0" dirty="0">
              <a:ln>
                <a:noFill/>
              </a:ln>
              <a:solidFill>
                <a:prstClr val="black"/>
              </a:solidFill>
              <a:effectLst/>
              <a:uLnTx/>
              <a:uFillTx/>
              <a:ea typeface="+mn-ea"/>
              <a:cs typeface="Arial" charset="0"/>
            </a:endParaRPr>
          </a:p>
        </p:txBody>
      </p:sp>
      <p:pic>
        <p:nvPicPr>
          <p:cNvPr id="7" name="Picture 3" descr="X:\Powerpoint Luxembourg\PHOTOS\DL_168891.jpg"/>
          <p:cNvPicPr>
            <a:picLocks noChangeAspect="1" noChangeArrowheads="1"/>
          </p:cNvPicPr>
          <p:nvPr/>
        </p:nvPicPr>
        <p:blipFill>
          <a:blip r:embed="rId5" cstate="print"/>
          <a:srcRect/>
          <a:stretch>
            <a:fillRect/>
          </a:stretch>
        </p:blipFill>
        <p:spPr bwMode="auto">
          <a:xfrm>
            <a:off x="4351795" y="1628800"/>
            <a:ext cx="4200077" cy="3434318"/>
          </a:xfrm>
          <a:prstGeom prst="rect">
            <a:avLst/>
          </a:prstGeom>
          <a:ln>
            <a:noFill/>
          </a:ln>
          <a:effectLst>
            <a:outerShdw blurRad="292100" dist="139700" dir="2700000" algn="tl" rotWithShape="0">
              <a:srgbClr val="333333">
                <a:alpha val="65000"/>
              </a:srgbClr>
            </a:outerShdw>
          </a:effectLst>
        </p:spPr>
      </p:pic>
      <p:pic>
        <p:nvPicPr>
          <p:cNvPr id="3" name="Léiwe Kleeschen, Gudde Kle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34656" y="5558629"/>
            <a:ext cx="609600" cy="609600"/>
          </a:xfrm>
          <a:prstGeom prst="rect">
            <a:avLst/>
          </a:prstGeom>
        </p:spPr>
      </p:pic>
    </p:spTree>
    <p:extLst>
      <p:ext uri="{BB962C8B-B14F-4D97-AF65-F5344CB8AC3E}">
        <p14:creationId xmlns:p14="http://schemas.microsoft.com/office/powerpoint/2010/main" val="13633991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14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Bekannte Luxemburger und Luxemburgerinnen</a:t>
            </a:r>
            <a:endParaRPr lang="de-DE" cap="none" dirty="0">
              <a:solidFill>
                <a:schemeClr val="accent2"/>
              </a:solidFill>
            </a:endParaRPr>
          </a:p>
        </p:txBody>
      </p:sp>
      <p:pic>
        <p:nvPicPr>
          <p:cNvPr id="8" name="Picture 4" descr="D:\collage\sip_160954.jpg"/>
          <p:cNvPicPr>
            <a:picLocks noChangeAspect="1" noChangeArrowheads="1"/>
          </p:cNvPicPr>
          <p:nvPr/>
        </p:nvPicPr>
        <p:blipFill>
          <a:blip r:embed="rId3" cstate="print"/>
          <a:srcRect/>
          <a:stretch>
            <a:fillRect/>
          </a:stretch>
        </p:blipFill>
        <p:spPr bwMode="auto">
          <a:xfrm>
            <a:off x="457744" y="3949320"/>
            <a:ext cx="2564400" cy="1706746"/>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8759" t="5359" b="4888"/>
          <a:stretch/>
        </p:blipFill>
        <p:spPr>
          <a:xfrm>
            <a:off x="3286175" y="1347463"/>
            <a:ext cx="2506562" cy="1668832"/>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t="12200" b="42279"/>
          <a:stretch/>
        </p:blipFill>
        <p:spPr>
          <a:xfrm>
            <a:off x="6056570" y="3942147"/>
            <a:ext cx="2565880" cy="1712831"/>
          </a:xfrm>
          <a:prstGeom prst="rect">
            <a:avLst/>
          </a:prstGeom>
          <a:ln>
            <a:noFill/>
          </a:ln>
          <a:effectLst>
            <a:outerShdw blurRad="292100" dist="139700" dir="2700000" algn="tl" rotWithShape="0">
              <a:srgbClr val="333333">
                <a:alpha val="65000"/>
              </a:srgbClr>
            </a:outerShdw>
          </a:effectLst>
        </p:spPr>
      </p:pic>
      <p:sp>
        <p:nvSpPr>
          <p:cNvPr id="15" name="ZoneTexte 14"/>
          <p:cNvSpPr txBox="1">
            <a:spLocks noChangeArrowheads="1"/>
          </p:cNvSpPr>
          <p:nvPr/>
        </p:nvSpPr>
        <p:spPr bwMode="auto">
          <a:xfrm>
            <a:off x="3801626" y="3052362"/>
            <a:ext cx="1475660" cy="276999"/>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Jean-Claude Juncker</a:t>
            </a:r>
            <a:endParaRPr kumimoji="0" lang="de-DE" sz="1200" b="1" i="0" u="none" strike="noStrike" kern="1200" cap="none" spc="0" normalizeH="0" baseline="0" dirty="0">
              <a:ln>
                <a:noFill/>
              </a:ln>
              <a:solidFill>
                <a:prstClr val="black"/>
              </a:solidFill>
              <a:effectLst/>
              <a:uLnTx/>
              <a:uFillTx/>
              <a:latin typeface="Calibri"/>
              <a:ea typeface="+mn-ea"/>
              <a:cs typeface="Arial" charset="0"/>
            </a:endParaRPr>
          </a:p>
        </p:txBody>
      </p:sp>
      <p:sp>
        <p:nvSpPr>
          <p:cNvPr id="16" name="ZoneTexte 18"/>
          <p:cNvSpPr txBox="1">
            <a:spLocks noChangeArrowheads="1"/>
          </p:cNvSpPr>
          <p:nvPr/>
        </p:nvSpPr>
        <p:spPr bwMode="auto">
          <a:xfrm>
            <a:off x="1183606" y="3394234"/>
            <a:ext cx="2088232" cy="55399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Ranga Yogeshwar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prstClr val="black"/>
              </a:solidFill>
              <a:effectLst/>
              <a:uLnTx/>
              <a:uFillTx/>
              <a:latin typeface="Calibri"/>
              <a:ea typeface="+mn-ea"/>
            </a:endParaRPr>
          </a:p>
        </p:txBody>
      </p:sp>
      <p:sp>
        <p:nvSpPr>
          <p:cNvPr id="18" name="ZoneTexte 16"/>
          <p:cNvSpPr txBox="1">
            <a:spLocks noChangeArrowheads="1"/>
          </p:cNvSpPr>
          <p:nvPr/>
        </p:nvSpPr>
        <p:spPr bwMode="auto">
          <a:xfrm>
            <a:off x="6619579" y="3394234"/>
            <a:ext cx="1439863" cy="55399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Désirée Nosbusch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prstClr val="black"/>
              </a:solidFill>
              <a:effectLst/>
              <a:uLnTx/>
              <a:uFillTx/>
              <a:latin typeface="Calibri"/>
              <a:ea typeface="+mn-ea"/>
            </a:endParaRPr>
          </a:p>
        </p:txBody>
      </p:sp>
      <p:sp>
        <p:nvSpPr>
          <p:cNvPr id="3" name="Rectangle 2"/>
          <p:cNvSpPr/>
          <p:nvPr/>
        </p:nvSpPr>
        <p:spPr>
          <a:xfrm>
            <a:off x="6933966" y="5654978"/>
            <a:ext cx="132645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Léa Linster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dirty="0">
              <a:ln>
                <a:noFill/>
              </a:ln>
              <a:solidFill>
                <a:prstClr val="black"/>
              </a:solidFill>
              <a:effectLst/>
              <a:uLnTx/>
              <a:uFillTx/>
              <a:latin typeface="Calibri"/>
              <a:ea typeface="+mn-ea"/>
              <a:cs typeface="Arial" charset="0"/>
            </a:endParaRPr>
          </a:p>
        </p:txBody>
      </p:sp>
      <p:sp>
        <p:nvSpPr>
          <p:cNvPr id="7" name="Rectangle 6"/>
          <p:cNvSpPr/>
          <p:nvPr/>
        </p:nvSpPr>
        <p:spPr>
          <a:xfrm>
            <a:off x="1184532" y="5654978"/>
            <a:ext cx="113678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Guy Helminger</a:t>
            </a:r>
            <a:endParaRPr kumimoji="0" lang="de-DE" sz="1200" b="1" i="0" u="none" strike="noStrike" kern="1200" cap="none" spc="0" normalizeH="0" baseline="0" dirty="0">
              <a:ln>
                <a:noFill/>
              </a:ln>
              <a:solidFill>
                <a:prstClr val="black"/>
              </a:solidFill>
              <a:effectLst/>
              <a:uLnTx/>
              <a:uFillTx/>
              <a:latin typeface="Calibri"/>
              <a:ea typeface="+mn-ea"/>
              <a:cs typeface="Arial" charset="0"/>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6218" y="969523"/>
            <a:ext cx="1506587" cy="2424711"/>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1219" y="3555916"/>
            <a:ext cx="1616474" cy="2424711"/>
          </a:xfrm>
          <a:prstGeom prst="rect">
            <a:avLst/>
          </a:prstGeom>
          <a:ln>
            <a:noFill/>
          </a:ln>
          <a:effectLst>
            <a:outerShdw blurRad="292100" dist="139700" dir="2700000" algn="tl" rotWithShape="0">
              <a:srgbClr val="333333">
                <a:alpha val="65000"/>
              </a:srgbClr>
            </a:outerShdw>
          </a:effectLst>
        </p:spPr>
      </p:pic>
      <p:sp>
        <p:nvSpPr>
          <p:cNvPr id="19" name="Rectangle 18"/>
          <p:cNvSpPr/>
          <p:nvPr/>
        </p:nvSpPr>
        <p:spPr>
          <a:xfrm>
            <a:off x="3882128" y="5994191"/>
            <a:ext cx="1314655"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dirty="0" smtClean="0">
                <a:ln>
                  <a:noFill/>
                </a:ln>
                <a:solidFill>
                  <a:prstClr val="black"/>
                </a:solidFill>
                <a:effectLst/>
                <a:uLnTx/>
                <a:uFillTx/>
                <a:latin typeface="Calibri"/>
                <a:ea typeface="+mn-ea"/>
                <a:cs typeface="Arial" charset="0"/>
              </a:rPr>
              <a:t>Christine Majerus</a:t>
            </a:r>
            <a:endParaRPr kumimoji="0" lang="de-DE" sz="1200" b="1" i="0" u="none" strike="noStrike" kern="1200" cap="none" spc="0" normalizeH="0" baseline="0" dirty="0">
              <a:ln>
                <a:noFill/>
              </a:ln>
              <a:solidFill>
                <a:prstClr val="black"/>
              </a:solidFill>
              <a:effectLst/>
              <a:uLnTx/>
              <a:uFillTx/>
              <a:latin typeface="Calibri"/>
              <a:ea typeface="+mn-ea"/>
            </a:endParaRP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7068" y="969523"/>
            <a:ext cx="1616473" cy="2424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346474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Wussten Sie, dass…?</a:t>
            </a:r>
            <a:endParaRPr lang="de-DE" cap="none" dirty="0">
              <a:solidFill>
                <a:srgbClr val="FF0000"/>
              </a:solidFill>
            </a:endParaRPr>
          </a:p>
        </p:txBody>
      </p:sp>
      <p:sp>
        <p:nvSpPr>
          <p:cNvPr id="5" name="Espace réservé du contenu 2"/>
          <p:cNvSpPr txBox="1">
            <a:spLocks noGrp="1"/>
          </p:cNvSpPr>
          <p:nvPr>
            <p:ph sz="half" idx="14"/>
          </p:nvPr>
        </p:nvSpPr>
        <p:spPr>
          <a:xfrm>
            <a:off x="487721" y="2145950"/>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ts val="2160"/>
              </a:lnSpc>
              <a:spcBef>
                <a:spcPts val="0"/>
              </a:spcBef>
            </a:pPr>
            <a:r>
              <a:rPr lang="de-DE" dirty="0" smtClean="0">
                <a:cs typeface="Arial" charset="0"/>
              </a:rPr>
              <a:t>drei Forscher luxemburgischer Abstammung Nobelpreisträger sind?</a:t>
            </a:r>
          </a:p>
          <a:p>
            <a:pPr marL="270000" indent="-270000">
              <a:lnSpc>
                <a:spcPts val="2160"/>
              </a:lnSpc>
              <a:spcBef>
                <a:spcPts val="0"/>
              </a:spcBef>
              <a:buNone/>
            </a:pPr>
            <a:endParaRPr lang="de-DE" dirty="0" smtClean="0">
              <a:cs typeface="Arial" charset="0"/>
            </a:endParaRPr>
          </a:p>
          <a:p>
            <a:pPr marL="270000" indent="-270000">
              <a:lnSpc>
                <a:spcPts val="2160"/>
              </a:lnSpc>
              <a:spcBef>
                <a:spcPts val="0"/>
              </a:spcBef>
            </a:pPr>
            <a:r>
              <a:rPr lang="de-DE" dirty="0" smtClean="0">
                <a:cs typeface="Arial" charset="0"/>
              </a:rPr>
              <a:t>der Luxemburger Pierre Werner als „Vater des Euro“ gilt?</a:t>
            </a:r>
          </a:p>
          <a:p>
            <a:pPr marL="270000" indent="-270000">
              <a:lnSpc>
                <a:spcPts val="2160"/>
              </a:lnSpc>
              <a:spcBef>
                <a:spcPts val="0"/>
              </a:spcBef>
              <a:buNone/>
            </a:pPr>
            <a:endParaRPr lang="de-DE" dirty="0" smtClean="0">
              <a:cs typeface="Arial" charset="0"/>
            </a:endParaRPr>
          </a:p>
          <a:p>
            <a:pPr marL="270000" indent="-270000">
              <a:lnSpc>
                <a:spcPts val="2160"/>
              </a:lnSpc>
              <a:spcBef>
                <a:spcPts val="0"/>
              </a:spcBef>
            </a:pPr>
            <a:r>
              <a:rPr lang="de-DE" dirty="0" smtClean="0">
                <a:cs typeface="Arial" charset="0"/>
              </a:rPr>
              <a:t>die weltweit einzige Frau, die einen Bocuse d’or gewonnen hat, Luxemburgerin ist?</a:t>
            </a:r>
          </a:p>
          <a:p>
            <a:pPr marL="270000" indent="-270000">
              <a:lnSpc>
                <a:spcPts val="2160"/>
              </a:lnSpc>
              <a:spcBef>
                <a:spcPts val="0"/>
              </a:spcBef>
              <a:buNone/>
            </a:pPr>
            <a:endParaRPr lang="de-DE" dirty="0" smtClean="0">
              <a:cs typeface="Arial" charset="0"/>
            </a:endParaRPr>
          </a:p>
          <a:p>
            <a:pPr marL="270000" indent="-270000">
              <a:lnSpc>
                <a:spcPts val="2160"/>
              </a:lnSpc>
              <a:spcBef>
                <a:spcPts val="0"/>
              </a:spcBef>
            </a:pPr>
            <a:r>
              <a:rPr lang="de-DE" dirty="0" smtClean="0">
                <a:cs typeface="Arial" charset="0"/>
              </a:rPr>
              <a:t>Robert Schuman, einer der Väter Europas, in Luxemburg-Stadt geboren wurde?</a:t>
            </a:r>
          </a:p>
          <a:p>
            <a:pPr marL="270000" indent="-270000">
              <a:lnSpc>
                <a:spcPts val="2160"/>
              </a:lnSpc>
              <a:spcBef>
                <a:spcPts val="0"/>
              </a:spcBef>
              <a:buNone/>
            </a:pPr>
            <a:endParaRPr lang="de-DE" dirty="0" smtClean="0">
              <a:cs typeface="Arial" charset="0"/>
            </a:endParaRPr>
          </a:p>
          <a:p>
            <a:pPr marL="270000" indent="-270000">
              <a:lnSpc>
                <a:spcPts val="2160"/>
              </a:lnSpc>
              <a:spcBef>
                <a:spcPts val="0"/>
              </a:spcBef>
            </a:pPr>
            <a:r>
              <a:rPr lang="de-DE" dirty="0" smtClean="0">
                <a:cs typeface="Arial" charset="0"/>
              </a:rPr>
              <a:t>vier Luxemburger die Tour de France gewonnen haben?</a:t>
            </a:r>
          </a:p>
          <a:p>
            <a:pPr marL="270000" indent="-270000">
              <a:lnSpc>
                <a:spcPts val="2160"/>
              </a:lnSpc>
              <a:spcBef>
                <a:spcPts val="0"/>
              </a:spcBef>
              <a:buNone/>
            </a:pPr>
            <a:endParaRPr lang="de-DE" dirty="0" smtClean="0">
              <a:cs typeface="Arial" charset="0"/>
            </a:endParaRPr>
          </a:p>
          <a:p>
            <a:pPr marL="270000" indent="-270000">
              <a:lnSpc>
                <a:spcPts val="2160"/>
              </a:lnSpc>
              <a:spcBef>
                <a:spcPts val="0"/>
              </a:spcBef>
            </a:pPr>
            <a:r>
              <a:rPr lang="de-DE" dirty="0" smtClean="0">
                <a:cs typeface="Arial" charset="0"/>
              </a:rPr>
              <a:t>der Begründer von Science-Fiction Luxemburger war? </a:t>
            </a:r>
            <a:endParaRPr lang="de-DE"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3324617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Auf einen Blick</a:t>
            </a:r>
            <a:endParaRPr lang="de-DE" cap="none" dirty="0">
              <a:solidFill>
                <a:srgbClr val="FF0000"/>
              </a:solidFill>
            </a:endParaRPr>
          </a:p>
        </p:txBody>
      </p:sp>
      <p:sp>
        <p:nvSpPr>
          <p:cNvPr id="5" name="Espace réservé du contenu 2"/>
          <p:cNvSpPr txBox="1">
            <a:spLocks noGrp="1"/>
          </p:cNvSpPr>
          <p:nvPr>
            <p:ph sz="half" idx="14"/>
          </p:nvPr>
        </p:nvSpPr>
        <p:spPr>
          <a:xfrm>
            <a:off x="457199" y="1718810"/>
            <a:ext cx="8150400" cy="404839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spcAft>
                <a:spcPts val="600"/>
              </a:spcAft>
            </a:pPr>
            <a:r>
              <a:rPr lang="de-DE" b="1" dirty="0" smtClean="0">
                <a:cs typeface="Arial" charset="0"/>
              </a:rPr>
              <a:t>Offizielle Bezeichnung: </a:t>
            </a:r>
            <a:r>
              <a:rPr lang="de-DE" dirty="0" smtClean="0">
                <a:cs typeface="Arial" charset="0"/>
              </a:rPr>
              <a:t>Großherzogtum Luxemburg</a:t>
            </a:r>
            <a:endParaRPr lang="de-DE" sz="400" dirty="0" smtClean="0">
              <a:cs typeface="Arial" charset="0"/>
            </a:endParaRPr>
          </a:p>
          <a:p>
            <a:pPr marL="270000" indent="-270000">
              <a:lnSpc>
                <a:spcPct val="100000"/>
              </a:lnSpc>
              <a:spcBef>
                <a:spcPts val="600"/>
              </a:spcBef>
              <a:spcAft>
                <a:spcPts val="600"/>
              </a:spcAft>
            </a:pPr>
            <a:r>
              <a:rPr lang="de-DE" b="1" dirty="0" smtClean="0">
                <a:cs typeface="Arial" charset="0"/>
              </a:rPr>
              <a:t>Hauptstadt: </a:t>
            </a:r>
            <a:r>
              <a:rPr lang="de-DE" dirty="0" smtClean="0">
                <a:cs typeface="Arial" charset="0"/>
              </a:rPr>
              <a:t>Luxemburg (116 328 Einwohner)</a:t>
            </a:r>
            <a:endParaRPr lang="de-DE" sz="400" dirty="0" smtClean="0">
              <a:cs typeface="Arial" charset="0"/>
            </a:endParaRPr>
          </a:p>
          <a:p>
            <a:pPr marL="270000" indent="-270000">
              <a:lnSpc>
                <a:spcPct val="100000"/>
              </a:lnSpc>
              <a:spcBef>
                <a:spcPts val="600"/>
              </a:spcBef>
              <a:spcAft>
                <a:spcPts val="600"/>
              </a:spcAft>
            </a:pPr>
            <a:r>
              <a:rPr lang="de-DE" b="1" dirty="0" smtClean="0">
                <a:cs typeface="Arial" charset="0"/>
              </a:rPr>
              <a:t>Nachbarländer:</a:t>
            </a:r>
            <a:r>
              <a:rPr lang="de-DE" dirty="0" smtClean="0">
                <a:cs typeface="Arial" charset="0"/>
              </a:rPr>
              <a:t> Belgien, Deutschland, Frankreich</a:t>
            </a:r>
            <a:endParaRPr lang="de-DE" sz="400" dirty="0" smtClean="0">
              <a:cs typeface="Arial" charset="0"/>
            </a:endParaRPr>
          </a:p>
          <a:p>
            <a:pPr marL="270000" indent="-270000">
              <a:lnSpc>
                <a:spcPct val="100000"/>
              </a:lnSpc>
              <a:spcBef>
                <a:spcPts val="600"/>
              </a:spcBef>
              <a:spcAft>
                <a:spcPts val="600"/>
              </a:spcAft>
            </a:pPr>
            <a:r>
              <a:rPr lang="de-DE" b="1" dirty="0" smtClean="0">
                <a:cs typeface="Arial" charset="0"/>
              </a:rPr>
              <a:t>Fläche: </a:t>
            </a:r>
            <a:r>
              <a:rPr lang="de-DE" dirty="0" smtClean="0">
                <a:cs typeface="Arial" charset="0"/>
              </a:rPr>
              <a:t>2 586 km</a:t>
            </a:r>
            <a:r>
              <a:rPr lang="de-DE" baseline="30000" dirty="0" smtClean="0">
                <a:cs typeface="Arial" charset="0"/>
              </a:rPr>
              <a:t>2</a:t>
            </a:r>
            <a:endParaRPr lang="de-DE" sz="400" b="1" dirty="0" smtClean="0">
              <a:cs typeface="Arial" charset="0"/>
            </a:endParaRPr>
          </a:p>
          <a:p>
            <a:pPr marL="270000" indent="-270000">
              <a:lnSpc>
                <a:spcPct val="100000"/>
              </a:lnSpc>
              <a:spcBef>
                <a:spcPts val="600"/>
              </a:spcBef>
              <a:spcAft>
                <a:spcPts val="600"/>
              </a:spcAft>
            </a:pPr>
            <a:r>
              <a:rPr lang="de-DE" b="1" dirty="0" smtClean="0">
                <a:cs typeface="Arial" charset="0"/>
              </a:rPr>
              <a:t>Sprachen: </a:t>
            </a:r>
            <a:r>
              <a:rPr lang="de-DE" dirty="0" smtClean="0">
                <a:cs typeface="Arial" charset="0"/>
              </a:rPr>
              <a:t>Luxemburgisch, Französisch, Deutsch</a:t>
            </a:r>
            <a:endParaRPr lang="de-DE" sz="400" dirty="0" smtClean="0">
              <a:cs typeface="Arial" charset="0"/>
            </a:endParaRPr>
          </a:p>
          <a:p>
            <a:pPr marL="270000" indent="-270000">
              <a:lnSpc>
                <a:spcPct val="100000"/>
              </a:lnSpc>
              <a:spcBef>
                <a:spcPts val="600"/>
              </a:spcBef>
            </a:pPr>
            <a:r>
              <a:rPr lang="de-DE" b="1" dirty="0" smtClean="0">
                <a:cs typeface="Arial" charset="0"/>
              </a:rPr>
              <a:t>Bevölkerung:</a:t>
            </a:r>
            <a:r>
              <a:rPr lang="de-DE" dirty="0" smtClean="0">
                <a:cs typeface="Arial" charset="0"/>
              </a:rPr>
              <a:t> </a:t>
            </a:r>
          </a:p>
          <a:p>
            <a:pPr marL="0" indent="0">
              <a:lnSpc>
                <a:spcPct val="100000"/>
              </a:lnSpc>
              <a:spcBef>
                <a:spcPts val="600"/>
              </a:spcBef>
              <a:buNone/>
            </a:pPr>
            <a:endParaRPr lang="de-DE" sz="600" dirty="0" smtClean="0">
              <a:cs typeface="Arial" charset="0"/>
            </a:endParaRPr>
          </a:p>
          <a:p>
            <a:pPr marL="543600" lvl="1" indent="-180000">
              <a:spcBef>
                <a:spcPts val="0"/>
              </a:spcBef>
              <a:spcAft>
                <a:spcPts val="600"/>
              </a:spcAft>
            </a:pPr>
            <a:r>
              <a:rPr lang="de-DE" sz="1800" dirty="0" smtClean="0">
                <a:cs typeface="Arial" charset="0"/>
              </a:rPr>
              <a:t>602 000 Einwohner;</a:t>
            </a:r>
          </a:p>
          <a:p>
            <a:pPr marL="543600" lvl="1" indent="-180000">
              <a:spcBef>
                <a:spcPts val="0"/>
              </a:spcBef>
              <a:spcAft>
                <a:spcPts val="600"/>
              </a:spcAft>
            </a:pPr>
            <a:r>
              <a:rPr lang="de-DE" sz="1800" dirty="0" smtClean="0">
                <a:cs typeface="Arial" charset="0"/>
              </a:rPr>
              <a:t>Mehr als 170 Nationalitäten; Ausländeranteil: 47,9 %.</a:t>
            </a:r>
            <a:endParaRPr lang="de-DE" sz="600" dirty="0" smtClean="0">
              <a:cs typeface="Arial" charset="0"/>
            </a:endParaRPr>
          </a:p>
          <a:p>
            <a:pPr marL="270000" indent="-270000">
              <a:lnSpc>
                <a:spcPct val="100000"/>
              </a:lnSpc>
              <a:spcBef>
                <a:spcPts val="600"/>
              </a:spcBef>
              <a:spcAft>
                <a:spcPts val="600"/>
              </a:spcAft>
            </a:pPr>
            <a:r>
              <a:rPr lang="de-DE" b="1" dirty="0" smtClean="0">
                <a:cs typeface="Arial" charset="0"/>
              </a:rPr>
              <a:t>Zeitzone: </a:t>
            </a:r>
            <a:r>
              <a:rPr lang="de-DE" dirty="0" smtClean="0">
                <a:cs typeface="Arial" charset="0"/>
              </a:rPr>
              <a:t>GMT/UTC +1</a:t>
            </a:r>
            <a:endParaRPr lang="de-DE" sz="800" dirty="0" smtClean="0">
              <a:cs typeface="Arial" charset="0"/>
            </a:endParaRPr>
          </a:p>
          <a:p>
            <a:pPr marL="270000" indent="-270000">
              <a:lnSpc>
                <a:spcPct val="100000"/>
              </a:lnSpc>
              <a:spcBef>
                <a:spcPts val="600"/>
              </a:spcBef>
              <a:spcAft>
                <a:spcPts val="600"/>
              </a:spcAft>
            </a:pPr>
            <a:r>
              <a:rPr lang="de-DE" b="1" dirty="0" smtClean="0">
                <a:cs typeface="Arial" charset="0"/>
              </a:rPr>
              <a:t>Währungseinheit: </a:t>
            </a:r>
            <a:r>
              <a:rPr lang="de-DE" dirty="0" smtClean="0">
                <a:cs typeface="Arial" charset="0"/>
              </a:rPr>
              <a:t>Euro</a:t>
            </a:r>
            <a:endParaRPr lang="de-DE"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31773401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Wussten Sie, dass…?</a:t>
            </a:r>
            <a:endParaRPr lang="de-DE" cap="none" dirty="0">
              <a:solidFill>
                <a:srgbClr val="FF0000"/>
              </a:solidFill>
            </a:endParaRPr>
          </a:p>
        </p:txBody>
      </p:sp>
      <p:sp>
        <p:nvSpPr>
          <p:cNvPr id="5" name="Espace réservé du contenu 2"/>
          <p:cNvSpPr txBox="1">
            <a:spLocks noGrp="1"/>
          </p:cNvSpPr>
          <p:nvPr>
            <p:ph sz="half" idx="14"/>
          </p:nvPr>
        </p:nvSpPr>
        <p:spPr>
          <a:xfrm>
            <a:off x="457199" y="239388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de-DE" dirty="0" smtClean="0">
                <a:cs typeface="Arial" charset="0"/>
              </a:rPr>
              <a:t>Drei Bestandteile des Luxemburger Kulturerbes offiziell von der UNESCO anerkannt sind?</a:t>
            </a:r>
          </a:p>
          <a:p>
            <a:pPr marL="270000" indent="-270000">
              <a:spcBef>
                <a:spcPts val="0"/>
              </a:spcBef>
            </a:pPr>
            <a:endParaRPr lang="de-DE" dirty="0" smtClean="0">
              <a:cs typeface="Arial" charset="0"/>
            </a:endParaRPr>
          </a:p>
          <a:p>
            <a:pPr marL="270000" indent="-270000">
              <a:spcBef>
                <a:spcPts val="0"/>
              </a:spcBef>
            </a:pPr>
            <a:r>
              <a:rPr lang="de-DE" dirty="0" smtClean="0">
                <a:cs typeface="Arial" charset="0"/>
              </a:rPr>
              <a:t>sich unter der Stadt Luxemburg ein 23 Kilometer langes Netz von Gängen aus der Festungszeit, die Kasematten, befindet?</a:t>
            </a:r>
          </a:p>
          <a:p>
            <a:pPr marL="270000" indent="-270000">
              <a:spcBef>
                <a:spcPts val="0"/>
              </a:spcBef>
            </a:pPr>
            <a:endParaRPr lang="de-DE" dirty="0" smtClean="0">
              <a:cs typeface="Arial" charset="0"/>
            </a:endParaRPr>
          </a:p>
          <a:p>
            <a:pPr marL="270000" indent="-270000">
              <a:spcBef>
                <a:spcPts val="0"/>
              </a:spcBef>
            </a:pPr>
            <a:r>
              <a:rPr lang="de-DE" dirty="0" smtClean="0">
                <a:cs typeface="Arial" charset="0"/>
              </a:rPr>
              <a:t>Die Stadt Luxemburg als einzige Stadt zweimal Europäische Kulturhauptstadt war?</a:t>
            </a:r>
          </a:p>
          <a:p>
            <a:pPr marL="0" indent="0">
              <a:spcBef>
                <a:spcPts val="0"/>
              </a:spcBef>
              <a:buNone/>
            </a:pPr>
            <a:endParaRPr lang="de-DE"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27106493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rgbClr val="FF0000"/>
                </a:solidFill>
              </a:rPr>
              <a:t>Wussten Sie, dass…?</a:t>
            </a:r>
            <a:endParaRPr lang="de-DE" cap="none" dirty="0">
              <a:solidFill>
                <a:srgbClr val="FF0000"/>
              </a:solidFill>
            </a:endParaRPr>
          </a:p>
        </p:txBody>
      </p:sp>
      <p:sp>
        <p:nvSpPr>
          <p:cNvPr id="5" name="Espace réservé du contenu 2"/>
          <p:cNvSpPr txBox="1">
            <a:spLocks noGrp="1"/>
          </p:cNvSpPr>
          <p:nvPr>
            <p:ph sz="half" idx="14"/>
          </p:nvPr>
        </p:nvSpPr>
        <p:spPr>
          <a:xfrm>
            <a:off x="457199" y="248389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de-DE" dirty="0" smtClean="0">
                <a:cs typeface="Arial" charset="0"/>
              </a:rPr>
              <a:t>Luxemburg ungefähr 1 % seines BNE für die öffentliche Entwicklungshilfe ausgibt?</a:t>
            </a:r>
            <a:r>
              <a:rPr lang="de-DE" sz="1600" dirty="0" smtClean="0">
                <a:cs typeface="Arial" charset="0"/>
              </a:rPr>
              <a:t/>
            </a:r>
            <a:br>
              <a:rPr lang="de-DE" sz="1600" dirty="0" smtClean="0">
                <a:cs typeface="Arial" charset="0"/>
              </a:rPr>
            </a:br>
            <a:endParaRPr lang="de-DE" sz="500" dirty="0" smtClean="0">
              <a:cs typeface="Arial" charset="0"/>
            </a:endParaRPr>
          </a:p>
          <a:p>
            <a:pPr marL="270000" indent="-270000">
              <a:spcBef>
                <a:spcPts val="0"/>
              </a:spcBef>
            </a:pPr>
            <a:r>
              <a:rPr lang="de-DE" dirty="0" smtClean="0">
                <a:cs typeface="Arial" charset="0"/>
              </a:rPr>
              <a:t>Luxemburg das weltweit wichtigste Zentrum für die Notierung von „Green Bonds“ ist?</a:t>
            </a:r>
          </a:p>
          <a:p>
            <a:pPr marL="0" indent="0">
              <a:spcBef>
                <a:spcPts val="0"/>
              </a:spcBef>
              <a:buNone/>
            </a:pPr>
            <a:endParaRPr lang="de-DE" dirty="0" smtClean="0">
              <a:cs typeface="Arial" charset="0"/>
            </a:endParaRPr>
          </a:p>
          <a:p>
            <a:pPr marL="270000" indent="-270000">
              <a:spcBef>
                <a:spcPts val="0"/>
              </a:spcBef>
            </a:pPr>
            <a:r>
              <a:rPr lang="de-DE" dirty="0" smtClean="0">
                <a:cs typeface="Arial" charset="0"/>
              </a:rPr>
              <a:t>Luxemburg das erste europäische Gesetz über die Nutzung von Weltraumressourcen erlassen hat?</a:t>
            </a:r>
          </a:p>
          <a:p>
            <a:pPr marL="270000" indent="-270000">
              <a:spcBef>
                <a:spcPts val="0"/>
              </a:spcBef>
              <a:buNone/>
            </a:pPr>
            <a:endParaRPr lang="de-DE" dirty="0" smtClean="0">
              <a:cs typeface="Arial" charset="0"/>
            </a:endParaRPr>
          </a:p>
          <a:p>
            <a:pPr marL="270000" indent="-270000">
              <a:spcBef>
                <a:spcPts val="0"/>
              </a:spcBef>
            </a:pPr>
            <a:r>
              <a:rPr lang="de-DE" dirty="0" smtClean="0">
                <a:cs typeface="Arial" charset="0"/>
              </a:rPr>
              <a:t>das Großherzogtum an der Spitze der weltweiten Gesundheitssysteme steht?</a:t>
            </a:r>
          </a:p>
          <a:p>
            <a:pPr marL="0" indent="0">
              <a:spcBef>
                <a:spcPts val="0"/>
              </a:spcBef>
              <a:buNone/>
            </a:pPr>
            <a:endParaRPr lang="de-DE"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1806211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862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Auf einen Blick</a:t>
            </a:r>
            <a:endParaRPr lang="de-DE" cap="none" dirty="0">
              <a:solidFill>
                <a:schemeClr val="accent2"/>
              </a:solidFill>
            </a:endParaRPr>
          </a:p>
        </p:txBody>
      </p:sp>
      <p:sp>
        <p:nvSpPr>
          <p:cNvPr id="3" name="Rectangle 2"/>
          <p:cNvSpPr/>
          <p:nvPr/>
        </p:nvSpPr>
        <p:spPr>
          <a:xfrm>
            <a:off x="463169" y="713935"/>
            <a:ext cx="3349891"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1" i="0" u="none" strike="noStrike" kern="1200" cap="none" spc="0" normalizeH="0" baseline="0" dirty="0" smtClean="0">
                <a:ln>
                  <a:noFill/>
                </a:ln>
                <a:solidFill>
                  <a:srgbClr val="0099FF"/>
                </a:solidFill>
                <a:effectLst/>
                <a:uLnTx/>
                <a:uFillTx/>
                <a:latin typeface="Calibri"/>
                <a:ea typeface="+mn-ea"/>
                <a:cs typeface="+mn-cs"/>
              </a:rPr>
              <a:t>Luxemburg – gut angebunden</a:t>
            </a:r>
            <a:endParaRPr kumimoji="0" lang="de-DE" sz="2000" b="1" i="0" u="none" strike="noStrike" kern="1200" cap="none" spc="0" normalizeH="0" baseline="0" dirty="0">
              <a:ln>
                <a:noFill/>
              </a:ln>
              <a:solidFill>
                <a:srgbClr val="0099FF"/>
              </a:solidFill>
              <a:effectLst/>
              <a:uLnTx/>
              <a:uFillTx/>
              <a:latin typeface="Calibri"/>
              <a:ea typeface="+mn-ea"/>
              <a:cs typeface="+mn-cs"/>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7813" b="4169"/>
          <a:stretch/>
        </p:blipFill>
        <p:spPr>
          <a:xfrm>
            <a:off x="986945" y="976719"/>
            <a:ext cx="7105022" cy="5332601"/>
          </a:xfrm>
          <a:prstGeom prst="rect">
            <a:avLst/>
          </a:prstGeom>
        </p:spPr>
      </p:pic>
    </p:spTree>
    <p:extLst>
      <p:ext uri="{BB962C8B-B14F-4D97-AF65-F5344CB8AC3E}">
        <p14:creationId xmlns:p14="http://schemas.microsoft.com/office/powerpoint/2010/main" val="3836079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Geographie</a:t>
            </a:r>
            <a:endParaRPr lang="de-DE" cap="none" dirty="0">
              <a:solidFill>
                <a:schemeClr val="accent2"/>
              </a:solidFill>
            </a:endParaRPr>
          </a:p>
        </p:txBody>
      </p:sp>
      <p:sp>
        <p:nvSpPr>
          <p:cNvPr id="6" name="Espace réservé du contenu 2"/>
          <p:cNvSpPr>
            <a:spLocks noGrp="1"/>
          </p:cNvSpPr>
          <p:nvPr>
            <p:ph sz="half" idx="4294967295"/>
          </p:nvPr>
        </p:nvSpPr>
        <p:spPr>
          <a:xfrm>
            <a:off x="516574" y="1538789"/>
            <a:ext cx="4343457" cy="4617160"/>
          </a:xfrm>
          <a:prstGeom prst="rect">
            <a:avLst/>
          </a:prstGeom>
        </p:spPr>
        <p:txBody>
          <a:bodyPr/>
          <a:lstStyle/>
          <a:p>
            <a:pPr eaLnBrk="1" hangingPunct="1">
              <a:spcBef>
                <a:spcPts val="0"/>
              </a:spcBef>
              <a:spcAft>
                <a:spcPts val="600"/>
              </a:spcAft>
            </a:pPr>
            <a:r>
              <a:rPr lang="de-DE" b="1" dirty="0" smtClean="0">
                <a:cs typeface="Arial" charset="0"/>
              </a:rPr>
              <a:t>Fläche: </a:t>
            </a:r>
            <a:r>
              <a:rPr lang="de-DE" dirty="0" smtClean="0">
                <a:cs typeface="Arial" charset="0"/>
              </a:rPr>
              <a:t>2 586 km</a:t>
            </a:r>
            <a:r>
              <a:rPr lang="de-DE" baseline="30000" dirty="0" smtClean="0">
                <a:cs typeface="Arial" charset="0"/>
              </a:rPr>
              <a:t>2</a:t>
            </a:r>
            <a:br>
              <a:rPr lang="de-DE" baseline="30000" dirty="0" smtClean="0">
                <a:cs typeface="Arial" charset="0"/>
              </a:rPr>
            </a:br>
            <a:endParaRPr lang="de-DE" baseline="30000" dirty="0" smtClean="0">
              <a:cs typeface="Arial" charset="0"/>
            </a:endParaRPr>
          </a:p>
          <a:p>
            <a:pPr eaLnBrk="1" hangingPunct="1">
              <a:spcBef>
                <a:spcPts val="0"/>
              </a:spcBef>
              <a:spcAft>
                <a:spcPts val="600"/>
              </a:spcAft>
            </a:pPr>
            <a:r>
              <a:rPr lang="de-DE" b="1" dirty="0" smtClean="0">
                <a:cs typeface="Arial" charset="0"/>
              </a:rPr>
              <a:t>Nachbarländer: </a:t>
            </a:r>
            <a:br>
              <a:rPr lang="de-DE" b="1" dirty="0" smtClean="0">
                <a:cs typeface="Arial" charset="0"/>
              </a:rPr>
            </a:br>
            <a:r>
              <a:rPr lang="de-DE" dirty="0" smtClean="0">
                <a:cs typeface="Arial" charset="0"/>
              </a:rPr>
              <a:t>Belgien, Deutschland, Frankreich</a:t>
            </a:r>
            <a:br>
              <a:rPr lang="de-DE" dirty="0" smtClean="0">
                <a:cs typeface="Arial" charset="0"/>
              </a:rPr>
            </a:br>
            <a:endParaRPr lang="de-DE" dirty="0" smtClean="0">
              <a:cs typeface="Arial" charset="0"/>
            </a:endParaRPr>
          </a:p>
          <a:p>
            <a:pPr marL="270000" indent="-270000">
              <a:lnSpc>
                <a:spcPct val="100000"/>
              </a:lnSpc>
              <a:spcBef>
                <a:spcPts val="600"/>
              </a:spcBef>
            </a:pPr>
            <a:r>
              <a:rPr lang="de-DE" b="1" dirty="0" smtClean="0">
                <a:cs typeface="Arial" charset="0"/>
              </a:rPr>
              <a:t>Zwei natürliche Regionen:</a:t>
            </a:r>
            <a:br>
              <a:rPr lang="de-DE" b="1" dirty="0" smtClean="0">
                <a:cs typeface="Arial" charset="0"/>
              </a:rPr>
            </a:br>
            <a:r>
              <a:rPr lang="de-DE" dirty="0" smtClean="0">
                <a:cs typeface="Arial" charset="0"/>
              </a:rPr>
              <a:t>das </a:t>
            </a:r>
            <a:r>
              <a:rPr lang="de-DE" dirty="0" err="1" smtClean="0">
                <a:cs typeface="Arial" charset="0"/>
              </a:rPr>
              <a:t>Ösling</a:t>
            </a:r>
            <a:r>
              <a:rPr lang="de-DE" dirty="0" smtClean="0">
                <a:cs typeface="Arial" charset="0"/>
              </a:rPr>
              <a:t> (Norden) </a:t>
            </a:r>
            <a:br>
              <a:rPr lang="de-DE" dirty="0" smtClean="0">
                <a:cs typeface="Arial" charset="0"/>
              </a:rPr>
            </a:br>
            <a:r>
              <a:rPr lang="de-DE" dirty="0" smtClean="0">
                <a:cs typeface="Arial" charset="0"/>
              </a:rPr>
              <a:t>und das </a:t>
            </a:r>
            <a:r>
              <a:rPr lang="de-DE" dirty="0" err="1" smtClean="0">
                <a:cs typeface="Arial" charset="0"/>
              </a:rPr>
              <a:t>Gutland</a:t>
            </a:r>
            <a:r>
              <a:rPr lang="de-DE" dirty="0" smtClean="0">
                <a:cs typeface="Arial" charset="0"/>
              </a:rPr>
              <a:t> </a:t>
            </a:r>
            <a:br>
              <a:rPr lang="de-DE" dirty="0" smtClean="0">
                <a:cs typeface="Arial" charset="0"/>
              </a:rPr>
            </a:br>
            <a:r>
              <a:rPr lang="de-DE" dirty="0" smtClean="0">
                <a:cs typeface="Arial" charset="0"/>
              </a:rPr>
              <a:t>(Westen, Süden und Osten) </a:t>
            </a:r>
          </a:p>
          <a:p>
            <a:pPr marL="0" indent="0">
              <a:lnSpc>
                <a:spcPct val="100000"/>
              </a:lnSpc>
              <a:spcBef>
                <a:spcPts val="600"/>
              </a:spcBef>
              <a:buNone/>
            </a:pPr>
            <a:endParaRPr lang="de-DE" sz="600" dirty="0" smtClean="0">
              <a:cs typeface="Arial" charset="0"/>
            </a:endParaRPr>
          </a:p>
          <a:p>
            <a:pPr marL="543600" lvl="1" indent="-180000">
              <a:spcBef>
                <a:spcPts val="0"/>
              </a:spcBef>
              <a:spcAft>
                <a:spcPts val="600"/>
              </a:spcAft>
            </a:pPr>
            <a:r>
              <a:rPr lang="de-DE" sz="1800" b="1" dirty="0" err="1" smtClean="0">
                <a:cs typeface="Arial" charset="0"/>
              </a:rPr>
              <a:t>Ösling</a:t>
            </a:r>
            <a:r>
              <a:rPr lang="de-DE" sz="1800" b="1" dirty="0" smtClean="0">
                <a:cs typeface="Arial" charset="0"/>
              </a:rPr>
              <a:t>: </a:t>
            </a:r>
            <a:r>
              <a:rPr lang="de-DE" sz="1800" dirty="0" smtClean="0">
                <a:cs typeface="Arial" charset="0"/>
              </a:rPr>
              <a:t>stark bewaldete Region, </a:t>
            </a:r>
            <a:br>
              <a:rPr lang="de-DE" sz="1800" dirty="0" smtClean="0">
                <a:cs typeface="Arial" charset="0"/>
              </a:rPr>
            </a:br>
            <a:r>
              <a:rPr lang="de-DE" sz="1800" dirty="0" smtClean="0">
                <a:cs typeface="Arial" charset="0"/>
              </a:rPr>
              <a:t>Flüsse und Seen, 2 Naturparks</a:t>
            </a:r>
          </a:p>
          <a:p>
            <a:pPr marL="543600" lvl="1" indent="-180000">
              <a:spcBef>
                <a:spcPts val="0"/>
              </a:spcBef>
              <a:spcAft>
                <a:spcPts val="600"/>
              </a:spcAft>
            </a:pPr>
            <a:r>
              <a:rPr lang="de-DE" sz="1800" b="1" dirty="0" err="1" smtClean="0">
                <a:cs typeface="Arial" charset="0"/>
              </a:rPr>
              <a:t>Gutland</a:t>
            </a:r>
            <a:r>
              <a:rPr lang="de-DE" sz="1800" b="1" dirty="0" smtClean="0">
                <a:cs typeface="Arial" charset="0"/>
              </a:rPr>
              <a:t>: </a:t>
            </a:r>
            <a:r>
              <a:rPr lang="de-DE" sz="1800" dirty="0" smtClean="0">
                <a:cs typeface="Arial" charset="0"/>
              </a:rPr>
              <a:t>Felder und Wälder, 1 Naturpark</a:t>
            </a:r>
            <a:br>
              <a:rPr lang="de-DE" sz="1800" dirty="0" smtClean="0">
                <a:cs typeface="Arial" charset="0"/>
              </a:rPr>
            </a:br>
            <a:endParaRPr lang="de-DE" sz="1800" dirty="0" smtClean="0">
              <a:cs typeface="Arial" charset="0"/>
            </a:endParaRPr>
          </a:p>
          <a:p>
            <a:pPr eaLnBrk="1" hangingPunct="1">
              <a:spcBef>
                <a:spcPts val="0"/>
              </a:spcBef>
            </a:pPr>
            <a:r>
              <a:rPr lang="de-DE" b="1" dirty="0" smtClean="0">
                <a:cs typeface="Arial" charset="0"/>
              </a:rPr>
              <a:t>Klima: </a:t>
            </a:r>
            <a:r>
              <a:rPr lang="de-DE" dirty="0" smtClean="0">
                <a:cs typeface="Arial" charset="0"/>
              </a:rPr>
              <a:t>gemäßigt</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5797" t="21656" r="7193"/>
          <a:stretch/>
        </p:blipFill>
        <p:spPr>
          <a:xfrm>
            <a:off x="3878415" y="549250"/>
            <a:ext cx="5265585" cy="5372835"/>
          </a:xfrm>
          <a:prstGeom prst="rect">
            <a:avLst/>
          </a:prstGeom>
        </p:spPr>
      </p:pic>
    </p:spTree>
    <p:extLst>
      <p:ext uri="{BB962C8B-B14F-4D97-AF65-F5344CB8AC3E}">
        <p14:creationId xmlns:p14="http://schemas.microsoft.com/office/powerpoint/2010/main" val="3352041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Politisches System</a:t>
            </a:r>
            <a:endParaRPr lang="de-DE" cap="none" dirty="0">
              <a:solidFill>
                <a:schemeClr val="accent2"/>
              </a:solidFill>
            </a:endParaRPr>
          </a:p>
        </p:txBody>
      </p:sp>
      <p:sp>
        <p:nvSpPr>
          <p:cNvPr id="7" name="Espace réservé du contenu 2"/>
          <p:cNvSpPr txBox="1">
            <a:spLocks/>
          </p:cNvSpPr>
          <p:nvPr/>
        </p:nvSpPr>
        <p:spPr>
          <a:xfrm>
            <a:off x="488810" y="1156643"/>
            <a:ext cx="8229600" cy="4929411"/>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3600">
              <a:lnSpc>
                <a:spcPct val="100000"/>
              </a:lnSpc>
              <a:spcBef>
                <a:spcPts val="0"/>
              </a:spcBef>
            </a:pPr>
            <a:r>
              <a:rPr lang="de-DE" b="1" dirty="0" smtClean="0">
                <a:cs typeface="Arial" charset="0"/>
              </a:rPr>
              <a:t>Staatsform: </a:t>
            </a:r>
            <a:r>
              <a:rPr lang="de-DE" dirty="0" smtClean="0">
                <a:cs typeface="Arial" charset="0"/>
              </a:rPr>
              <a:t>parlamentarische Demokratie in Form einer </a:t>
            </a:r>
            <a:br>
              <a:rPr lang="de-DE" dirty="0" smtClean="0">
                <a:cs typeface="Arial" charset="0"/>
              </a:rPr>
            </a:br>
            <a:r>
              <a:rPr lang="de-DE" dirty="0" smtClean="0">
                <a:cs typeface="Arial" charset="0"/>
              </a:rPr>
              <a:t>konstitutionellen Monarchie</a:t>
            </a:r>
          </a:p>
          <a:p>
            <a:pPr marL="363600">
              <a:lnSpc>
                <a:spcPct val="100000"/>
              </a:lnSpc>
              <a:spcBef>
                <a:spcPts val="0"/>
              </a:spcBef>
            </a:pPr>
            <a:endParaRPr lang="de-DE" sz="600" dirty="0" smtClean="0">
              <a:cs typeface="Arial" charset="0"/>
            </a:endParaRPr>
          </a:p>
          <a:p>
            <a:pPr marL="363600">
              <a:lnSpc>
                <a:spcPct val="100000"/>
              </a:lnSpc>
              <a:spcBef>
                <a:spcPts val="0"/>
              </a:spcBef>
            </a:pPr>
            <a:endParaRPr lang="de-DE" sz="600" b="1" dirty="0" smtClean="0">
              <a:cs typeface="Arial" charset="0"/>
            </a:endParaRPr>
          </a:p>
          <a:p>
            <a:pPr marL="363600">
              <a:lnSpc>
                <a:spcPct val="100000"/>
              </a:lnSpc>
              <a:spcBef>
                <a:spcPts val="0"/>
              </a:spcBef>
            </a:pPr>
            <a:r>
              <a:rPr lang="de-DE" b="1" dirty="0" smtClean="0">
                <a:cs typeface="Arial" charset="0"/>
              </a:rPr>
              <a:t>Verfassung: </a:t>
            </a:r>
            <a:r>
              <a:rPr lang="de-DE" dirty="0" smtClean="0">
                <a:cs typeface="Arial" charset="0"/>
              </a:rPr>
              <a:t>Verfassung des Großherzogtums Luxemburg </a:t>
            </a:r>
            <a:br>
              <a:rPr lang="de-DE" dirty="0" smtClean="0">
                <a:cs typeface="Arial" charset="0"/>
              </a:rPr>
            </a:br>
            <a:r>
              <a:rPr lang="de-DE" dirty="0" smtClean="0">
                <a:cs typeface="Arial" charset="0"/>
              </a:rPr>
              <a:t>vom 17. Oktober 1868, mehrmals geändert</a:t>
            </a:r>
            <a:br>
              <a:rPr lang="de-DE" dirty="0" smtClean="0">
                <a:cs typeface="Arial" charset="0"/>
              </a:rPr>
            </a:br>
            <a:endParaRPr lang="de-DE" sz="600" dirty="0" smtClean="0">
              <a:cs typeface="Arial" charset="0"/>
            </a:endParaRPr>
          </a:p>
          <a:p>
            <a:pPr marL="363600">
              <a:lnSpc>
                <a:spcPct val="100000"/>
              </a:lnSpc>
              <a:spcBef>
                <a:spcPts val="0"/>
              </a:spcBef>
            </a:pPr>
            <a:endParaRPr lang="de-DE" sz="600" b="1" dirty="0" smtClean="0">
              <a:cs typeface="Arial" charset="0"/>
            </a:endParaRPr>
          </a:p>
          <a:p>
            <a:pPr marL="363600">
              <a:lnSpc>
                <a:spcPct val="100000"/>
              </a:lnSpc>
              <a:spcBef>
                <a:spcPts val="0"/>
              </a:spcBef>
            </a:pPr>
            <a:r>
              <a:rPr lang="de-DE" b="1" dirty="0" smtClean="0">
                <a:cs typeface="Arial" charset="0"/>
              </a:rPr>
              <a:t>Allgemeines Wahlrecht: </a:t>
            </a:r>
            <a:r>
              <a:rPr lang="de-DE" dirty="0" smtClean="0">
                <a:cs typeface="Arial" charset="0"/>
              </a:rPr>
              <a:t>eingeführt 1919</a:t>
            </a:r>
            <a:br>
              <a:rPr lang="de-DE" dirty="0" smtClean="0">
                <a:cs typeface="Arial" charset="0"/>
              </a:rPr>
            </a:br>
            <a:endParaRPr lang="de-DE" sz="600" dirty="0" smtClean="0">
              <a:cs typeface="Arial" charset="0"/>
            </a:endParaRPr>
          </a:p>
          <a:p>
            <a:pPr marL="363600">
              <a:lnSpc>
                <a:spcPct val="100000"/>
              </a:lnSpc>
              <a:spcBef>
                <a:spcPts val="0"/>
              </a:spcBef>
              <a:buFontTx/>
              <a:buNone/>
            </a:pPr>
            <a:endParaRPr lang="de-DE" sz="600" b="1" dirty="0" smtClean="0">
              <a:cs typeface="Arial" charset="0"/>
            </a:endParaRPr>
          </a:p>
          <a:p>
            <a:pPr marL="363600">
              <a:lnSpc>
                <a:spcPct val="100000"/>
              </a:lnSpc>
              <a:spcBef>
                <a:spcPts val="0"/>
              </a:spcBef>
            </a:pPr>
            <a:r>
              <a:rPr lang="de-DE" b="1" dirty="0" smtClean="0">
                <a:cs typeface="Arial" charset="0"/>
              </a:rPr>
              <a:t>Staatsoberhaupt: </a:t>
            </a:r>
            <a:r>
              <a:rPr lang="de-DE" dirty="0" smtClean="0">
                <a:cs typeface="Arial" charset="0"/>
              </a:rPr>
              <a:t>S. K. H. Großherzog Henri</a:t>
            </a:r>
            <a:br>
              <a:rPr lang="de-DE" dirty="0" smtClean="0">
                <a:cs typeface="Arial" charset="0"/>
              </a:rPr>
            </a:br>
            <a:r>
              <a:rPr lang="de-DE" sz="600" dirty="0" smtClean="0">
                <a:cs typeface="Arial" charset="0"/>
              </a:rPr>
              <a:t/>
            </a:r>
            <a:br>
              <a:rPr lang="de-DE" sz="600" dirty="0" smtClean="0">
                <a:cs typeface="Arial" charset="0"/>
              </a:rPr>
            </a:br>
            <a:endParaRPr lang="de-DE" sz="600" dirty="0" smtClean="0">
              <a:cs typeface="Arial" charset="0"/>
            </a:endParaRPr>
          </a:p>
          <a:p>
            <a:pPr marL="363600">
              <a:lnSpc>
                <a:spcPct val="100000"/>
              </a:lnSpc>
              <a:spcBef>
                <a:spcPts val="0"/>
              </a:spcBef>
            </a:pPr>
            <a:r>
              <a:rPr lang="de-DE" b="1" dirty="0" smtClean="0">
                <a:cs typeface="Arial" charset="0"/>
              </a:rPr>
              <a:t>Parlament (Abgeordnetenkammer): </a:t>
            </a:r>
            <a:r>
              <a:rPr lang="de-DE" dirty="0" smtClean="0">
                <a:cs typeface="Arial" charset="0"/>
              </a:rPr>
              <a:t>60 Abgeordnete</a:t>
            </a:r>
            <a:br>
              <a:rPr lang="de-DE" dirty="0" smtClean="0">
                <a:cs typeface="Arial" charset="0"/>
              </a:rPr>
            </a:br>
            <a:r>
              <a:rPr lang="de-DE" sz="600" dirty="0" smtClean="0">
                <a:cs typeface="Arial" charset="0"/>
              </a:rPr>
              <a:t/>
            </a:r>
            <a:br>
              <a:rPr lang="de-DE" sz="600" dirty="0" smtClean="0">
                <a:cs typeface="Arial" charset="0"/>
              </a:rPr>
            </a:br>
            <a:endParaRPr lang="de-DE" sz="600" dirty="0" smtClean="0">
              <a:cs typeface="Arial" charset="0"/>
            </a:endParaRPr>
          </a:p>
          <a:p>
            <a:pPr marL="363600">
              <a:lnSpc>
                <a:spcPct val="100000"/>
              </a:lnSpc>
              <a:spcBef>
                <a:spcPts val="0"/>
              </a:spcBef>
            </a:pPr>
            <a:r>
              <a:rPr lang="de-DE" b="1" dirty="0" smtClean="0">
                <a:cs typeface="Arial" charset="0"/>
              </a:rPr>
              <a:t>Regierungschef: </a:t>
            </a:r>
            <a:r>
              <a:rPr lang="de-DE" dirty="0" smtClean="0">
                <a:cs typeface="Arial" charset="0"/>
              </a:rPr>
              <a:t>Xavier Bettel, Premierminister, Staatsminister </a:t>
            </a:r>
          </a:p>
          <a:p>
            <a:pPr marL="363600" indent="-1588">
              <a:lnSpc>
                <a:spcPct val="100000"/>
              </a:lnSpc>
              <a:spcBef>
                <a:spcPts val="0"/>
              </a:spcBef>
              <a:buFontTx/>
              <a:buNone/>
            </a:pPr>
            <a:r>
              <a:rPr lang="de-DE" sz="600" b="1" dirty="0" smtClean="0">
                <a:cs typeface="Arial" charset="0"/>
              </a:rPr>
              <a:t/>
            </a:r>
            <a:br>
              <a:rPr lang="de-DE" sz="600" b="1" dirty="0" smtClean="0">
                <a:cs typeface="Arial" charset="0"/>
              </a:rPr>
            </a:br>
            <a:endParaRPr lang="de-DE" sz="600" b="1" dirty="0" smtClean="0">
              <a:cs typeface="Arial" charset="0"/>
            </a:endParaRPr>
          </a:p>
          <a:p>
            <a:pPr marL="363600">
              <a:lnSpc>
                <a:spcPct val="100000"/>
              </a:lnSpc>
              <a:spcBef>
                <a:spcPts val="0"/>
              </a:spcBef>
            </a:pPr>
            <a:r>
              <a:rPr lang="de-DE" b="1" dirty="0" smtClean="0">
                <a:cs typeface="Arial" charset="0"/>
              </a:rPr>
              <a:t>Regierungsparteien (seit 2013 und 2018 wiedergewählt): </a:t>
            </a:r>
            <a:r>
              <a:rPr lang="de-DE" dirty="0" smtClean="0">
                <a:cs typeface="Arial" charset="0"/>
              </a:rPr>
              <a:t>Koalitionsregierung aus Demokratischer Partei (DP), Luxemburger Sozialistischen </a:t>
            </a:r>
          </a:p>
          <a:p>
            <a:pPr marL="363600">
              <a:lnSpc>
                <a:spcPct val="100000"/>
              </a:lnSpc>
              <a:spcBef>
                <a:spcPts val="0"/>
              </a:spcBef>
              <a:buFontTx/>
              <a:buNone/>
            </a:pPr>
            <a:r>
              <a:rPr lang="de-DE" dirty="0" smtClean="0">
                <a:cs typeface="Arial" charset="0"/>
              </a:rPr>
              <a:t>	Arbeiterpartei (LSAP) und den Grünen (déi gréng)</a:t>
            </a:r>
            <a:br>
              <a:rPr lang="de-DE" dirty="0" smtClean="0">
                <a:cs typeface="Arial" charset="0"/>
              </a:rPr>
            </a:br>
            <a:r>
              <a:rPr lang="de-DE" sz="600" dirty="0" smtClean="0">
                <a:cs typeface="Arial" charset="0"/>
              </a:rPr>
              <a:t/>
            </a:r>
            <a:br>
              <a:rPr lang="de-DE" sz="600" dirty="0" smtClean="0">
                <a:cs typeface="Arial" charset="0"/>
              </a:rPr>
            </a:br>
            <a:endParaRPr lang="de-DE" sz="600" dirty="0" smtClean="0">
              <a:cs typeface="Arial" charset="0"/>
            </a:endParaRPr>
          </a:p>
          <a:p>
            <a:pPr marL="363600">
              <a:lnSpc>
                <a:spcPct val="100000"/>
              </a:lnSpc>
              <a:spcBef>
                <a:spcPts val="0"/>
              </a:spcBef>
            </a:pPr>
            <a:r>
              <a:rPr lang="de-DE" b="1" dirty="0" smtClean="0">
                <a:cs typeface="Arial" charset="0"/>
              </a:rPr>
              <a:t>Gewaltenteilung</a:t>
            </a:r>
            <a:endParaRPr lang="de-DE" b="1" dirty="0"/>
          </a:p>
        </p:txBody>
      </p:sp>
    </p:spTree>
    <p:extLst>
      <p:ext uri="{BB962C8B-B14F-4D97-AF65-F5344CB8AC3E}">
        <p14:creationId xmlns:p14="http://schemas.microsoft.com/office/powerpoint/2010/main" val="32449658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Luxemburg in der Welt</a:t>
            </a:r>
            <a:endParaRPr lang="de-DE" cap="none" dirty="0">
              <a:solidFill>
                <a:schemeClr val="accent2"/>
              </a:solidFill>
            </a:endParaRPr>
          </a:p>
        </p:txBody>
      </p:sp>
      <p:sp>
        <p:nvSpPr>
          <p:cNvPr id="7" name="Espace réservé du contenu 2"/>
          <p:cNvSpPr txBox="1">
            <a:spLocks/>
          </p:cNvSpPr>
          <p:nvPr/>
        </p:nvSpPr>
        <p:spPr>
          <a:xfrm>
            <a:off x="516575" y="1152010"/>
            <a:ext cx="8229600" cy="3694468"/>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ct val="100000"/>
              </a:lnSpc>
              <a:spcBef>
                <a:spcPts val="600"/>
              </a:spcBef>
              <a:spcAft>
                <a:spcPts val="600"/>
              </a:spcAft>
            </a:pPr>
            <a:r>
              <a:rPr lang="de-DE" b="1" dirty="0" smtClean="0">
                <a:cs typeface="Arial" charset="0"/>
              </a:rPr>
              <a:t>Großregion:</a:t>
            </a:r>
            <a:r>
              <a:rPr lang="de-DE" dirty="0" smtClean="0">
                <a:cs typeface="Arial" charset="0"/>
              </a:rPr>
              <a:t> Luxemburg = Wirtschafts-, Finanz- und Handelszentrum der grenzüberschreitenden Großregion</a:t>
            </a:r>
            <a:endParaRPr lang="de-DE" sz="200" dirty="0" smtClean="0">
              <a:cs typeface="Arial" charset="0"/>
            </a:endParaRPr>
          </a:p>
          <a:p>
            <a:pPr marL="270000" indent="-270000">
              <a:lnSpc>
                <a:spcPct val="100000"/>
              </a:lnSpc>
              <a:spcBef>
                <a:spcPts val="600"/>
              </a:spcBef>
              <a:spcAft>
                <a:spcPts val="600"/>
              </a:spcAft>
            </a:pPr>
            <a:r>
              <a:rPr lang="de-DE" b="1" dirty="0" smtClean="0">
                <a:cs typeface="Arial" charset="0"/>
              </a:rPr>
              <a:t>Luxemburg, eine der drei „Hauptstädte“</a:t>
            </a:r>
            <a:endParaRPr lang="de-DE" sz="200" dirty="0" smtClean="0">
              <a:cs typeface="Arial" charset="0"/>
            </a:endParaRPr>
          </a:p>
          <a:p>
            <a:pPr marL="270000" indent="-270000">
              <a:lnSpc>
                <a:spcPct val="100000"/>
              </a:lnSpc>
              <a:spcBef>
                <a:spcPts val="600"/>
              </a:spcBef>
              <a:spcAft>
                <a:spcPts val="600"/>
              </a:spcAft>
            </a:pPr>
            <a:r>
              <a:rPr lang="de-DE" b="1" dirty="0" smtClean="0">
                <a:cs typeface="Arial" charset="0"/>
              </a:rPr>
              <a:t>Europäische Institutionen</a:t>
            </a:r>
          </a:p>
          <a:p>
            <a:pPr marL="270000" indent="-270000">
              <a:lnSpc>
                <a:spcPct val="100000"/>
              </a:lnSpc>
              <a:spcBef>
                <a:spcPts val="600"/>
              </a:spcBef>
              <a:spcAft>
                <a:spcPts val="600"/>
              </a:spcAft>
            </a:pPr>
            <a:r>
              <a:rPr lang="de-DE" b="1" dirty="0" smtClean="0">
                <a:cs typeface="Arial" charset="0"/>
              </a:rPr>
              <a:t>Gründungsmitglied mehrerer internationaler Organisationen</a:t>
            </a:r>
            <a:endParaRPr lang="de-DE" sz="200" b="1" dirty="0" smtClean="0">
              <a:cs typeface="Arial" charset="0"/>
            </a:endParaRPr>
          </a:p>
          <a:p>
            <a:pPr marL="270000" indent="-270000">
              <a:lnSpc>
                <a:spcPct val="100000"/>
              </a:lnSpc>
              <a:spcBef>
                <a:spcPts val="600"/>
              </a:spcBef>
              <a:spcAft>
                <a:spcPts val="600"/>
              </a:spcAft>
            </a:pPr>
            <a:r>
              <a:rPr lang="de-DE" b="1" dirty="0" smtClean="0">
                <a:cs typeface="Arial" charset="0"/>
              </a:rPr>
              <a:t>Mitglied aller wichtigen internationalen Organisationen</a:t>
            </a:r>
            <a:endParaRPr lang="de-DE" sz="200" b="1" dirty="0" smtClean="0">
              <a:cs typeface="Arial" charset="0"/>
            </a:endParaRPr>
          </a:p>
          <a:p>
            <a:pPr marL="270000" indent="-270000">
              <a:lnSpc>
                <a:spcPct val="100000"/>
              </a:lnSpc>
              <a:spcBef>
                <a:spcPts val="600"/>
              </a:spcBef>
              <a:spcAft>
                <a:spcPts val="600"/>
              </a:spcAft>
            </a:pPr>
            <a:r>
              <a:rPr lang="de-DE" b="1" dirty="0" smtClean="0">
                <a:cs typeface="Arial" charset="0"/>
              </a:rPr>
              <a:t>Luxemburg, nichtständiges Mitglied des UN-Sicherheitsrats (2013-2014)</a:t>
            </a:r>
            <a:endParaRPr lang="de-DE" sz="200" b="1" dirty="0" smtClean="0">
              <a:cs typeface="Arial" charset="0"/>
            </a:endParaRPr>
          </a:p>
          <a:p>
            <a:pPr marL="270000" indent="-270000">
              <a:lnSpc>
                <a:spcPct val="100000"/>
              </a:lnSpc>
              <a:spcBef>
                <a:spcPts val="600"/>
              </a:spcBef>
            </a:pPr>
            <a:r>
              <a:rPr lang="de-DE" b="1" dirty="0" smtClean="0">
                <a:cs typeface="Arial" charset="0"/>
              </a:rPr>
              <a:t>Öffentliche Entwicklungshilfe (ODA): </a:t>
            </a:r>
            <a:r>
              <a:rPr lang="de-DE" dirty="0" smtClean="0">
                <a:cs typeface="Arial" charset="0"/>
              </a:rPr>
              <a:t>Beitrag von ungefähr 1 % des BNE</a:t>
            </a:r>
            <a:endParaRPr lang="de-DE" sz="200" dirty="0" smtClean="0">
              <a:cs typeface="Arial" charset="0"/>
            </a:endParaRPr>
          </a:p>
        </p:txBody>
      </p:sp>
      <p:pic>
        <p:nvPicPr>
          <p:cNvPr id="8" name="Picture 2" descr="C:\Users\kmiranda\Desktop\logo-curia.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5673" y="5229200"/>
            <a:ext cx="674464" cy="6744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kmiranda\Desktop\European_Commission.sv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0369" y="5230639"/>
            <a:ext cx="973297" cy="674464"/>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18" descr="Capture.PNG"/>
          <p:cNvPicPr>
            <a:picLocks noChangeAspect="1"/>
          </p:cNvPicPr>
          <p:nvPr/>
        </p:nvPicPr>
        <p:blipFill>
          <a:blip r:embed="rId6" cstate="print"/>
          <a:stretch>
            <a:fillRect/>
          </a:stretch>
        </p:blipFill>
        <p:spPr>
          <a:xfrm>
            <a:off x="5924225" y="5207432"/>
            <a:ext cx="1041078" cy="669840"/>
          </a:xfrm>
          <a:prstGeom prst="rect">
            <a:avLst/>
          </a:prstGeom>
        </p:spPr>
      </p:pic>
      <p:pic>
        <p:nvPicPr>
          <p:cNvPr id="11" name="Image 19" descr="Curia.PNG"/>
          <p:cNvPicPr>
            <a:picLocks noChangeAspect="1"/>
          </p:cNvPicPr>
          <p:nvPr/>
        </p:nvPicPr>
        <p:blipFill>
          <a:blip r:embed="rId7" cstate="print"/>
          <a:stretch>
            <a:fillRect/>
          </a:stretch>
        </p:blipFill>
        <p:spPr>
          <a:xfrm>
            <a:off x="3331937" y="5250043"/>
            <a:ext cx="1440160" cy="665940"/>
          </a:xfrm>
          <a:prstGeom prst="rect">
            <a:avLst/>
          </a:prstGeom>
        </p:spPr>
      </p:pic>
      <p:pic>
        <p:nvPicPr>
          <p:cNvPr id="12" name="Picture 3" descr="C:\Users\kmiranda\Desktop\eurostat.gif.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15054" y="5013176"/>
            <a:ext cx="956843" cy="4316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Users\kmiranda\Desktop\2012-10-09-esm.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81669" y="5611543"/>
            <a:ext cx="1234244" cy="4817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9" descr="C:\Users\kmiranda\Desktop\eib.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21272" y="4967804"/>
            <a:ext cx="786929" cy="7869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kmiranda\Desktop\EIFLogobasicRGB.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947285" y="5667183"/>
            <a:ext cx="760916" cy="42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65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de-DE" cap="none" dirty="0" smtClean="0">
                <a:solidFill>
                  <a:schemeClr val="accent2"/>
                </a:solidFill>
              </a:rPr>
              <a:t>Geschichte</a:t>
            </a:r>
            <a:endParaRPr lang="de-DE" cap="none" dirty="0">
              <a:solidFill>
                <a:schemeClr val="accent2"/>
              </a:solidFill>
            </a:endParaRPr>
          </a:p>
        </p:txBody>
      </p:sp>
      <p:sp>
        <p:nvSpPr>
          <p:cNvPr id="3" name="Text Placeholder 2"/>
          <p:cNvSpPr>
            <a:spLocks noGrp="1"/>
          </p:cNvSpPr>
          <p:nvPr>
            <p:ph type="body" sz="quarter" idx="17"/>
          </p:nvPr>
        </p:nvSpPr>
        <p:spPr>
          <a:xfrm>
            <a:off x="457200" y="1149936"/>
            <a:ext cx="8154000" cy="315912"/>
          </a:xfrm>
        </p:spPr>
        <p:txBody>
          <a:bodyPr/>
          <a:lstStyle/>
          <a:p>
            <a:pPr>
              <a:spcBef>
                <a:spcPts val="24"/>
              </a:spcBef>
            </a:pPr>
            <a:r>
              <a:rPr lang="de-DE" cap="none" dirty="0" smtClean="0">
                <a:solidFill>
                  <a:schemeClr val="accent1"/>
                </a:solidFill>
              </a:rPr>
              <a:t>Die wichtigsten Etappen </a:t>
            </a:r>
            <a:endParaRPr lang="de-DE" cap="none" dirty="0">
              <a:solidFill>
                <a:schemeClr val="accent1"/>
              </a:solidFill>
            </a:endParaRPr>
          </a:p>
        </p:txBody>
      </p:sp>
      <p:sp>
        <p:nvSpPr>
          <p:cNvPr id="7" name="Espace réservé du contenu 2"/>
          <p:cNvSpPr txBox="1">
            <a:spLocks/>
          </p:cNvSpPr>
          <p:nvPr/>
        </p:nvSpPr>
        <p:spPr>
          <a:xfrm>
            <a:off x="457200" y="2123855"/>
            <a:ext cx="8229600" cy="3960440"/>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de-DE" sz="1800" b="0" i="0" u="none" strike="noStrike" kern="1200" cap="none" spc="0" normalizeH="0" baseline="0" noProof="0" dirty="0" smtClean="0">
                <a:ln>
                  <a:noFill/>
                </a:ln>
                <a:solidFill>
                  <a:prstClr val="black"/>
                </a:solidFill>
                <a:effectLst/>
                <a:uLnTx/>
                <a:uFillTx/>
                <a:cs typeface="Arial" charset="0"/>
              </a:rPr>
              <a:t>963: Lucilinburhuc und die Ursprünge Luxemburgs</a:t>
            </a:r>
            <a:endParaRPr kumimoji="0" lang="de-DE"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de-DE" sz="1800" b="0" i="0" u="none" strike="noStrike" kern="1200" cap="none" spc="0" normalizeH="0" baseline="0" noProof="0" dirty="0" smtClean="0">
                <a:ln>
                  <a:noFill/>
                </a:ln>
                <a:solidFill>
                  <a:prstClr val="black"/>
                </a:solidFill>
                <a:effectLst/>
                <a:uLnTx/>
                <a:uFillTx/>
                <a:cs typeface="Arial" charset="0"/>
              </a:rPr>
              <a:t>Luxemburg =</a:t>
            </a:r>
            <a:r>
              <a:rPr kumimoji="0" lang="de-DE" sz="1800" b="1" i="0" u="none" strike="noStrike" kern="1200" cap="none" spc="0" normalizeH="0" baseline="0" noProof="0" dirty="0" smtClean="0">
                <a:ln>
                  <a:noFill/>
                </a:ln>
                <a:solidFill>
                  <a:prstClr val="black"/>
                </a:solidFill>
                <a:effectLst/>
                <a:uLnTx/>
                <a:uFillTx/>
                <a:cs typeface="Arial" charset="0"/>
              </a:rPr>
              <a:t> </a:t>
            </a:r>
            <a:r>
              <a:rPr kumimoji="0" lang="de-DE" sz="1800" b="0" i="0" u="none" strike="noStrike" kern="1200" cap="none" spc="0" normalizeH="0" baseline="0" noProof="0" dirty="0" smtClean="0">
                <a:ln>
                  <a:noFill/>
                </a:ln>
                <a:solidFill>
                  <a:prstClr val="black"/>
                </a:solidFill>
                <a:effectLst/>
                <a:uLnTx/>
                <a:uFillTx/>
                <a:cs typeface="Arial" charset="0"/>
              </a:rPr>
              <a:t>regelrechtes Konzentrat der europäischen Geschichte</a:t>
            </a:r>
            <a:endParaRPr kumimoji="0" lang="de-DE"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de-DE" sz="1800" b="0" i="0" u="none" strike="noStrike" kern="1200" cap="none" spc="0" normalizeH="0" baseline="0" noProof="0" dirty="0" smtClean="0">
                <a:ln>
                  <a:noFill/>
                </a:ln>
                <a:solidFill>
                  <a:prstClr val="black"/>
                </a:solidFill>
                <a:effectLst/>
                <a:uLnTx/>
                <a:uFillTx/>
                <a:cs typeface="Arial" charset="0"/>
              </a:rPr>
              <a:t>Im Mittelalter (vom 14. bis zum 15. Jahrhundert): an der Spitze </a:t>
            </a:r>
            <a:br>
              <a:rPr kumimoji="0" lang="de-DE" sz="1800" b="0" i="0" u="none" strike="noStrike" kern="1200" cap="none" spc="0" normalizeH="0" baseline="0" noProof="0" dirty="0" smtClean="0">
                <a:ln>
                  <a:noFill/>
                </a:ln>
                <a:solidFill>
                  <a:prstClr val="black"/>
                </a:solidFill>
                <a:effectLst/>
                <a:uLnTx/>
                <a:uFillTx/>
                <a:cs typeface="Arial" charset="0"/>
              </a:rPr>
            </a:br>
            <a:r>
              <a:rPr kumimoji="0" lang="de-DE" sz="1800" b="0" i="0" u="none" strike="noStrike" kern="1200" cap="none" spc="0" normalizeH="0" baseline="0" noProof="0" dirty="0" smtClean="0">
                <a:ln>
                  <a:noFill/>
                </a:ln>
                <a:solidFill>
                  <a:prstClr val="black"/>
                </a:solidFill>
                <a:effectLst/>
                <a:uLnTx/>
                <a:uFillTx/>
                <a:cs typeface="Arial" charset="0"/>
              </a:rPr>
              <a:t>des Heiligen Römischen Reiches Deutscher Nation</a:t>
            </a:r>
          </a:p>
          <a:p>
            <a:pPr marL="270000">
              <a:lnSpc>
                <a:spcPct val="100000"/>
              </a:lnSpc>
              <a:spcBef>
                <a:spcPts val="600"/>
              </a:spcBef>
              <a:defRPr/>
            </a:pPr>
            <a:r>
              <a:rPr lang="de-DE" dirty="0">
                <a:solidFill>
                  <a:prstClr val="black"/>
                </a:solidFill>
                <a:cs typeface="Arial" charset="0"/>
              </a:rPr>
              <a:t>In der Neuzeit: „Gibraltar des Nordens“ und Fremdherrschaft</a:t>
            </a:r>
            <a:endParaRPr lang="de-DE" sz="1000" dirty="0">
              <a:solidFill>
                <a:prstClr val="black"/>
              </a:solidFill>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lang="de-DE" dirty="0" smtClean="0">
                <a:solidFill>
                  <a:prstClr val="black"/>
                </a:solidFill>
                <a:cs typeface="Arial" charset="0"/>
              </a:rPr>
              <a:t>Provinz der Niederlande (vom 15. bis zum 18. Jahrhundert)</a:t>
            </a:r>
            <a:endParaRPr kumimoji="0" lang="de-DE"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de-DE" sz="1800" b="0" i="0" u="none" strike="noStrike" kern="1200" cap="none" spc="0" normalizeH="0" baseline="0" noProof="0" dirty="0" smtClean="0">
                <a:ln>
                  <a:noFill/>
                </a:ln>
                <a:solidFill>
                  <a:prstClr val="black"/>
                </a:solidFill>
                <a:effectLst/>
                <a:uLnTx/>
                <a:uFillTx/>
                <a:cs typeface="Arial" charset="0"/>
              </a:rPr>
              <a:t>1839: ein souveräner und unabhängiger Staat </a:t>
            </a:r>
            <a:endParaRPr kumimoji="0" lang="de-DE"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de-DE" sz="1800" b="0" i="0" u="none" strike="noStrike" kern="1200" cap="none" spc="0" normalizeH="0" baseline="0" noProof="0" dirty="0" smtClean="0">
                <a:ln>
                  <a:noFill/>
                </a:ln>
                <a:solidFill>
                  <a:prstClr val="black"/>
                </a:solidFill>
                <a:effectLst/>
                <a:uLnTx/>
                <a:uFillTx/>
                <a:cs typeface="Arial" charset="0"/>
              </a:rPr>
              <a:t>Nach 1945: wichtige Rolle beim europäischen Aufbauwerk</a:t>
            </a:r>
          </a:p>
        </p:txBody>
      </p:sp>
    </p:spTree>
    <p:extLst>
      <p:ext uri="{BB962C8B-B14F-4D97-AF65-F5344CB8AC3E}">
        <p14:creationId xmlns:p14="http://schemas.microsoft.com/office/powerpoint/2010/main" val="36343720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ATION BRANDING">
      <a:dk1>
        <a:sysClr val="windowText" lastClr="000000"/>
      </a:dk1>
      <a:lt1>
        <a:sysClr val="window" lastClr="FFFFFF"/>
      </a:lt1>
      <a:dk2>
        <a:srgbClr val="B8B8B8"/>
      </a:dk2>
      <a:lt2>
        <a:srgbClr val="FFFFFF"/>
      </a:lt2>
      <a:accent1>
        <a:srgbClr val="0099FF"/>
      </a:accent1>
      <a:accent2>
        <a:srgbClr val="ED1C24"/>
      </a:accent2>
      <a:accent3>
        <a:srgbClr val="7D7D7D"/>
      </a:accent3>
      <a:accent4>
        <a:srgbClr val="000000"/>
      </a:accent4>
      <a:accent5>
        <a:srgbClr val="0099FF"/>
      </a:accent5>
      <a:accent6>
        <a:srgbClr val="ED1C24"/>
      </a:accent6>
      <a:hlink>
        <a:srgbClr val="7D7D7D"/>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b="1" baseline="0" dirty="0" smtClean="0">
            <a:solidFill>
              <a:schemeClr val="tx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4652</Words>
  <Application>Microsoft Office PowerPoint</Application>
  <PresentationFormat>On-screen Show (4:3)</PresentationFormat>
  <Paragraphs>805</Paragraphs>
  <Slides>42</Slides>
  <Notes>41</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MS PGothic</vt:lpstr>
      <vt:lpstr>SimSun</vt:lpstr>
      <vt:lpstr>Arial</vt:lpstr>
      <vt:lpstr>Calibri</vt:lpstr>
      <vt:lpstr>Helvetica</vt:lpstr>
      <vt:lpstr>Symbol</vt:lpstr>
      <vt:lpstr>Office Theme</vt:lpstr>
      <vt:lpstr>Luxemburg kennenlernen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athielen</dc:creator>
  <cp:lastModifiedBy>Sven Knepper</cp:lastModifiedBy>
  <cp:revision>401</cp:revision>
  <cp:lastPrinted>2018-12-06T13:46:52Z</cp:lastPrinted>
  <dcterms:created xsi:type="dcterms:W3CDTF">2017-01-23T15:28:58Z</dcterms:created>
  <dcterms:modified xsi:type="dcterms:W3CDTF">2019-12-24T09:26:24Z</dcterms:modified>
</cp:coreProperties>
</file>