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353" r:id="rId2"/>
    <p:sldId id="277" r:id="rId3"/>
    <p:sldId id="344" r:id="rId4"/>
    <p:sldId id="345" r:id="rId5"/>
    <p:sldId id="296" r:id="rId6"/>
    <p:sldId id="297" r:id="rId7"/>
    <p:sldId id="298" r:id="rId8"/>
    <p:sldId id="299" r:id="rId9"/>
    <p:sldId id="301" r:id="rId10"/>
    <p:sldId id="302" r:id="rId11"/>
    <p:sldId id="346"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47" r:id="rId29"/>
    <p:sldId id="321" r:id="rId30"/>
    <p:sldId id="322" r:id="rId31"/>
    <p:sldId id="323" r:id="rId32"/>
    <p:sldId id="324" r:id="rId33"/>
    <p:sldId id="325" r:id="rId34"/>
    <p:sldId id="326" r:id="rId35"/>
    <p:sldId id="327" r:id="rId36"/>
    <p:sldId id="328" r:id="rId37"/>
    <p:sldId id="329" r:id="rId38"/>
    <p:sldId id="352" r:id="rId39"/>
    <p:sldId id="349" r:id="rId40"/>
    <p:sldId id="350" r:id="rId41"/>
    <p:sldId id="351" r:id="rId42"/>
    <p:sldId id="336" r:id="rId43"/>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49">
          <p15:clr>
            <a:srgbClr val="A4A3A4"/>
          </p15:clr>
        </p15:guide>
        <p15:guide id="2" pos="54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A0FF"/>
    <a:srgbClr val="0099FF"/>
    <a:srgbClr val="ED1C24"/>
    <a:srgbClr val="7F7F7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69694" autoAdjust="0"/>
  </p:normalViewPr>
  <p:slideViewPr>
    <p:cSldViewPr snapToObjects="1" showGuides="1">
      <p:cViewPr varScale="1">
        <p:scale>
          <a:sx n="48" d="100"/>
          <a:sy n="48" d="100"/>
        </p:scale>
        <p:origin x="1788" y="28"/>
      </p:cViewPr>
      <p:guideLst>
        <p:guide orient="horz" pos="3549"/>
        <p:guide pos="543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94C57C4-39B0-4E47-ADD5-3ACFDFDE7F71}" type="datetimeFigureOut">
              <a:rPr lang="fr-FR" smtClean="0"/>
              <a:t>24/12/2019</a:t>
            </a:fld>
            <a:endParaRPr lang="fr-FR" dirty="0"/>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dirty="0"/>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7FB9B3B-62D7-435A-BCA8-67B205A5005A}" type="slidenum">
              <a:rPr lang="fr-FR" smtClean="0"/>
              <a:t>‹#›</a:t>
            </a:fld>
            <a:endParaRPr lang="fr-FR" dirty="0"/>
          </a:p>
        </p:txBody>
      </p:sp>
    </p:spTree>
    <p:extLst>
      <p:ext uri="{BB962C8B-B14F-4D97-AF65-F5344CB8AC3E}">
        <p14:creationId xmlns:p14="http://schemas.microsoft.com/office/powerpoint/2010/main" val="1455671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7E39050F-92B6-4DD2-88E3-B87DF4A2735F}" type="datetimeFigureOut">
              <a:rPr lang="en-US" smtClean="0"/>
              <a:t>24/12/2019</a:t>
            </a:fld>
            <a:endParaRPr lang="en-US" dirty="0"/>
          </a:p>
        </p:txBody>
      </p:sp>
      <p:sp>
        <p:nvSpPr>
          <p:cNvPr id="4" name="Slide Image Placeholder 3"/>
          <p:cNvSpPr>
            <a:spLocks noGrp="1" noRot="1" noChangeAspect="1"/>
          </p:cNvSpPr>
          <p:nvPr>
            <p:ph type="sldImg" idx="2"/>
          </p:nvPr>
        </p:nvSpPr>
        <p:spPr>
          <a:xfrm>
            <a:off x="1168400" y="1243013"/>
            <a:ext cx="4460875" cy="3346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66CBA28B-DF43-4C18-8DED-044F8D48FD28}" type="slidenum">
              <a:rPr lang="en-US" smtClean="0"/>
              <a:t>‹#›</a:t>
            </a:fld>
            <a:endParaRPr lang="en-US" dirty="0"/>
          </a:p>
        </p:txBody>
      </p:sp>
    </p:spTree>
    <p:extLst>
      <p:ext uri="{BB962C8B-B14F-4D97-AF65-F5344CB8AC3E}">
        <p14:creationId xmlns:p14="http://schemas.microsoft.com/office/powerpoint/2010/main" val="2395294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luxorr.lu/"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fr-FR" sz="1200" b="1" u="sng" noProof="0" dirty="0" smtClean="0">
                <a:solidFill>
                  <a:schemeClr val="tx1"/>
                </a:solidFill>
                <a:latin typeface="+mn-lt"/>
              </a:rPr>
              <a:t>INFORMATIONS AU CONFÉRENCIER</a:t>
            </a:r>
          </a:p>
          <a:p>
            <a:pPr eaLnBrk="1" hangingPunct="1">
              <a:spcBef>
                <a:spcPct val="0"/>
              </a:spcBef>
            </a:pPr>
            <a:endParaRPr lang="fr-FR" sz="1200" noProof="0" dirty="0" smtClean="0">
              <a:solidFill>
                <a:schemeClr val="tx1"/>
              </a:solidFill>
              <a:latin typeface="+mn-lt"/>
            </a:endParaRPr>
          </a:p>
          <a:p>
            <a:pPr eaLnBrk="1" hangingPunct="1">
              <a:spcBef>
                <a:spcPct val="0"/>
              </a:spcBef>
              <a:buFontTx/>
              <a:buChar char="-"/>
            </a:pPr>
            <a:r>
              <a:rPr lang="fr-FR" sz="1200" noProof="0" dirty="0" smtClean="0">
                <a:solidFill>
                  <a:schemeClr val="tx1"/>
                </a:solidFill>
                <a:latin typeface="+mn-lt"/>
              </a:rPr>
              <a:t> Avant de commencer avec la présentation PowerPoint, les </a:t>
            </a:r>
            <a:r>
              <a:rPr lang="fr-FR" sz="1200" b="1" noProof="0" dirty="0" smtClean="0">
                <a:solidFill>
                  <a:schemeClr val="tx1"/>
                </a:solidFill>
                <a:latin typeface="+mn-lt"/>
              </a:rPr>
              <a:t>vidéos </a:t>
            </a:r>
            <a:r>
              <a:rPr lang="fr-FR" sz="1200" b="1" i="1" noProof="0" dirty="0" smtClean="0">
                <a:solidFill>
                  <a:schemeClr val="tx1"/>
                </a:solidFill>
                <a:latin typeface="+mn-lt"/>
              </a:rPr>
              <a:t>Visit Luxembourg </a:t>
            </a:r>
            <a:r>
              <a:rPr lang="fr-FR" sz="1200" noProof="0" dirty="0" smtClean="0">
                <a:solidFill>
                  <a:schemeClr val="tx1"/>
                </a:solidFill>
                <a:latin typeface="+mn-lt"/>
              </a:rPr>
              <a:t>(durée : 1’35’’) : www.inspiringluxembourg.public.lu/fr/outils/videos/Visit-Luxembourg/index.html ou </a:t>
            </a:r>
            <a:r>
              <a:rPr lang="fr-FR" sz="1200" b="1" i="1" noProof="0" dirty="0" smtClean="0">
                <a:solidFill>
                  <a:schemeClr val="tx1"/>
                </a:solidFill>
                <a:latin typeface="+mn-lt"/>
              </a:rPr>
              <a:t>Welcome to Luxembourg</a:t>
            </a:r>
            <a:r>
              <a:rPr lang="fr-FR" sz="1200" noProof="0" dirty="0" smtClean="0">
                <a:solidFill>
                  <a:schemeClr val="tx1"/>
                </a:solidFill>
                <a:latin typeface="+mn-lt"/>
              </a:rPr>
              <a:t> (durée : 2’36’’) : luxembourg.public.lu/</a:t>
            </a:r>
            <a:r>
              <a:rPr lang="fr-FR" sz="1200" noProof="0" dirty="0" err="1" smtClean="0">
                <a:solidFill>
                  <a:schemeClr val="tx1"/>
                </a:solidFill>
                <a:latin typeface="+mn-lt"/>
              </a:rPr>
              <a:t>fr</a:t>
            </a:r>
            <a:r>
              <a:rPr lang="fr-FR" sz="1200" noProof="0" dirty="0" smtClean="0">
                <a:solidFill>
                  <a:schemeClr val="tx1"/>
                </a:solidFill>
                <a:latin typeface="+mn-lt"/>
              </a:rPr>
              <a:t>/photos-</a:t>
            </a:r>
            <a:r>
              <a:rPr lang="fr-FR" sz="1200" noProof="0" dirty="0" err="1" smtClean="0">
                <a:solidFill>
                  <a:schemeClr val="tx1"/>
                </a:solidFill>
                <a:latin typeface="+mn-lt"/>
              </a:rPr>
              <a:t>videos</a:t>
            </a:r>
            <a:r>
              <a:rPr lang="fr-FR" sz="1200" noProof="0" dirty="0" smtClean="0">
                <a:solidFill>
                  <a:schemeClr val="tx1"/>
                </a:solidFill>
                <a:latin typeface="+mn-lt"/>
              </a:rPr>
              <a:t>/</a:t>
            </a:r>
            <a:r>
              <a:rPr lang="fr-FR" sz="1200" noProof="0" dirty="0" err="1" smtClean="0">
                <a:solidFill>
                  <a:schemeClr val="tx1"/>
                </a:solidFill>
                <a:latin typeface="+mn-lt"/>
              </a:rPr>
              <a:t>videos</a:t>
            </a:r>
            <a:r>
              <a:rPr lang="fr-FR" sz="1200" noProof="0" dirty="0" smtClean="0">
                <a:solidFill>
                  <a:schemeClr val="tx1"/>
                </a:solidFill>
                <a:latin typeface="+mn-lt"/>
              </a:rPr>
              <a:t>/</a:t>
            </a:r>
            <a:r>
              <a:rPr lang="fr-FR" sz="1200" noProof="0" dirty="0" err="1" smtClean="0">
                <a:solidFill>
                  <a:schemeClr val="tx1"/>
                </a:solidFill>
                <a:latin typeface="+mn-lt"/>
              </a:rPr>
              <a:t>Is_it_true-Welcome</a:t>
            </a:r>
            <a:r>
              <a:rPr lang="fr-FR" sz="1200" noProof="0" dirty="0" smtClean="0">
                <a:solidFill>
                  <a:schemeClr val="tx1"/>
                </a:solidFill>
                <a:latin typeface="+mn-lt"/>
              </a:rPr>
              <a:t>/index.html pourront être visionnées.</a:t>
            </a:r>
          </a:p>
          <a:p>
            <a:pPr eaLnBrk="1" hangingPunct="1">
              <a:spcBef>
                <a:spcPct val="0"/>
              </a:spcBef>
              <a:buFontTx/>
              <a:buChar char="-"/>
            </a:pPr>
            <a:r>
              <a:rPr lang="fr-FR" sz="1200" noProof="0" dirty="0" smtClean="0">
                <a:solidFill>
                  <a:schemeClr val="tx1"/>
                </a:solidFill>
                <a:latin typeface="+mn-lt"/>
              </a:rPr>
              <a:t> Les contenus de cette présentation PowerPoint sont à la libre disposition du conférencier. Il peut, s’il le désire, préparer une présentation PowerPoint sur mesure en assemblant les </a:t>
            </a:r>
            <a:r>
              <a:rPr lang="fr-FR" sz="1200" i="1" noProof="0" dirty="0" smtClean="0">
                <a:solidFill>
                  <a:schemeClr val="tx1"/>
                </a:solidFill>
                <a:latin typeface="+mn-lt"/>
              </a:rPr>
              <a:t>slides</a:t>
            </a:r>
            <a:r>
              <a:rPr lang="fr-FR" sz="1200" noProof="0" dirty="0" smtClean="0">
                <a:solidFill>
                  <a:schemeClr val="tx1"/>
                </a:solidFill>
                <a:latin typeface="+mn-lt"/>
              </a:rPr>
              <a:t> qui sont d’intérêt pour son public cible. </a:t>
            </a:r>
          </a:p>
          <a:p>
            <a:pPr eaLnBrk="1" hangingPunct="1">
              <a:spcBef>
                <a:spcPct val="0"/>
              </a:spcBef>
              <a:buFontTx/>
              <a:buChar char="-"/>
            </a:pPr>
            <a:r>
              <a:rPr lang="fr-FR" sz="1200" noProof="0" dirty="0" smtClean="0">
                <a:solidFill>
                  <a:schemeClr val="tx1"/>
                </a:solidFill>
                <a:latin typeface="+mn-lt"/>
              </a:rPr>
              <a:t> Cette présentation PowerPoint contient des fichiers audio aux pages 24, 25, 29 et 37. Si vous désirez écouter ces fichiers audio, il faut d’abord dézipper les fichiers audio associés à cette PowerPoint.</a:t>
            </a:r>
          </a:p>
          <a:p>
            <a:pPr eaLnBrk="1" hangingPunct="1">
              <a:spcBef>
                <a:spcPct val="0"/>
              </a:spcBef>
            </a:pPr>
            <a:endParaRPr lang="fr-FR" sz="1200" noProof="0" dirty="0" smtClean="0">
              <a:solidFill>
                <a:schemeClr val="tx1"/>
              </a:solidFill>
              <a:latin typeface="+mn-lt"/>
            </a:endParaRPr>
          </a:p>
          <a:p>
            <a:pPr eaLnBrk="1" hangingPunct="1">
              <a:spcBef>
                <a:spcPct val="0"/>
              </a:spcBef>
            </a:pPr>
            <a:endParaRPr lang="fr-FR" sz="1200" noProof="0" dirty="0" smtClean="0">
              <a:solidFill>
                <a:schemeClr val="tx1"/>
              </a:solidFill>
              <a:latin typeface="+mn-lt"/>
            </a:endParaRPr>
          </a:p>
          <a:p>
            <a:pPr eaLnBrk="1" hangingPunct="1">
              <a:spcBef>
                <a:spcPct val="0"/>
              </a:spcBef>
            </a:pPr>
            <a:r>
              <a:rPr lang="fr-FR" sz="1200" b="1" u="sng" noProof="0" dirty="0" smtClean="0">
                <a:solidFill>
                  <a:schemeClr val="tx1"/>
                </a:solidFill>
                <a:latin typeface="+mn-lt"/>
              </a:rPr>
              <a:t>NOTICE LÉGALE</a:t>
            </a:r>
          </a:p>
          <a:p>
            <a:pPr eaLnBrk="1" hangingPunct="1">
              <a:spcBef>
                <a:spcPct val="0"/>
              </a:spcBef>
            </a:pPr>
            <a:endParaRPr lang="fr-FR" sz="1200" b="1" u="sng" noProof="0" dirty="0" smtClean="0">
              <a:solidFill>
                <a:schemeClr val="tx1"/>
              </a:solidFill>
              <a:latin typeface="+mn-lt"/>
            </a:endParaRPr>
          </a:p>
          <a:p>
            <a:pPr eaLnBrk="1" hangingPunct="1">
              <a:spcBef>
                <a:spcPct val="0"/>
              </a:spcBef>
              <a:buFontTx/>
              <a:buChar char="-"/>
            </a:pPr>
            <a:r>
              <a:rPr lang="fr-FR" sz="1200" noProof="0" dirty="0" smtClean="0">
                <a:solidFill>
                  <a:schemeClr val="tx1"/>
                </a:solidFill>
                <a:latin typeface="+mn-lt"/>
              </a:rPr>
              <a:t> Les contenus de cette présentation PowerPoint ont été assemblés par le Service information et presse du gouvernement luxembourgeois (SIP). Ils émanent des portails www.luxembourg.lu, www.inspiringluxembourg.public.lu, www.gouvernement.lu ainsi que de publications éditées par le SIP et l’État luxembourgeois. Ces contenus sont protégés par les lois sur la propriété intellectuelle, notamment la loi modifiée du 18 avril 2001 sur les droits d’auteur.</a:t>
            </a:r>
            <a:r>
              <a:rPr lang="fr-FR" sz="1200" baseline="0" noProof="0" dirty="0" smtClean="0">
                <a:solidFill>
                  <a:schemeClr val="tx1"/>
                </a:solidFill>
                <a:latin typeface="+mn-lt"/>
              </a:rPr>
              <a:t> </a:t>
            </a:r>
            <a:r>
              <a:rPr lang="fr-FR" sz="1200" noProof="0" dirty="0" smtClean="0">
                <a:solidFill>
                  <a:schemeClr val="tx1"/>
                </a:solidFill>
                <a:latin typeface="+mn-lt"/>
              </a:rPr>
              <a:t>L’objectif du SIP est de diffuser des informations exactes et à jour, mais il ne saurait toutefois exclure toute erreur ou défaut de mise à jour. </a:t>
            </a:r>
          </a:p>
          <a:p>
            <a:pPr eaLnBrk="1" hangingPunct="1">
              <a:spcBef>
                <a:spcPct val="0"/>
              </a:spcBef>
              <a:buFontTx/>
              <a:buNone/>
            </a:pPr>
            <a:r>
              <a:rPr lang="fr-FR" sz="1200" noProof="0" dirty="0" smtClean="0">
                <a:solidFill>
                  <a:schemeClr val="tx1"/>
                </a:solidFill>
                <a:latin typeface="+mn-lt"/>
              </a:rPr>
              <a:t>© Service information et presse du gouvernement luxembourgeois, tous droits réservés, décembre 2018</a:t>
            </a:r>
          </a:p>
        </p:txBody>
      </p:sp>
      <p:sp>
        <p:nvSpPr>
          <p:cNvPr id="4" name="Slide Number Placeholder 3"/>
          <p:cNvSpPr>
            <a:spLocks noGrp="1"/>
          </p:cNvSpPr>
          <p:nvPr>
            <p:ph type="sldNum" sz="quarter" idx="10"/>
          </p:nvPr>
        </p:nvSpPr>
        <p:spPr/>
        <p:txBody>
          <a:bodyPr/>
          <a:lstStyle/>
          <a:p>
            <a:fld id="{66CBA28B-DF43-4C18-8DED-044F8D48FD28}" type="slidenum">
              <a:rPr lang="en-US" smtClean="0"/>
              <a:t>2</a:t>
            </a:fld>
            <a:endParaRPr lang="en-US" dirty="0"/>
          </a:p>
        </p:txBody>
      </p:sp>
    </p:spTree>
    <p:extLst>
      <p:ext uri="{BB962C8B-B14F-4D97-AF65-F5344CB8AC3E}">
        <p14:creationId xmlns:p14="http://schemas.microsoft.com/office/powerpoint/2010/main" val="304794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defRPr/>
            </a:pPr>
            <a:r>
              <a:rPr lang="fr-FR" sz="1200" b="1" u="sng" noProof="0" dirty="0" smtClean="0">
                <a:solidFill>
                  <a:schemeClr val="tx1"/>
                </a:solidFill>
                <a:latin typeface="+mn-lt"/>
              </a:rPr>
              <a:t>Histoire :</a:t>
            </a:r>
            <a:r>
              <a:rPr lang="fr-FR" sz="1200" b="1" u="sng" noProof="0" dirty="0" smtClean="0">
                <a:solidFill>
                  <a:schemeClr val="tx1"/>
                </a:solidFill>
                <a:latin typeface="+mn-lt"/>
                <a:cs typeface="Arial" charset="0"/>
              </a:rPr>
              <a:t> Les princes de Luxembourg ont porté la couronne du Saint-Empire romain germanique</a:t>
            </a:r>
          </a:p>
          <a:p>
            <a:pPr indent="0" eaLnBrk="1" hangingPunct="1">
              <a:lnSpc>
                <a:spcPct val="100000"/>
              </a:lnSpc>
              <a:spcBef>
                <a:spcPct val="0"/>
              </a:spcBef>
              <a:defRPr/>
            </a:pPr>
            <a:endParaRPr lang="fr-FR" sz="1200" b="1" u="sng" noProof="0" dirty="0" smtClean="0">
              <a:solidFill>
                <a:schemeClr val="tx1"/>
              </a:solidFill>
              <a:latin typeface="+mn-lt"/>
              <a:cs typeface="Arial" charset="0"/>
            </a:endParaRPr>
          </a:p>
          <a:p>
            <a:pPr indent="0" eaLnBrk="1" hangingPunct="1">
              <a:lnSpc>
                <a:spcPct val="100000"/>
              </a:lnSpc>
              <a:spcBef>
                <a:spcPct val="0"/>
              </a:spcBef>
              <a:defRPr/>
            </a:pPr>
            <a:r>
              <a:rPr lang="fr-FR" sz="1200" noProof="0" dirty="0" smtClean="0">
                <a:solidFill>
                  <a:schemeClr val="tx1"/>
                </a:solidFill>
                <a:latin typeface="+mn-lt"/>
              </a:rPr>
              <a:t>Au </a:t>
            </a:r>
            <a:r>
              <a:rPr lang="fr-FR" sz="1200" b="1" noProof="0" dirty="0" smtClean="0">
                <a:solidFill>
                  <a:schemeClr val="tx1"/>
                </a:solidFill>
                <a:latin typeface="+mn-lt"/>
              </a:rPr>
              <a:t>Moyen Âge,</a:t>
            </a:r>
            <a:r>
              <a:rPr lang="fr-FR" sz="1200" noProof="0" dirty="0" smtClean="0">
                <a:solidFill>
                  <a:schemeClr val="tx1"/>
                </a:solidFill>
                <a:latin typeface="+mn-lt"/>
              </a:rPr>
              <a:t> les princes de Luxembourg ont porté la </a:t>
            </a:r>
            <a:r>
              <a:rPr lang="fr-FR" sz="1200" b="1" noProof="0" dirty="0" smtClean="0">
                <a:solidFill>
                  <a:schemeClr val="tx1"/>
                </a:solidFill>
                <a:latin typeface="+mn-lt"/>
              </a:rPr>
              <a:t>couronne du Saint-Empire romain germanique </a:t>
            </a:r>
            <a:r>
              <a:rPr lang="fr-FR" sz="1200" noProof="0" dirty="0" smtClean="0">
                <a:solidFill>
                  <a:schemeClr val="tx1"/>
                </a:solidFill>
                <a:latin typeface="+mn-lt"/>
              </a:rPr>
              <a:t>(du XIV</a:t>
            </a:r>
            <a:r>
              <a:rPr lang="fr-FR" sz="1200" b="1" baseline="30000" noProof="0" dirty="0" smtClean="0">
                <a:solidFill>
                  <a:schemeClr val="tx1"/>
                </a:solidFill>
                <a:latin typeface="+mn-lt"/>
              </a:rPr>
              <a:t>e</a:t>
            </a:r>
            <a:r>
              <a:rPr lang="fr-FR" sz="1200" noProof="0" dirty="0" smtClean="0">
                <a:solidFill>
                  <a:schemeClr val="tx1"/>
                </a:solidFill>
                <a:latin typeface="+mn-lt"/>
              </a:rPr>
              <a:t> au XV</a:t>
            </a:r>
            <a:r>
              <a:rPr lang="fr-FR" sz="1200" b="1" baseline="30000" noProof="0" dirty="0" smtClean="0">
                <a:solidFill>
                  <a:schemeClr val="tx1"/>
                </a:solidFill>
                <a:latin typeface="+mn-lt"/>
              </a:rPr>
              <a:t>e</a:t>
            </a:r>
            <a:r>
              <a:rPr lang="fr-FR" sz="1200" noProof="0" dirty="0" smtClean="0">
                <a:solidFill>
                  <a:schemeClr val="tx1"/>
                </a:solidFill>
                <a:latin typeface="+mn-lt"/>
              </a:rPr>
              <a:t> siècle). </a:t>
            </a:r>
          </a:p>
          <a:p>
            <a:pPr indent="0" eaLnBrk="1" hangingPunct="1">
              <a:lnSpc>
                <a:spcPct val="100000"/>
              </a:lnSpc>
              <a:spcBef>
                <a:spcPct val="0"/>
              </a:spcBef>
              <a:defRPr/>
            </a:pPr>
            <a:endParaRPr lang="fr-FR" sz="1200" b="1" u="none" noProof="0" dirty="0" smtClean="0">
              <a:solidFill>
                <a:schemeClr val="tx1"/>
              </a:solidFill>
              <a:latin typeface="+mn-lt"/>
            </a:endParaRPr>
          </a:p>
          <a:p>
            <a:pPr indent="0" eaLnBrk="1" hangingPunct="1">
              <a:lnSpc>
                <a:spcPct val="100000"/>
              </a:lnSpc>
              <a:spcBef>
                <a:spcPct val="0"/>
              </a:spcBef>
              <a:defRPr/>
            </a:pPr>
            <a:r>
              <a:rPr lang="fr-FR" sz="1200" b="1" u="none" noProof="0" dirty="0" smtClean="0">
                <a:solidFill>
                  <a:schemeClr val="tx1"/>
                </a:solidFill>
                <a:latin typeface="+mn-lt"/>
              </a:rPr>
              <a:t>Henri VII, comte de Luxembourg, </a:t>
            </a:r>
            <a:r>
              <a:rPr lang="fr-FR" sz="1200" noProof="0" dirty="0" smtClean="0">
                <a:solidFill>
                  <a:schemeClr val="tx1"/>
                </a:solidFill>
                <a:latin typeface="+mn-lt"/>
              </a:rPr>
              <a:t>est élu roi d’Allemagne en 1308 et se fait couronner empereur quatre années plus tard à Rome. Les comtes de Luxembourg deviennent également rois de Bohême, par le mariage du fils d’Henri VII, </a:t>
            </a:r>
            <a:r>
              <a:rPr lang="fr-FR" sz="1200" b="1" u="none" noProof="0" dirty="0" smtClean="0">
                <a:solidFill>
                  <a:schemeClr val="tx1"/>
                </a:solidFill>
                <a:latin typeface="+mn-lt"/>
              </a:rPr>
              <a:t>Jean l’Aveugle, </a:t>
            </a:r>
            <a:r>
              <a:rPr lang="fr-FR" sz="1200" noProof="0" dirty="0" smtClean="0">
                <a:solidFill>
                  <a:schemeClr val="tx1"/>
                </a:solidFill>
                <a:latin typeface="+mn-lt"/>
              </a:rPr>
              <a:t>avec Élisabeth, l’héritière du royaume de Bohême. Chevalier modèle, Jean</a:t>
            </a:r>
            <a:r>
              <a:rPr lang="fr-FR" sz="1200" baseline="0" noProof="0" dirty="0" smtClean="0">
                <a:solidFill>
                  <a:schemeClr val="tx1"/>
                </a:solidFill>
                <a:latin typeface="+mn-lt"/>
              </a:rPr>
              <a:t> l’Aveugle</a:t>
            </a:r>
            <a:r>
              <a:rPr lang="fr-FR" sz="1200" noProof="0" dirty="0" smtClean="0">
                <a:solidFill>
                  <a:schemeClr val="tx1"/>
                </a:solidFill>
                <a:latin typeface="+mn-lt"/>
              </a:rPr>
              <a:t> meurt</a:t>
            </a:r>
            <a:r>
              <a:rPr lang="fr-FR" sz="1200" baseline="0" noProof="0" dirty="0" smtClean="0">
                <a:solidFill>
                  <a:schemeClr val="tx1"/>
                </a:solidFill>
                <a:latin typeface="+mn-lt"/>
              </a:rPr>
              <a:t> </a:t>
            </a:r>
            <a:r>
              <a:rPr lang="fr-FR" sz="1200" noProof="0" dirty="0" smtClean="0">
                <a:solidFill>
                  <a:schemeClr val="tx1"/>
                </a:solidFill>
                <a:latin typeface="+mn-lt"/>
              </a:rPr>
              <a:t>en héros au service du roi de France dans la bataille de Crécy en 1346. </a:t>
            </a:r>
          </a:p>
          <a:p>
            <a:pPr indent="0" eaLnBrk="1" hangingPunct="1">
              <a:lnSpc>
                <a:spcPct val="100000"/>
              </a:lnSpc>
              <a:spcBef>
                <a:spcPct val="0"/>
              </a:spcBef>
              <a:defRPr/>
            </a:pPr>
            <a:endParaRPr lang="fr-FR" sz="1200" noProof="0" dirty="0" smtClean="0">
              <a:solidFill>
                <a:schemeClr val="tx1"/>
              </a:solidFill>
              <a:latin typeface="+mn-lt"/>
            </a:endParaRPr>
          </a:p>
          <a:p>
            <a:pPr indent="0" eaLnBrk="1" hangingPunct="1">
              <a:lnSpc>
                <a:spcPct val="100000"/>
              </a:lnSpc>
              <a:spcBef>
                <a:spcPct val="0"/>
              </a:spcBef>
              <a:defRPr/>
            </a:pPr>
            <a:r>
              <a:rPr lang="fr-FR" sz="1200" noProof="0" dirty="0" smtClean="0">
                <a:solidFill>
                  <a:schemeClr val="tx1"/>
                </a:solidFill>
                <a:latin typeface="+mn-lt"/>
              </a:rPr>
              <a:t>En 1364, avec l’acquisition définitive du comté de Chiny, les possessions des ducs de Luxembourg atteignent </a:t>
            </a:r>
            <a:r>
              <a:rPr lang="fr-FR" sz="1200" b="1" noProof="0" dirty="0" smtClean="0">
                <a:solidFill>
                  <a:schemeClr val="tx1"/>
                </a:solidFill>
                <a:latin typeface="+mn-lt"/>
              </a:rPr>
              <a:t>leur plus grande étendue </a:t>
            </a:r>
            <a:r>
              <a:rPr lang="fr-FR" sz="1200" noProof="0" dirty="0" smtClean="0">
                <a:solidFill>
                  <a:schemeClr val="tx1"/>
                </a:solidFill>
                <a:latin typeface="+mn-lt"/>
              </a:rPr>
              <a:t>(10 000 km</a:t>
            </a:r>
            <a:r>
              <a:rPr lang="fr-FR" sz="1200" baseline="30000" noProof="0" dirty="0" smtClean="0">
                <a:solidFill>
                  <a:schemeClr val="tx1"/>
                </a:solidFill>
                <a:latin typeface="+mn-lt"/>
              </a:rPr>
              <a:t>2</a:t>
            </a:r>
            <a:r>
              <a:rPr lang="fr-FR" sz="1200" noProof="0" dirty="0" smtClean="0">
                <a:solidFill>
                  <a:schemeClr val="tx1"/>
                </a:solidFill>
                <a:latin typeface="+mn-lt"/>
              </a:rPr>
              <a:t>). </a:t>
            </a:r>
          </a:p>
          <a:p>
            <a:pPr indent="0" eaLnBrk="1" hangingPunct="1">
              <a:lnSpc>
                <a:spcPct val="100000"/>
              </a:lnSpc>
              <a:spcBef>
                <a:spcPct val="0"/>
              </a:spcBef>
              <a:defRPr/>
            </a:pPr>
            <a:endParaRPr lang="fr-FR" sz="1200" noProof="0" dirty="0" smtClean="0">
              <a:solidFill>
                <a:schemeClr val="tx1"/>
              </a:solidFill>
              <a:latin typeface="+mn-lt"/>
            </a:endParaRPr>
          </a:p>
          <a:p>
            <a:pPr indent="0" eaLnBrk="1" hangingPunct="1">
              <a:lnSpc>
                <a:spcPct val="100000"/>
              </a:lnSpc>
              <a:spcBef>
                <a:spcPct val="0"/>
              </a:spcBef>
              <a:defRPr/>
            </a:pPr>
            <a:r>
              <a:rPr lang="fr-FR" sz="1200" noProof="0" dirty="0" smtClean="0">
                <a:solidFill>
                  <a:schemeClr val="tx1"/>
                </a:solidFill>
                <a:latin typeface="+mn-lt"/>
              </a:rPr>
              <a:t>Après Henri VII, trois autres membres de la dynastie de Luxembourg porteront la couronne impériale : </a:t>
            </a:r>
            <a:r>
              <a:rPr lang="fr-FR" sz="1200" b="1" u="none" noProof="0" dirty="0" smtClean="0">
                <a:solidFill>
                  <a:schemeClr val="tx1"/>
                </a:solidFill>
                <a:latin typeface="+mn-lt"/>
              </a:rPr>
              <a:t>Charles IV </a:t>
            </a:r>
            <a:r>
              <a:rPr lang="fr-FR" sz="1200" u="none" noProof="0" dirty="0" smtClean="0">
                <a:solidFill>
                  <a:schemeClr val="tx1"/>
                </a:solidFill>
                <a:latin typeface="+mn-lt"/>
              </a:rPr>
              <a:t>(1346-1378</a:t>
            </a:r>
            <a:r>
              <a:rPr lang="fr-FR" sz="1200" noProof="0" dirty="0" smtClean="0">
                <a:solidFill>
                  <a:schemeClr val="tx1"/>
                </a:solidFill>
                <a:latin typeface="+mn-lt"/>
              </a:rPr>
              <a:t>), </a:t>
            </a:r>
            <a:r>
              <a:rPr lang="fr-FR" sz="1200" b="1" u="none" noProof="0" dirty="0" smtClean="0">
                <a:solidFill>
                  <a:schemeClr val="tx1"/>
                </a:solidFill>
                <a:latin typeface="+mn-lt"/>
              </a:rPr>
              <a:t>Wenceslas</a:t>
            </a:r>
            <a:r>
              <a:rPr lang="fr-FR" sz="1200" noProof="0" dirty="0" smtClean="0">
                <a:solidFill>
                  <a:schemeClr val="tx1"/>
                </a:solidFill>
                <a:latin typeface="+mn-lt"/>
              </a:rPr>
              <a:t> (1376-1400) et </a:t>
            </a:r>
            <a:r>
              <a:rPr lang="fr-FR" sz="1200" b="1" u="none" noProof="0" dirty="0" smtClean="0">
                <a:solidFill>
                  <a:schemeClr val="tx1"/>
                </a:solidFill>
                <a:latin typeface="+mn-lt"/>
              </a:rPr>
              <a:t>Sigismond</a:t>
            </a:r>
            <a:r>
              <a:rPr lang="fr-FR" sz="1200" noProof="0" dirty="0" smtClean="0">
                <a:solidFill>
                  <a:schemeClr val="tx1"/>
                </a:solidFill>
                <a:latin typeface="+mn-lt"/>
              </a:rPr>
              <a:t> (1410-1437), le dernier empereur de la maison de Luxembourg.</a:t>
            </a:r>
            <a:br>
              <a:rPr lang="fr-FR" sz="1200" noProof="0" dirty="0" smtClean="0">
                <a:solidFill>
                  <a:schemeClr val="tx1"/>
                </a:solidFill>
                <a:latin typeface="+mn-lt"/>
              </a:rPr>
            </a:br>
            <a:r>
              <a:rPr lang="fr-FR" sz="1200" noProof="0" dirty="0" smtClean="0">
                <a:solidFill>
                  <a:schemeClr val="tx1"/>
                </a:solidFill>
                <a:latin typeface="+mn-lt"/>
              </a:rPr>
              <a:t/>
            </a:r>
            <a:br>
              <a:rPr lang="fr-FR" sz="1200" noProof="0" dirty="0" smtClean="0">
                <a:solidFill>
                  <a:schemeClr val="tx1"/>
                </a:solidFill>
                <a:latin typeface="+mn-lt"/>
              </a:rPr>
            </a:br>
            <a:r>
              <a:rPr lang="fr-FR" sz="1200" b="0" i="1" noProof="0" dirty="0" smtClean="0">
                <a:solidFill>
                  <a:schemeClr val="tx1"/>
                </a:solidFill>
                <a:latin typeface="+mn-lt"/>
              </a:rPr>
              <a:t>Illustrations : </a:t>
            </a:r>
            <a:br>
              <a:rPr lang="fr-FR" sz="1200" b="0" i="1" noProof="0" dirty="0" smtClean="0">
                <a:solidFill>
                  <a:schemeClr val="tx1"/>
                </a:solidFill>
                <a:latin typeface="+mn-lt"/>
              </a:rPr>
            </a:br>
            <a:r>
              <a:rPr lang="fr-FR" sz="1200" b="0" i="1" noProof="0" dirty="0" smtClean="0">
                <a:solidFill>
                  <a:schemeClr val="tx1"/>
                </a:solidFill>
                <a:latin typeface="+mn-lt"/>
              </a:rPr>
              <a:t>à </a:t>
            </a:r>
            <a:r>
              <a:rPr lang="fr-FR" sz="1200" i="1" noProof="0" dirty="0" smtClean="0">
                <a:solidFill>
                  <a:schemeClr val="tx1"/>
                </a:solidFill>
                <a:latin typeface="+mn-lt"/>
              </a:rPr>
              <a:t>gauche, Jean l’Aveugle, comte de Luxembourg, roi de Bohême © SIP/Marcel Schmitz ;</a:t>
            </a:r>
            <a:br>
              <a:rPr lang="fr-FR" sz="1200" i="1" noProof="0" dirty="0" smtClean="0">
                <a:solidFill>
                  <a:schemeClr val="tx1"/>
                </a:solidFill>
                <a:latin typeface="+mn-lt"/>
              </a:rPr>
            </a:br>
            <a:r>
              <a:rPr lang="fr-FR" sz="1200" i="1" noProof="0" dirty="0" smtClean="0">
                <a:solidFill>
                  <a:schemeClr val="tx1"/>
                </a:solidFill>
                <a:latin typeface="+mn-lt"/>
              </a:rPr>
              <a:t>à droite, Sigismond de Luxembourg © Musée national d’histoire et d’art</a:t>
            </a:r>
            <a:r>
              <a:rPr lang="fr-FR" sz="1200" i="1" baseline="0" noProof="0" dirty="0" smtClean="0">
                <a:solidFill>
                  <a:schemeClr val="tx1"/>
                </a:solidFill>
                <a:latin typeface="+mn-lt"/>
              </a:rPr>
              <a:t> (</a:t>
            </a:r>
            <a:r>
              <a:rPr lang="fr-FR" sz="1200" i="1" noProof="0" dirty="0" smtClean="0">
                <a:solidFill>
                  <a:schemeClr val="tx1"/>
                </a:solidFill>
                <a:latin typeface="+mn-lt"/>
              </a:rPr>
              <a:t>MNHA).</a:t>
            </a:r>
          </a:p>
          <a:p>
            <a:pPr indent="0">
              <a:lnSpc>
                <a:spcPct val="100000"/>
              </a:lnSpc>
              <a:defRPr/>
            </a:pPr>
            <a:endParaRPr lang="fr-FR" sz="1200" b="1" i="1" noProof="0" dirty="0" smtClean="0">
              <a:solidFill>
                <a:schemeClr val="tx1"/>
              </a:solidFill>
              <a:latin typeface="+mn-lt"/>
            </a:endParaRPr>
          </a:p>
          <a:p>
            <a:pPr indent="0">
              <a:lnSpc>
                <a:spcPct val="100000"/>
              </a:lnSpc>
              <a:defRPr/>
            </a:pPr>
            <a:endParaRPr lang="fr-FR" sz="1200" b="1" i="1" noProof="0" dirty="0" smtClean="0">
              <a:solidFill>
                <a:schemeClr val="tx1"/>
              </a:solidFill>
              <a:latin typeface="+mn-lt"/>
            </a:endParaRPr>
          </a:p>
          <a:p>
            <a:pPr indent="0">
              <a:lnSpc>
                <a:spcPct val="100000"/>
              </a:lnSpc>
              <a:spcBef>
                <a:spcPts val="0"/>
              </a:spcBef>
              <a:defRPr/>
            </a:pPr>
            <a:r>
              <a:rPr lang="fr-FR" sz="1200" b="1" noProof="0" dirty="0" smtClean="0">
                <a:solidFill>
                  <a:schemeClr val="tx1"/>
                </a:solidFill>
                <a:latin typeface="+mn-lt"/>
              </a:rPr>
              <a:t>POUR EN SAVOIR PLUS</a:t>
            </a:r>
          </a:p>
          <a:p>
            <a:pPr indent="0" eaLnBrk="1" hangingPunct="1">
              <a:lnSpc>
                <a:spcPct val="100000"/>
              </a:lnSpc>
              <a:spcBef>
                <a:spcPts val="0"/>
              </a:spcBef>
              <a:buFont typeface="Arial" pitchFamily="34" charset="0"/>
              <a:buChar char="•"/>
              <a:defRPr/>
            </a:pPr>
            <a:r>
              <a:rPr lang="fr-FR" sz="1200" noProof="0" dirty="0" smtClean="0">
                <a:solidFill>
                  <a:schemeClr val="tx1"/>
                </a:solidFill>
                <a:latin typeface="+mn-lt"/>
              </a:rPr>
              <a:t> « </a:t>
            </a:r>
            <a:r>
              <a:rPr lang="fr-FR" sz="1200" i="0" noProof="0" dirty="0" smtClean="0">
                <a:solidFill>
                  <a:schemeClr val="tx1"/>
                </a:solidFill>
                <a:latin typeface="+mn-lt"/>
              </a:rPr>
              <a:t>Histoire »</a:t>
            </a:r>
            <a:r>
              <a:rPr lang="fr-FR" sz="1200" noProof="0" dirty="0" smtClean="0">
                <a:solidFill>
                  <a:schemeClr val="tx1"/>
                </a:solidFill>
                <a:latin typeface="+mn-lt"/>
              </a:rPr>
              <a:t> : </a:t>
            </a:r>
            <a:br>
              <a:rPr lang="fr-FR" sz="1200" noProof="0" dirty="0" smtClean="0">
                <a:solidFill>
                  <a:schemeClr val="tx1"/>
                </a:solidFill>
                <a:latin typeface="+mn-lt"/>
              </a:rPr>
            </a:br>
            <a:r>
              <a:rPr lang="fr-FR" sz="1200" noProof="0" dirty="0" smtClean="0">
                <a:solidFill>
                  <a:schemeClr val="tx1"/>
                </a:solidFill>
                <a:latin typeface="+mn-lt"/>
              </a:rPr>
              <a:t>  www.luxembourg.public.lu/fr/le-grand-duche-se-presente/histoire/index.html</a:t>
            </a:r>
          </a:p>
          <a:p>
            <a:pPr indent="0" eaLnBrk="1" hangingPunct="1">
              <a:lnSpc>
                <a:spcPct val="100000"/>
              </a:lnSpc>
              <a:spcBef>
                <a:spcPts val="0"/>
              </a:spcBef>
              <a:buFont typeface="Arial" pitchFamily="34" charset="0"/>
              <a:buChar char="•"/>
              <a:defRPr/>
            </a:pPr>
            <a:r>
              <a:rPr lang="fr-FR" sz="1200" noProof="0" dirty="0" smtClean="0">
                <a:solidFill>
                  <a:schemeClr val="tx1"/>
                </a:solidFill>
                <a:latin typeface="+mn-lt"/>
              </a:rPr>
              <a:t> </a:t>
            </a:r>
            <a:r>
              <a:rPr lang="fr-FR" sz="1200" i="1" noProof="0" dirty="0" smtClean="0">
                <a:solidFill>
                  <a:schemeClr val="tx1"/>
                </a:solidFill>
                <a:latin typeface="+mn-lt"/>
              </a:rPr>
              <a:t>à propos… de</a:t>
            </a:r>
            <a:r>
              <a:rPr lang="fr-FR" sz="1200" i="1" baseline="0" noProof="0" dirty="0" smtClean="0">
                <a:solidFill>
                  <a:schemeClr val="tx1"/>
                </a:solidFill>
                <a:latin typeface="+mn-lt"/>
              </a:rPr>
              <a:t> l’h</a:t>
            </a:r>
            <a:r>
              <a:rPr lang="fr-FR" sz="1200" i="1" noProof="0" dirty="0" smtClean="0">
                <a:solidFill>
                  <a:schemeClr val="tx1"/>
                </a:solidFill>
                <a:latin typeface="+mn-lt"/>
              </a:rPr>
              <a:t>istoire du Luxembourg : </a:t>
            </a:r>
            <a:br>
              <a:rPr lang="fr-FR" sz="1200" i="1" noProof="0" dirty="0" smtClean="0">
                <a:solidFill>
                  <a:schemeClr val="tx1"/>
                </a:solidFill>
                <a:latin typeface="+mn-lt"/>
              </a:rPr>
            </a:br>
            <a:r>
              <a:rPr lang="fr-FR" sz="1200" i="1" noProof="0" dirty="0" smtClean="0">
                <a:solidFill>
                  <a:schemeClr val="tx1"/>
                </a:solidFill>
                <a:latin typeface="+mn-lt"/>
              </a:rPr>
              <a:t>  </a:t>
            </a:r>
            <a:r>
              <a:rPr lang="fr-FR" sz="1200" noProof="0" dirty="0" smtClean="0">
                <a:solidFill>
                  <a:schemeClr val="tx1"/>
                </a:solidFill>
                <a:latin typeface="+mn-lt"/>
              </a:rPr>
              <a:t>www.luxembourg.public.lu/fr/publications/b/ap-histoire/index.html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11</a:t>
            </a:fld>
            <a:endParaRPr lang="en-US" dirty="0"/>
          </a:p>
        </p:txBody>
      </p:sp>
    </p:spTree>
    <p:extLst>
      <p:ext uri="{BB962C8B-B14F-4D97-AF65-F5344CB8AC3E}">
        <p14:creationId xmlns:p14="http://schemas.microsoft.com/office/powerpoint/2010/main" val="2374671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defRPr/>
            </a:pPr>
            <a:r>
              <a:rPr lang="fr-FR" sz="1200" b="1" u="sng" noProof="0" dirty="0" smtClean="0">
                <a:solidFill>
                  <a:schemeClr val="tx1"/>
                </a:solidFill>
                <a:latin typeface="+mn-lt"/>
                <a:cs typeface="Arial" charset="0"/>
              </a:rPr>
              <a:t>Histoire : « Gibraltar du Nord » et dominations étrangères (du </a:t>
            </a:r>
            <a:r>
              <a:rPr lang="fr-FR" sz="1200" b="1" u="sng" noProof="0" dirty="0" smtClean="0">
                <a:solidFill>
                  <a:schemeClr val="tx1"/>
                </a:solidFill>
                <a:latin typeface="+mn-lt"/>
              </a:rPr>
              <a:t>XV</a:t>
            </a:r>
            <a:r>
              <a:rPr lang="fr-FR" sz="1200" b="1" u="sng" baseline="30000" noProof="0" dirty="0" smtClean="0">
                <a:solidFill>
                  <a:schemeClr val="tx1"/>
                </a:solidFill>
                <a:latin typeface="+mn-lt"/>
              </a:rPr>
              <a:t>e</a:t>
            </a:r>
            <a:r>
              <a:rPr lang="fr-FR" sz="1200" b="1" u="sng" noProof="0" dirty="0" smtClean="0">
                <a:solidFill>
                  <a:schemeClr val="tx1"/>
                </a:solidFill>
                <a:latin typeface="+mn-lt"/>
              </a:rPr>
              <a:t> au XVIII</a:t>
            </a:r>
            <a:r>
              <a:rPr lang="fr-FR" sz="1200" b="1" u="sng" baseline="30000" noProof="0" dirty="0" smtClean="0">
                <a:solidFill>
                  <a:schemeClr val="tx1"/>
                </a:solidFill>
                <a:latin typeface="+mn-lt"/>
              </a:rPr>
              <a:t>e</a:t>
            </a:r>
            <a:r>
              <a:rPr lang="fr-FR" sz="1200" b="1" u="sng" noProof="0" dirty="0" smtClean="0">
                <a:solidFill>
                  <a:schemeClr val="tx1"/>
                </a:solidFill>
                <a:latin typeface="+mn-lt"/>
              </a:rPr>
              <a:t> </a:t>
            </a:r>
            <a:r>
              <a:rPr lang="fr-FR" sz="1200" b="1" u="sng" noProof="0" dirty="0" smtClean="0">
                <a:solidFill>
                  <a:schemeClr val="tx1"/>
                </a:solidFill>
                <a:latin typeface="+mn-lt"/>
                <a:cs typeface="Arial" charset="0"/>
              </a:rPr>
              <a:t>siècle)</a:t>
            </a:r>
          </a:p>
          <a:p>
            <a:pPr indent="0" eaLnBrk="1" hangingPunct="1">
              <a:lnSpc>
                <a:spcPct val="100000"/>
              </a:lnSpc>
              <a:spcBef>
                <a:spcPct val="0"/>
              </a:spcBef>
              <a:defRPr/>
            </a:pPr>
            <a:endParaRPr lang="fr-FR" sz="1200" noProof="0" dirty="0" smtClean="0">
              <a:solidFill>
                <a:schemeClr val="tx1"/>
              </a:solidFill>
              <a:latin typeface="+mn-lt"/>
            </a:endParaRPr>
          </a:p>
          <a:p>
            <a:pPr indent="0">
              <a:lnSpc>
                <a:spcPct val="100000"/>
              </a:lnSpc>
              <a:spcBef>
                <a:spcPts val="0"/>
              </a:spcBef>
              <a:defRPr/>
            </a:pPr>
            <a:r>
              <a:rPr lang="fr-FR" sz="1200" noProof="0" dirty="0" smtClean="0">
                <a:solidFill>
                  <a:schemeClr val="tx1"/>
                </a:solidFill>
                <a:latin typeface="+mn-lt"/>
              </a:rPr>
              <a:t>Pendant les </a:t>
            </a:r>
            <a:r>
              <a:rPr lang="fr-FR" sz="1200" b="1" noProof="0" dirty="0" smtClean="0">
                <a:solidFill>
                  <a:schemeClr val="tx1"/>
                </a:solidFill>
                <a:latin typeface="+mn-lt"/>
              </a:rPr>
              <a:t>temps modernes, </a:t>
            </a:r>
            <a:r>
              <a:rPr lang="fr-FR" sz="1200" noProof="0" dirty="0" smtClean="0">
                <a:solidFill>
                  <a:schemeClr val="tx1"/>
                </a:solidFill>
                <a:latin typeface="+mn-lt"/>
              </a:rPr>
              <a:t>le Luxembourg occupe une </a:t>
            </a:r>
            <a:r>
              <a:rPr lang="fr-FR" sz="1200" b="1" noProof="0" dirty="0" smtClean="0">
                <a:solidFill>
                  <a:schemeClr val="tx1"/>
                </a:solidFill>
                <a:latin typeface="+mn-lt"/>
              </a:rPr>
              <a:t>position stratégique importante </a:t>
            </a:r>
            <a:r>
              <a:rPr lang="fr-FR" sz="1200" noProof="0" dirty="0" smtClean="0">
                <a:solidFill>
                  <a:schemeClr val="tx1"/>
                </a:solidFill>
                <a:latin typeface="+mn-lt"/>
              </a:rPr>
              <a:t>sur l’échiquier européen. La ville de Luxembourg est progressivement transformée en une des forteresses les plus réputées d’Europe, dénommée </a:t>
            </a:r>
            <a:r>
              <a:rPr lang="fr-FR" sz="1200" b="1" noProof="0" dirty="0" smtClean="0">
                <a:solidFill>
                  <a:schemeClr val="tx1"/>
                </a:solidFill>
                <a:latin typeface="+mn-lt"/>
              </a:rPr>
              <a:t>« Gibraltar du Nord ».</a:t>
            </a:r>
            <a:br>
              <a:rPr lang="fr-FR" sz="1200" b="1" noProof="0" dirty="0" smtClean="0">
                <a:solidFill>
                  <a:schemeClr val="tx1"/>
                </a:solidFill>
                <a:latin typeface="+mn-lt"/>
              </a:rPr>
            </a:br>
            <a:r>
              <a:rPr lang="fr-FR" sz="1200" b="1" noProof="0" dirty="0" smtClean="0">
                <a:solidFill>
                  <a:schemeClr val="tx1"/>
                </a:solidFill>
                <a:latin typeface="+mn-lt"/>
              </a:rPr>
              <a:t/>
            </a:r>
            <a:br>
              <a:rPr lang="fr-FR" sz="1200" b="1" noProof="0" dirty="0" smtClean="0">
                <a:solidFill>
                  <a:schemeClr val="tx1"/>
                </a:solidFill>
                <a:latin typeface="+mn-lt"/>
              </a:rPr>
            </a:br>
            <a:r>
              <a:rPr lang="fr-FR" sz="1200" noProof="0" dirty="0" smtClean="0">
                <a:solidFill>
                  <a:schemeClr val="tx1"/>
                </a:solidFill>
                <a:latin typeface="+mn-lt"/>
              </a:rPr>
              <a:t>Une grande partie des fortifications a été réalisée par le célèbre architecte militaire français Vauban, qui a dirigé les opérations du siège des armées de Louis XIV en 1684. Après la guerre de</a:t>
            </a:r>
            <a:r>
              <a:rPr lang="fr-FR" sz="1200" baseline="0" noProof="0" dirty="0" smtClean="0">
                <a:solidFill>
                  <a:schemeClr val="tx1"/>
                </a:solidFill>
                <a:latin typeface="+mn-lt"/>
              </a:rPr>
              <a:t> </a:t>
            </a:r>
            <a:r>
              <a:rPr lang="fr-FR" sz="1200" noProof="0" dirty="0" smtClean="0">
                <a:solidFill>
                  <a:schemeClr val="tx1"/>
                </a:solidFill>
                <a:latin typeface="+mn-lt"/>
              </a:rPr>
              <a:t>Succession d’Espagne, en 1715, le Luxembourg passe sous régime autrichien.</a:t>
            </a:r>
            <a:br>
              <a:rPr lang="fr-FR" sz="1200" noProof="0" dirty="0" smtClean="0">
                <a:solidFill>
                  <a:schemeClr val="tx1"/>
                </a:solidFill>
                <a:latin typeface="+mn-lt"/>
              </a:rPr>
            </a:br>
            <a:r>
              <a:rPr lang="fr-FR" sz="1200" noProof="0" dirty="0" smtClean="0">
                <a:solidFill>
                  <a:schemeClr val="tx1"/>
                </a:solidFill>
                <a:latin typeface="+mn-lt"/>
              </a:rPr>
              <a:t/>
            </a:r>
            <a:br>
              <a:rPr lang="fr-FR" sz="1200" noProof="0" dirty="0" smtClean="0">
                <a:solidFill>
                  <a:schemeClr val="tx1"/>
                </a:solidFill>
                <a:latin typeface="+mn-lt"/>
              </a:rPr>
            </a:br>
            <a:r>
              <a:rPr lang="fr-FR" sz="1200" noProof="0" dirty="0" smtClean="0">
                <a:solidFill>
                  <a:schemeClr val="tx1"/>
                </a:solidFill>
                <a:latin typeface="+mn-lt"/>
              </a:rPr>
              <a:t>Du XV</a:t>
            </a:r>
            <a:r>
              <a:rPr lang="fr-FR" sz="1200" baseline="30000" noProof="0" dirty="0" smtClean="0">
                <a:solidFill>
                  <a:schemeClr val="tx1"/>
                </a:solidFill>
                <a:latin typeface="+mn-lt"/>
              </a:rPr>
              <a:t>e</a:t>
            </a:r>
            <a:r>
              <a:rPr lang="fr-FR" sz="1200" noProof="0" dirty="0" smtClean="0">
                <a:solidFill>
                  <a:schemeClr val="tx1"/>
                </a:solidFill>
                <a:latin typeface="+mn-lt"/>
              </a:rPr>
              <a:t> au XVIII</a:t>
            </a:r>
            <a:r>
              <a:rPr lang="fr-FR" sz="1200" baseline="30000" noProof="0" dirty="0" smtClean="0">
                <a:solidFill>
                  <a:schemeClr val="tx1"/>
                </a:solidFill>
                <a:latin typeface="+mn-lt"/>
              </a:rPr>
              <a:t>e</a:t>
            </a:r>
            <a:r>
              <a:rPr lang="fr-FR" sz="1200" noProof="0" dirty="0" smtClean="0">
                <a:solidFill>
                  <a:schemeClr val="tx1"/>
                </a:solidFill>
                <a:latin typeface="+mn-lt"/>
              </a:rPr>
              <a:t> siècle, le Luxembourg a appartenu successivement</a:t>
            </a:r>
            <a:r>
              <a:rPr lang="fr-FR" sz="1200" baseline="0" noProof="0" dirty="0" smtClean="0">
                <a:solidFill>
                  <a:schemeClr val="tx1"/>
                </a:solidFill>
                <a:latin typeface="+mn-lt"/>
              </a:rPr>
              <a:t> </a:t>
            </a:r>
            <a:r>
              <a:rPr lang="fr-FR" sz="1200" noProof="0" dirty="0" smtClean="0">
                <a:solidFill>
                  <a:schemeClr val="tx1"/>
                </a:solidFill>
                <a:latin typeface="+mn-lt"/>
              </a:rPr>
              <a:t>aux comtes, puis aux ducs de Luxembourg, aux ducs de Bourgogne, aux rois d’Espagne, aux rois de France, aux empereurs d’Autriche et aux rois des Pays-Bas. </a:t>
            </a:r>
            <a:br>
              <a:rPr lang="fr-FR" sz="1200" noProof="0" dirty="0" smtClean="0">
                <a:solidFill>
                  <a:schemeClr val="tx1"/>
                </a:solidFill>
                <a:latin typeface="+mn-lt"/>
              </a:rPr>
            </a:br>
            <a:r>
              <a:rPr lang="fr-FR" sz="1200" noProof="0" dirty="0" smtClean="0">
                <a:solidFill>
                  <a:schemeClr val="tx1"/>
                </a:solidFill>
                <a:latin typeface="+mn-lt"/>
              </a:rPr>
              <a:t/>
            </a:r>
            <a:br>
              <a:rPr lang="fr-FR" sz="1200" noProof="0" dirty="0" smtClean="0">
                <a:solidFill>
                  <a:schemeClr val="tx1"/>
                </a:solidFill>
                <a:latin typeface="+mn-lt"/>
              </a:rPr>
            </a:br>
            <a:r>
              <a:rPr lang="fr-FR" sz="1200" i="1" kern="1200" noProof="0" dirty="0" smtClean="0">
                <a:solidFill>
                  <a:schemeClr val="tx1"/>
                </a:solidFill>
                <a:latin typeface="+mn-lt"/>
                <a:ea typeface="+mn-ea"/>
                <a:cs typeface="Arial" charset="0"/>
              </a:rPr>
              <a:t>Illustration : </a:t>
            </a:r>
            <a:br>
              <a:rPr lang="fr-FR" sz="1200" i="1" kern="1200" noProof="0" dirty="0" smtClean="0">
                <a:solidFill>
                  <a:schemeClr val="tx1"/>
                </a:solidFill>
                <a:latin typeface="+mn-lt"/>
                <a:ea typeface="+mn-ea"/>
                <a:cs typeface="Arial" charset="0"/>
              </a:rPr>
            </a:br>
            <a:r>
              <a:rPr lang="fr-FR" sz="1200" i="1" kern="1200" noProof="0" dirty="0" smtClean="0">
                <a:solidFill>
                  <a:schemeClr val="tx1"/>
                </a:solidFill>
                <a:latin typeface="+mn-lt"/>
                <a:ea typeface="+mn-ea"/>
                <a:cs typeface="Arial" charset="0"/>
              </a:rPr>
              <a:t>Place de la Constitution</a:t>
            </a:r>
            <a:r>
              <a:rPr lang="fr-FR" sz="1200" i="1" kern="1200" baseline="0" noProof="0" dirty="0" smtClean="0">
                <a:solidFill>
                  <a:schemeClr val="tx1"/>
                </a:solidFill>
                <a:latin typeface="+mn-lt"/>
                <a:ea typeface="+mn-ea"/>
                <a:cs typeface="Arial" charset="0"/>
              </a:rPr>
              <a:t> avec drapeau luxembourgeois </a:t>
            </a:r>
            <a:r>
              <a:rPr lang="fr-FR" sz="1200" i="1" noProof="0" dirty="0" smtClean="0">
                <a:solidFill>
                  <a:schemeClr val="tx1"/>
                </a:solidFill>
                <a:latin typeface="+mn-lt"/>
              </a:rPr>
              <a:t>© SIP/Christof</a:t>
            </a:r>
            <a:r>
              <a:rPr lang="fr-FR" sz="1200" i="1" baseline="0" noProof="0" dirty="0" smtClean="0">
                <a:solidFill>
                  <a:schemeClr val="tx1"/>
                </a:solidFill>
                <a:latin typeface="+mn-lt"/>
              </a:rPr>
              <a:t> Weber</a:t>
            </a:r>
            <a:r>
              <a:rPr lang="fr-FR" sz="1200" i="1" kern="1200" baseline="0" noProof="0" dirty="0" smtClean="0">
                <a:solidFill>
                  <a:schemeClr val="tx1"/>
                </a:solidFill>
                <a:latin typeface="+mn-lt"/>
                <a:ea typeface="+mn-ea"/>
                <a:cs typeface="Arial" charset="0"/>
              </a:rPr>
              <a:t/>
            </a:r>
            <a:br>
              <a:rPr lang="fr-FR" sz="1200" i="1" kern="1200" baseline="0" noProof="0" dirty="0" smtClean="0">
                <a:solidFill>
                  <a:schemeClr val="tx1"/>
                </a:solidFill>
                <a:latin typeface="+mn-lt"/>
                <a:ea typeface="+mn-ea"/>
                <a:cs typeface="Arial" charset="0"/>
              </a:rPr>
            </a:br>
            <a:endParaRPr lang="fr-FR" sz="1200" i="1" kern="1200" baseline="0" noProof="0" dirty="0" smtClean="0">
              <a:solidFill>
                <a:schemeClr val="tx1"/>
              </a:solidFill>
              <a:latin typeface="+mn-lt"/>
              <a:ea typeface="+mn-ea"/>
              <a:cs typeface="Arial" charset="0"/>
            </a:endParaRPr>
          </a:p>
          <a:p>
            <a:pPr indent="0">
              <a:lnSpc>
                <a:spcPct val="100000"/>
              </a:lnSpc>
              <a:spcBef>
                <a:spcPts val="0"/>
              </a:spcBef>
              <a:defRPr/>
            </a:pPr>
            <a:r>
              <a:rPr lang="fr-FR" sz="1200" i="1" kern="1200" baseline="0" noProof="0" dirty="0" smtClean="0">
                <a:solidFill>
                  <a:schemeClr val="tx1"/>
                </a:solidFill>
                <a:latin typeface="+mn-lt"/>
                <a:ea typeface="+mn-ea"/>
                <a:cs typeface="Arial" charset="0"/>
              </a:rPr>
              <a:t/>
            </a:r>
            <a:br>
              <a:rPr lang="fr-FR" sz="1200" i="1" kern="1200" baseline="0" noProof="0" dirty="0" smtClean="0">
                <a:solidFill>
                  <a:schemeClr val="tx1"/>
                </a:solidFill>
                <a:latin typeface="+mn-lt"/>
                <a:ea typeface="+mn-ea"/>
                <a:cs typeface="Arial" charset="0"/>
              </a:rPr>
            </a:br>
            <a:r>
              <a:rPr lang="fr-FR" sz="1200" b="1" noProof="0" dirty="0" smtClean="0">
                <a:solidFill>
                  <a:schemeClr val="tx1"/>
                </a:solidFill>
                <a:latin typeface="+mn-lt"/>
              </a:rPr>
              <a:t>POUR EN SAVOIR PLUS</a:t>
            </a:r>
            <a:endParaRPr lang="fr-FR" sz="1200" noProof="0" dirty="0" smtClean="0">
              <a:solidFill>
                <a:schemeClr val="tx1"/>
              </a:solidFill>
              <a:latin typeface="+mn-lt"/>
            </a:endParaRPr>
          </a:p>
          <a:p>
            <a:pPr indent="0">
              <a:lnSpc>
                <a:spcPct val="100000"/>
              </a:lnSpc>
              <a:spcBef>
                <a:spcPts val="0"/>
              </a:spcBef>
              <a:buFont typeface="Arial" pitchFamily="34" charset="0"/>
              <a:buChar char="•"/>
              <a:defRPr/>
            </a:pPr>
            <a:r>
              <a:rPr lang="fr-FR" sz="1200" noProof="0" dirty="0" smtClean="0">
                <a:solidFill>
                  <a:schemeClr val="tx1"/>
                </a:solidFill>
                <a:latin typeface="+mn-lt"/>
              </a:rPr>
              <a:t> « </a:t>
            </a:r>
            <a:r>
              <a:rPr lang="fr-FR" sz="1200" i="0" noProof="0" dirty="0" smtClean="0">
                <a:solidFill>
                  <a:schemeClr val="tx1"/>
                </a:solidFill>
                <a:latin typeface="+mn-lt"/>
              </a:rPr>
              <a:t>Histoire »</a:t>
            </a:r>
            <a:r>
              <a:rPr lang="fr-FR" sz="1200" noProof="0" dirty="0" smtClean="0">
                <a:solidFill>
                  <a:schemeClr val="tx1"/>
                </a:solidFill>
                <a:latin typeface="+mn-lt"/>
              </a:rPr>
              <a:t> : </a:t>
            </a:r>
            <a:br>
              <a:rPr lang="fr-FR" sz="1200" noProof="0" dirty="0" smtClean="0">
                <a:solidFill>
                  <a:schemeClr val="tx1"/>
                </a:solidFill>
                <a:latin typeface="+mn-lt"/>
              </a:rPr>
            </a:br>
            <a:r>
              <a:rPr lang="fr-FR" sz="1200" noProof="0" dirty="0" smtClean="0">
                <a:solidFill>
                  <a:schemeClr val="tx1"/>
                </a:solidFill>
                <a:latin typeface="+mn-lt"/>
              </a:rPr>
              <a:t>  www.luxembourg.public.lu/fr/le-grand-duche-se-presente/histoire/index.html</a:t>
            </a:r>
          </a:p>
          <a:p>
            <a:pPr indent="0">
              <a:lnSpc>
                <a:spcPct val="100000"/>
              </a:lnSpc>
              <a:spcBef>
                <a:spcPts val="0"/>
              </a:spcBef>
              <a:buFont typeface="Arial" pitchFamily="34" charset="0"/>
              <a:buChar char="•"/>
              <a:defRPr/>
            </a:pPr>
            <a:r>
              <a:rPr lang="fr-FR" sz="1200" noProof="0" dirty="0" smtClean="0">
                <a:solidFill>
                  <a:schemeClr val="tx1"/>
                </a:solidFill>
                <a:latin typeface="+mn-lt"/>
              </a:rPr>
              <a:t> </a:t>
            </a:r>
            <a:r>
              <a:rPr lang="fr-FR" sz="1200" i="1" noProof="0" dirty="0" smtClean="0">
                <a:solidFill>
                  <a:schemeClr val="tx1"/>
                </a:solidFill>
                <a:latin typeface="+mn-lt"/>
              </a:rPr>
              <a:t>à propos… de</a:t>
            </a:r>
            <a:r>
              <a:rPr lang="fr-FR" sz="1200" i="1" baseline="0" noProof="0" dirty="0" smtClean="0">
                <a:solidFill>
                  <a:schemeClr val="tx1"/>
                </a:solidFill>
                <a:latin typeface="+mn-lt"/>
              </a:rPr>
              <a:t> l’h</a:t>
            </a:r>
            <a:r>
              <a:rPr lang="fr-FR" sz="1200" i="1" noProof="0" dirty="0" smtClean="0">
                <a:solidFill>
                  <a:schemeClr val="tx1"/>
                </a:solidFill>
                <a:latin typeface="+mn-lt"/>
              </a:rPr>
              <a:t>istoire du Luxembourg : </a:t>
            </a:r>
            <a:br>
              <a:rPr lang="fr-FR" sz="1200" i="1" noProof="0" dirty="0" smtClean="0">
                <a:solidFill>
                  <a:schemeClr val="tx1"/>
                </a:solidFill>
                <a:latin typeface="+mn-lt"/>
              </a:rPr>
            </a:br>
            <a:r>
              <a:rPr lang="fr-FR" sz="1200" i="1" noProof="0" dirty="0" smtClean="0">
                <a:solidFill>
                  <a:schemeClr val="tx1"/>
                </a:solidFill>
                <a:latin typeface="+mn-lt"/>
              </a:rPr>
              <a:t>  </a:t>
            </a:r>
            <a:r>
              <a:rPr lang="fr-FR" sz="1200" noProof="0" dirty="0" smtClean="0">
                <a:solidFill>
                  <a:schemeClr val="tx1"/>
                </a:solidFill>
                <a:latin typeface="+mn-lt"/>
              </a:rPr>
              <a:t>www.luxembourg.public.lu/fr/publications/b/ap-histoire/index.html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12</a:t>
            </a:fld>
            <a:endParaRPr lang="en-US" dirty="0"/>
          </a:p>
        </p:txBody>
      </p:sp>
    </p:spTree>
    <p:extLst>
      <p:ext uri="{BB962C8B-B14F-4D97-AF65-F5344CB8AC3E}">
        <p14:creationId xmlns:p14="http://schemas.microsoft.com/office/powerpoint/2010/main" val="4113151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fr-FR" sz="1200" b="1" u="sng" noProof="0" dirty="0" smtClean="0">
                <a:solidFill>
                  <a:schemeClr val="tx1"/>
                </a:solidFill>
                <a:latin typeface="+mn-lt"/>
                <a:cs typeface="Arial" charset="0"/>
              </a:rPr>
              <a:t>Histoire : Naissance du Grand-Duché de Luxembourg</a:t>
            </a:r>
            <a:br>
              <a:rPr lang="fr-FR" sz="1200" b="1" u="sng" noProof="0" dirty="0" smtClean="0">
                <a:solidFill>
                  <a:schemeClr val="tx1"/>
                </a:solidFill>
                <a:latin typeface="+mn-lt"/>
                <a:cs typeface="Arial" charset="0"/>
              </a:rPr>
            </a:br>
            <a:r>
              <a:rPr lang="fr-FR" sz="1200" b="1" u="sng" noProof="0" dirty="0" smtClean="0">
                <a:solidFill>
                  <a:schemeClr val="tx1"/>
                </a:solidFill>
                <a:latin typeface="+mn-lt"/>
                <a:cs typeface="Arial" charset="0"/>
              </a:rPr>
              <a:t/>
            </a:r>
            <a:br>
              <a:rPr lang="fr-FR" sz="1200" b="1" u="sng" noProof="0" dirty="0" smtClean="0">
                <a:solidFill>
                  <a:schemeClr val="tx1"/>
                </a:solidFill>
                <a:latin typeface="+mn-lt"/>
                <a:cs typeface="Arial" charset="0"/>
              </a:rPr>
            </a:br>
            <a:r>
              <a:rPr lang="fr-FR" sz="1200" b="1" u="sng" noProof="0" dirty="0" smtClean="0">
                <a:solidFill>
                  <a:schemeClr val="tx1"/>
                </a:solidFill>
                <a:latin typeface="+mn-lt"/>
              </a:rPr>
              <a:t>1815 :</a:t>
            </a:r>
            <a:br>
              <a:rPr lang="fr-FR" sz="1200" b="1" u="sng" noProof="0" dirty="0" smtClean="0">
                <a:solidFill>
                  <a:schemeClr val="tx1"/>
                </a:solidFill>
                <a:latin typeface="+mn-lt"/>
              </a:rPr>
            </a:br>
            <a:r>
              <a:rPr lang="fr-FR" sz="1200" noProof="0" dirty="0" smtClean="0">
                <a:solidFill>
                  <a:schemeClr val="tx1"/>
                </a:solidFill>
                <a:latin typeface="+mn-lt"/>
              </a:rPr>
              <a:t>Après l’effondrement de l’empire</a:t>
            </a:r>
            <a:r>
              <a:rPr lang="fr-FR" sz="1200" baseline="0" noProof="0" dirty="0" smtClean="0">
                <a:solidFill>
                  <a:schemeClr val="tx1"/>
                </a:solidFill>
                <a:latin typeface="+mn-lt"/>
              </a:rPr>
              <a:t> n</a:t>
            </a:r>
            <a:r>
              <a:rPr lang="fr-FR" sz="1200" noProof="0" dirty="0" smtClean="0">
                <a:solidFill>
                  <a:schemeClr val="tx1"/>
                </a:solidFill>
                <a:latin typeface="+mn-lt"/>
              </a:rPr>
              <a:t>apoléonien, la carte de l’Europe est redécoupée et repartagée par les grandes puissances réunies au </a:t>
            </a:r>
            <a:r>
              <a:rPr lang="fr-FR" sz="1200" b="1" noProof="0" dirty="0" smtClean="0">
                <a:solidFill>
                  <a:schemeClr val="tx1"/>
                </a:solidFill>
                <a:latin typeface="+mn-lt"/>
              </a:rPr>
              <a:t>congrès de Vienne en 1815.</a:t>
            </a:r>
            <a:r>
              <a:rPr lang="fr-FR" sz="1200" noProof="0" dirty="0" smtClean="0">
                <a:solidFill>
                  <a:schemeClr val="tx1"/>
                </a:solidFill>
                <a:latin typeface="+mn-lt"/>
              </a:rPr>
              <a:t> C’est le moment de la </a:t>
            </a:r>
            <a:r>
              <a:rPr lang="fr-FR" sz="1200" b="1" noProof="0" dirty="0" smtClean="0">
                <a:solidFill>
                  <a:schemeClr val="tx1"/>
                </a:solidFill>
                <a:latin typeface="+mn-lt"/>
              </a:rPr>
              <a:t>création du Luxembourg en tant qu’entité politique indépendante. </a:t>
            </a:r>
            <a:r>
              <a:rPr lang="fr-FR" sz="1200" noProof="0" dirty="0" smtClean="0">
                <a:solidFill>
                  <a:schemeClr val="tx1"/>
                </a:solidFill>
                <a:latin typeface="+mn-lt"/>
              </a:rPr>
              <a:t>Il est érigé en Grand-Duché et attribué au roi des Pays-Bas, Guillaume I</a:t>
            </a:r>
            <a:r>
              <a:rPr lang="fr-FR" sz="1200" baseline="30000" noProof="0" dirty="0" smtClean="0">
                <a:solidFill>
                  <a:schemeClr val="tx1"/>
                </a:solidFill>
                <a:latin typeface="+mn-lt"/>
              </a:rPr>
              <a:t>er</a:t>
            </a:r>
            <a:r>
              <a:rPr lang="fr-FR" sz="1200" noProof="0" dirty="0" smtClean="0">
                <a:solidFill>
                  <a:schemeClr val="tx1"/>
                </a:solidFill>
                <a:latin typeface="+mn-lt"/>
              </a:rPr>
              <a:t> d’Orange-Nassau. Malgré cette élévation en rang, le Grand-Duché doit céder à la Prusse la région de l’Eifel ainsi qu’une vaste région à l’est des fleuves de la Moselle, de la Sûre et de l’Our.</a:t>
            </a:r>
            <a:br>
              <a:rPr lang="fr-FR" sz="1200" noProof="0" dirty="0" smtClean="0">
                <a:solidFill>
                  <a:schemeClr val="tx1"/>
                </a:solidFill>
                <a:latin typeface="+mn-lt"/>
              </a:rPr>
            </a:br>
            <a:r>
              <a:rPr lang="fr-FR" sz="1200" noProof="0" dirty="0" smtClean="0">
                <a:solidFill>
                  <a:schemeClr val="tx1"/>
                </a:solidFill>
                <a:latin typeface="+mn-lt"/>
              </a:rPr>
              <a:t/>
            </a:r>
            <a:br>
              <a:rPr lang="fr-FR" sz="1200" noProof="0" dirty="0" smtClean="0">
                <a:solidFill>
                  <a:schemeClr val="tx1"/>
                </a:solidFill>
                <a:latin typeface="+mn-lt"/>
              </a:rPr>
            </a:br>
            <a:r>
              <a:rPr lang="fr-FR" sz="1200" b="1" u="sng" noProof="0" dirty="0" smtClean="0">
                <a:solidFill>
                  <a:schemeClr val="tx1"/>
                </a:solidFill>
                <a:latin typeface="+mn-lt"/>
              </a:rPr>
              <a:t>1839 :</a:t>
            </a:r>
            <a:br>
              <a:rPr lang="fr-FR" sz="1200" b="1" u="sng" noProof="0" dirty="0" smtClean="0">
                <a:solidFill>
                  <a:schemeClr val="tx1"/>
                </a:solidFill>
                <a:latin typeface="+mn-lt"/>
              </a:rPr>
            </a:br>
            <a:r>
              <a:rPr lang="fr-FR" sz="1200" noProof="0" dirty="0" smtClean="0">
                <a:solidFill>
                  <a:schemeClr val="tx1"/>
                </a:solidFill>
                <a:latin typeface="+mn-lt"/>
              </a:rPr>
              <a:t>Ce n’est qu’en </a:t>
            </a:r>
            <a:r>
              <a:rPr lang="fr-FR" sz="1200" b="1" noProof="0" dirty="0" smtClean="0">
                <a:solidFill>
                  <a:schemeClr val="tx1"/>
                </a:solidFill>
                <a:latin typeface="+mn-lt"/>
              </a:rPr>
              <a:t>1839</a:t>
            </a:r>
            <a:r>
              <a:rPr lang="fr-FR" sz="1200" noProof="0" dirty="0" smtClean="0">
                <a:solidFill>
                  <a:schemeClr val="tx1"/>
                </a:solidFill>
                <a:latin typeface="+mn-lt"/>
              </a:rPr>
              <a:t>, avec </a:t>
            </a:r>
            <a:r>
              <a:rPr lang="fr-FR" sz="1200" b="1" noProof="0" dirty="0" smtClean="0">
                <a:solidFill>
                  <a:schemeClr val="tx1"/>
                </a:solidFill>
                <a:latin typeface="+mn-lt"/>
              </a:rPr>
              <a:t>le traité de Londres,</a:t>
            </a:r>
            <a:r>
              <a:rPr lang="fr-FR" sz="1200" noProof="0" dirty="0" smtClean="0">
                <a:solidFill>
                  <a:schemeClr val="tx1"/>
                </a:solidFill>
                <a:latin typeface="+mn-lt"/>
              </a:rPr>
              <a:t> que le Luxembourg prend sa forme territoriale actuelle. Le Grand-Duché de Luxembourg reste sous la souveraineté des Orange-Nassau, mais obtient une administration séparée. Le Luxembourg belge devient une province de la Belgique.</a:t>
            </a:r>
            <a:br>
              <a:rPr lang="fr-FR" sz="1200" noProof="0" dirty="0" smtClean="0">
                <a:solidFill>
                  <a:schemeClr val="tx1"/>
                </a:solidFill>
                <a:latin typeface="+mn-lt"/>
              </a:rPr>
            </a:br>
            <a:r>
              <a:rPr lang="fr-FR" sz="1200" noProof="0" dirty="0" smtClean="0">
                <a:solidFill>
                  <a:schemeClr val="tx1"/>
                </a:solidFill>
                <a:latin typeface="+mn-lt"/>
              </a:rPr>
              <a:t/>
            </a:r>
            <a:br>
              <a:rPr lang="fr-FR" sz="1200" noProof="0" dirty="0" smtClean="0">
                <a:solidFill>
                  <a:schemeClr val="tx1"/>
                </a:solidFill>
                <a:latin typeface="+mn-lt"/>
              </a:rPr>
            </a:br>
            <a:r>
              <a:rPr lang="fr-FR" sz="1200" b="1" u="sng" noProof="0" dirty="0" smtClean="0">
                <a:solidFill>
                  <a:schemeClr val="tx1"/>
                </a:solidFill>
                <a:latin typeface="+mn-lt"/>
              </a:rPr>
              <a:t>1890 :</a:t>
            </a:r>
            <a:br>
              <a:rPr lang="fr-FR" sz="1200" b="1" u="sng" noProof="0" dirty="0" smtClean="0">
                <a:solidFill>
                  <a:schemeClr val="tx1"/>
                </a:solidFill>
                <a:latin typeface="+mn-lt"/>
              </a:rPr>
            </a:br>
            <a:r>
              <a:rPr lang="fr-FR" sz="1200" noProof="0" dirty="0" smtClean="0">
                <a:solidFill>
                  <a:schemeClr val="tx1"/>
                </a:solidFill>
                <a:latin typeface="+mn-lt"/>
              </a:rPr>
              <a:t>L’union personnelle avec les Pays-Bas prend fin en </a:t>
            </a:r>
            <a:r>
              <a:rPr lang="fr-FR" sz="1200" b="0" noProof="0" dirty="0" smtClean="0">
                <a:solidFill>
                  <a:schemeClr val="tx1"/>
                </a:solidFill>
                <a:latin typeface="+mn-lt"/>
              </a:rPr>
              <a:t>1890</a:t>
            </a:r>
            <a:r>
              <a:rPr lang="fr-FR" sz="1200" b="1" noProof="0" dirty="0" smtClean="0">
                <a:solidFill>
                  <a:schemeClr val="tx1"/>
                </a:solidFill>
                <a:latin typeface="+mn-lt"/>
              </a:rPr>
              <a:t>,</a:t>
            </a:r>
            <a:r>
              <a:rPr lang="fr-FR" sz="1200" noProof="0" dirty="0" smtClean="0">
                <a:solidFill>
                  <a:schemeClr val="tx1"/>
                </a:solidFill>
                <a:latin typeface="+mn-lt"/>
              </a:rPr>
              <a:t> à la mort de Guillaume III. Adolphe de Nassau-Weilbourg devient Grand-Duc de Luxembourg. Le pays a désormais </a:t>
            </a:r>
            <a:r>
              <a:rPr lang="fr-FR" sz="1200" b="1" noProof="0" dirty="0" smtClean="0">
                <a:solidFill>
                  <a:schemeClr val="tx1"/>
                </a:solidFill>
                <a:latin typeface="+mn-lt"/>
              </a:rPr>
              <a:t>sa</a:t>
            </a:r>
            <a:r>
              <a:rPr lang="fr-FR" sz="1200" noProof="0" dirty="0" smtClean="0">
                <a:solidFill>
                  <a:schemeClr val="tx1"/>
                </a:solidFill>
                <a:latin typeface="+mn-lt"/>
              </a:rPr>
              <a:t> </a:t>
            </a:r>
            <a:r>
              <a:rPr lang="fr-FR" sz="1200" b="1" noProof="0" dirty="0" smtClean="0">
                <a:solidFill>
                  <a:schemeClr val="tx1"/>
                </a:solidFill>
                <a:latin typeface="+mn-lt"/>
              </a:rPr>
              <a:t>propre dynastie.</a:t>
            </a:r>
            <a:r>
              <a:rPr lang="fr-FR" sz="1200" noProof="0" dirty="0" smtClean="0">
                <a:solidFill>
                  <a:schemeClr val="tx1"/>
                </a:solidFill>
                <a:latin typeface="+mn-lt"/>
              </a:rPr>
              <a:t> </a:t>
            </a:r>
            <a:br>
              <a:rPr lang="fr-FR" sz="1200" noProof="0" dirty="0" smtClean="0">
                <a:solidFill>
                  <a:schemeClr val="tx1"/>
                </a:solidFill>
                <a:latin typeface="+mn-lt"/>
              </a:rPr>
            </a:br>
            <a:endParaRPr lang="fr-FR" sz="1200" noProof="0" dirty="0" smtClean="0">
              <a:solidFill>
                <a:schemeClr val="tx1"/>
              </a:solidFill>
              <a:latin typeface="+mn-lt"/>
            </a:endParaRPr>
          </a:p>
          <a:p>
            <a:pPr eaLnBrk="1" hangingPunct="1">
              <a:spcBef>
                <a:spcPct val="0"/>
              </a:spcBef>
              <a:defRPr/>
            </a:pPr>
            <a:r>
              <a:rPr lang="fr-FR" sz="1200" i="1" noProof="0" dirty="0" smtClean="0">
                <a:solidFill>
                  <a:schemeClr val="tx1"/>
                </a:solidFill>
                <a:latin typeface="+mn-lt"/>
              </a:rPr>
              <a:t>Illustration : </a:t>
            </a:r>
          </a:p>
          <a:p>
            <a:pPr eaLnBrk="1" hangingPunct="1">
              <a:spcBef>
                <a:spcPct val="0"/>
              </a:spcBef>
              <a:defRPr/>
            </a:pPr>
            <a:r>
              <a:rPr lang="fr-FR" sz="1200" i="1" noProof="0" dirty="0" smtClean="0">
                <a:solidFill>
                  <a:schemeClr val="tx1"/>
                </a:solidFill>
                <a:latin typeface="+mn-lt"/>
              </a:rPr>
              <a:t>©</a:t>
            </a:r>
            <a:r>
              <a:rPr lang="fr-FR" sz="1200" i="1" baseline="0" noProof="0" dirty="0" smtClean="0">
                <a:solidFill>
                  <a:schemeClr val="tx1"/>
                </a:solidFill>
                <a:latin typeface="+mn-lt"/>
              </a:rPr>
              <a:t> </a:t>
            </a:r>
            <a:r>
              <a:rPr lang="fr-FR" sz="1200" i="1" noProof="0" dirty="0" smtClean="0">
                <a:solidFill>
                  <a:schemeClr val="tx1"/>
                </a:solidFill>
                <a:latin typeface="+mn-lt"/>
              </a:rPr>
              <a:t>SIP/Bizart</a:t>
            </a:r>
          </a:p>
          <a:p>
            <a:pPr eaLnBrk="1" hangingPunct="1">
              <a:spcBef>
                <a:spcPct val="0"/>
              </a:spcBef>
              <a:defRPr/>
            </a:pPr>
            <a:endParaRPr lang="fr-FR" sz="1200" noProof="0" dirty="0" smtClean="0">
              <a:solidFill>
                <a:schemeClr val="tx1"/>
              </a:solidFill>
              <a:latin typeface="+mn-lt"/>
            </a:endParaRPr>
          </a:p>
          <a:p>
            <a:pPr eaLnBrk="1" hangingPunct="1">
              <a:spcBef>
                <a:spcPct val="0"/>
              </a:spcBef>
              <a:defRPr/>
            </a:pPr>
            <a:endParaRPr lang="fr-FR" sz="1200" noProof="0" dirty="0" smtClean="0">
              <a:solidFill>
                <a:schemeClr val="tx1"/>
              </a:solidFill>
              <a:latin typeface="+mn-lt"/>
            </a:endParaRPr>
          </a:p>
          <a:p>
            <a:pPr>
              <a:spcBef>
                <a:spcPts val="0"/>
              </a:spcBef>
              <a:defRPr/>
            </a:pPr>
            <a:r>
              <a:rPr lang="fr-FR" sz="1200" b="1" noProof="0" dirty="0" smtClean="0">
                <a:solidFill>
                  <a:schemeClr val="tx1"/>
                </a:solidFill>
                <a:latin typeface="+mn-lt"/>
              </a:rPr>
              <a:t>POUR EN SAVOIR PLUS</a:t>
            </a:r>
            <a:endParaRPr lang="fr-FR" sz="1200" noProof="0" dirty="0" smtClean="0">
              <a:solidFill>
                <a:schemeClr val="tx1"/>
              </a:solidFill>
              <a:latin typeface="+mn-lt"/>
            </a:endParaRPr>
          </a:p>
          <a:p>
            <a:pPr>
              <a:spcBef>
                <a:spcPts val="0"/>
              </a:spcBef>
              <a:buFont typeface="Arial" pitchFamily="34" charset="0"/>
              <a:buChar char="•"/>
              <a:defRPr/>
            </a:pPr>
            <a:r>
              <a:rPr lang="fr-FR" sz="1200" noProof="0" dirty="0" smtClean="0">
                <a:solidFill>
                  <a:schemeClr val="tx1"/>
                </a:solidFill>
                <a:latin typeface="+mn-lt"/>
              </a:rPr>
              <a:t> « </a:t>
            </a:r>
            <a:r>
              <a:rPr lang="fr-FR" sz="1200" i="0" noProof="0" dirty="0" smtClean="0">
                <a:solidFill>
                  <a:schemeClr val="tx1"/>
                </a:solidFill>
                <a:latin typeface="+mn-lt"/>
              </a:rPr>
              <a:t>Histoire »</a:t>
            </a:r>
            <a:r>
              <a:rPr lang="fr-FR" sz="1200" noProof="0" dirty="0" smtClean="0">
                <a:solidFill>
                  <a:schemeClr val="tx1"/>
                </a:solidFill>
                <a:latin typeface="+mn-lt"/>
              </a:rPr>
              <a:t> : </a:t>
            </a:r>
            <a:br>
              <a:rPr lang="fr-FR" sz="1200" noProof="0" dirty="0" smtClean="0">
                <a:solidFill>
                  <a:schemeClr val="tx1"/>
                </a:solidFill>
                <a:latin typeface="+mn-lt"/>
              </a:rPr>
            </a:br>
            <a:r>
              <a:rPr lang="fr-FR" sz="1200" noProof="0" dirty="0" smtClean="0">
                <a:solidFill>
                  <a:schemeClr val="tx1"/>
                </a:solidFill>
                <a:latin typeface="+mn-lt"/>
              </a:rPr>
              <a:t>  www.luxembourg.public.lu/fr/le-grand-duche-se-presente/histoire/index.html</a:t>
            </a:r>
          </a:p>
          <a:p>
            <a:pPr>
              <a:spcBef>
                <a:spcPts val="0"/>
              </a:spcBef>
              <a:buFont typeface="Arial" pitchFamily="34" charset="0"/>
              <a:buChar char="•"/>
              <a:defRPr/>
            </a:pPr>
            <a:r>
              <a:rPr lang="fr-FR" sz="1200" noProof="0" dirty="0" smtClean="0">
                <a:solidFill>
                  <a:schemeClr val="tx1"/>
                </a:solidFill>
                <a:latin typeface="+mn-lt"/>
              </a:rPr>
              <a:t> </a:t>
            </a:r>
            <a:r>
              <a:rPr lang="fr-FR" sz="1200" i="1" noProof="0" dirty="0" smtClean="0">
                <a:solidFill>
                  <a:schemeClr val="tx1"/>
                </a:solidFill>
                <a:latin typeface="+mn-lt"/>
              </a:rPr>
              <a:t>à propos… de</a:t>
            </a:r>
            <a:r>
              <a:rPr lang="fr-FR" sz="1200" i="1" baseline="0" noProof="0" dirty="0" smtClean="0">
                <a:solidFill>
                  <a:schemeClr val="tx1"/>
                </a:solidFill>
                <a:latin typeface="+mn-lt"/>
              </a:rPr>
              <a:t> l’h</a:t>
            </a:r>
            <a:r>
              <a:rPr lang="fr-FR" sz="1200" i="1" noProof="0" dirty="0" smtClean="0">
                <a:solidFill>
                  <a:schemeClr val="tx1"/>
                </a:solidFill>
                <a:latin typeface="+mn-lt"/>
              </a:rPr>
              <a:t>istoire du Luxembourg : </a:t>
            </a:r>
            <a:br>
              <a:rPr lang="fr-FR" sz="1200" i="1" noProof="0" dirty="0" smtClean="0">
                <a:solidFill>
                  <a:schemeClr val="tx1"/>
                </a:solidFill>
                <a:latin typeface="+mn-lt"/>
              </a:rPr>
            </a:br>
            <a:r>
              <a:rPr lang="fr-FR" sz="1200" i="1" noProof="0" dirty="0" smtClean="0">
                <a:solidFill>
                  <a:schemeClr val="tx1"/>
                </a:solidFill>
                <a:latin typeface="+mn-lt"/>
              </a:rPr>
              <a:t>  </a:t>
            </a:r>
            <a:r>
              <a:rPr lang="fr-FR" sz="1200" noProof="0" dirty="0" smtClean="0">
                <a:solidFill>
                  <a:schemeClr val="tx1"/>
                </a:solidFill>
                <a:latin typeface="+mn-lt"/>
              </a:rPr>
              <a:t>www.luxembourg.public.lu/fr/publications/b/ap-histoire/index.html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13</a:t>
            </a:fld>
            <a:endParaRPr lang="en-US" dirty="0"/>
          </a:p>
        </p:txBody>
      </p:sp>
    </p:spTree>
    <p:extLst>
      <p:ext uri="{BB962C8B-B14F-4D97-AF65-F5344CB8AC3E}">
        <p14:creationId xmlns:p14="http://schemas.microsoft.com/office/powerpoint/2010/main" val="1449555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fr-FR" sz="1200" b="1" u="sng" noProof="0" dirty="0" smtClean="0">
                <a:solidFill>
                  <a:schemeClr val="tx1"/>
                </a:solidFill>
                <a:latin typeface="+mn-lt"/>
                <a:cs typeface="Arial" charset="0"/>
              </a:rPr>
              <a:t>Histoire : Le XX</a:t>
            </a:r>
            <a:r>
              <a:rPr lang="fr-FR" sz="1200" b="1" u="sng" baseline="30000" noProof="0" dirty="0" smtClean="0">
                <a:solidFill>
                  <a:schemeClr val="tx1"/>
                </a:solidFill>
                <a:latin typeface="+mn-lt"/>
              </a:rPr>
              <a:t>e</a:t>
            </a:r>
            <a:r>
              <a:rPr lang="fr-FR" sz="1200" b="1" u="sng" noProof="0" dirty="0" smtClean="0">
                <a:solidFill>
                  <a:schemeClr val="tx1"/>
                </a:solidFill>
                <a:latin typeface="+mn-lt"/>
                <a:cs typeface="Arial" charset="0"/>
              </a:rPr>
              <a:t> siècle – abandon de la neutralité</a:t>
            </a:r>
            <a:br>
              <a:rPr lang="fr-FR" sz="1200" b="1" u="sng" noProof="0" dirty="0" smtClean="0">
                <a:solidFill>
                  <a:schemeClr val="tx1"/>
                </a:solidFill>
                <a:latin typeface="+mn-lt"/>
                <a:cs typeface="Arial" charset="0"/>
              </a:rPr>
            </a:br>
            <a:r>
              <a:rPr lang="fr-FR" sz="1200" b="1" u="sng" noProof="0" dirty="0" smtClean="0">
                <a:solidFill>
                  <a:schemeClr val="tx1"/>
                </a:solidFill>
                <a:latin typeface="+mn-lt"/>
                <a:cs typeface="Arial" charset="0"/>
              </a:rPr>
              <a:t/>
            </a:r>
            <a:br>
              <a:rPr lang="fr-FR" sz="1200" b="1" u="sng" noProof="0" dirty="0" smtClean="0">
                <a:solidFill>
                  <a:schemeClr val="tx1"/>
                </a:solidFill>
                <a:latin typeface="+mn-lt"/>
                <a:cs typeface="Arial" charset="0"/>
              </a:rPr>
            </a:br>
            <a:r>
              <a:rPr lang="fr-FR" sz="1200" noProof="0" dirty="0" smtClean="0">
                <a:solidFill>
                  <a:schemeClr val="tx1"/>
                </a:solidFill>
                <a:latin typeface="+mn-lt"/>
              </a:rPr>
              <a:t>Malgré sa neutralité, le Grand-Duché a été </a:t>
            </a:r>
            <a:r>
              <a:rPr lang="fr-FR" sz="1200" b="1" noProof="0" dirty="0" smtClean="0">
                <a:solidFill>
                  <a:schemeClr val="tx1"/>
                </a:solidFill>
                <a:latin typeface="+mn-lt"/>
              </a:rPr>
              <a:t>envahi et occupé</a:t>
            </a:r>
            <a:r>
              <a:rPr lang="fr-FR" sz="1200" b="1" baseline="0" noProof="0" dirty="0" smtClean="0">
                <a:solidFill>
                  <a:schemeClr val="tx1"/>
                </a:solidFill>
                <a:latin typeface="+mn-lt"/>
              </a:rPr>
              <a:t> </a:t>
            </a:r>
            <a:r>
              <a:rPr lang="fr-FR" sz="1200" b="1" noProof="0" dirty="0" smtClean="0">
                <a:solidFill>
                  <a:schemeClr val="tx1"/>
                </a:solidFill>
                <a:latin typeface="+mn-lt"/>
              </a:rPr>
              <a:t>lors des deux guerres mondiales par l’armée allemande</a:t>
            </a:r>
            <a:r>
              <a:rPr lang="fr-FR" sz="1200" noProof="0" dirty="0" smtClean="0">
                <a:solidFill>
                  <a:schemeClr val="tx1"/>
                </a:solidFill>
                <a:latin typeface="+mn-lt"/>
              </a:rPr>
              <a:t>, le 2 août 1914 et le 10 mai 1940.</a:t>
            </a:r>
            <a:br>
              <a:rPr lang="fr-FR" sz="1200" noProof="0" dirty="0" smtClean="0">
                <a:solidFill>
                  <a:schemeClr val="tx1"/>
                </a:solidFill>
                <a:latin typeface="+mn-lt"/>
              </a:rPr>
            </a:br>
            <a:r>
              <a:rPr lang="fr-FR" sz="1200" noProof="0" dirty="0" smtClean="0">
                <a:solidFill>
                  <a:schemeClr val="tx1"/>
                </a:solidFill>
                <a:latin typeface="+mn-lt"/>
              </a:rPr>
              <a:t/>
            </a:r>
            <a:br>
              <a:rPr lang="fr-FR" sz="1200" noProof="0" dirty="0" smtClean="0">
                <a:solidFill>
                  <a:schemeClr val="tx1"/>
                </a:solidFill>
                <a:latin typeface="+mn-lt"/>
              </a:rPr>
            </a:br>
            <a:r>
              <a:rPr lang="fr-FR" sz="1200" noProof="0" dirty="0" smtClean="0">
                <a:solidFill>
                  <a:schemeClr val="tx1"/>
                </a:solidFill>
                <a:latin typeface="+mn-lt"/>
              </a:rPr>
              <a:t>Lors de la deuxième invasion, la Grande-Duchesse Charlotte et le gouvernement partent en </a:t>
            </a:r>
            <a:r>
              <a:rPr lang="fr-FR" sz="1200" b="1" noProof="0" dirty="0" smtClean="0">
                <a:solidFill>
                  <a:schemeClr val="tx1"/>
                </a:solidFill>
                <a:latin typeface="+mn-lt"/>
              </a:rPr>
              <a:t>exil</a:t>
            </a:r>
            <a:r>
              <a:rPr lang="fr-FR" sz="1200" noProof="0" dirty="0" smtClean="0">
                <a:solidFill>
                  <a:schemeClr val="tx1"/>
                </a:solidFill>
                <a:latin typeface="+mn-lt"/>
              </a:rPr>
              <a:t> et le pays est soumis au </a:t>
            </a:r>
            <a:r>
              <a:rPr lang="fr-FR" sz="1200" b="1" noProof="0" dirty="0" smtClean="0">
                <a:solidFill>
                  <a:schemeClr val="tx1"/>
                </a:solidFill>
                <a:latin typeface="+mn-lt"/>
              </a:rPr>
              <a:t>régime d’occupation nazie.</a:t>
            </a:r>
            <a:r>
              <a:rPr lang="fr-FR" sz="1200" noProof="0" dirty="0" smtClean="0">
                <a:solidFill>
                  <a:schemeClr val="tx1"/>
                </a:solidFill>
                <a:latin typeface="+mn-lt"/>
              </a:rPr>
              <a:t> Le 10 septembre 1944, la ville de Luxembourg est libérée par les Américains. Lors de </a:t>
            </a:r>
            <a:r>
              <a:rPr lang="fr-FR" sz="1200" b="1" noProof="0" dirty="0" smtClean="0">
                <a:solidFill>
                  <a:schemeClr val="tx1"/>
                </a:solidFill>
                <a:latin typeface="+mn-lt"/>
              </a:rPr>
              <a:t>l’offensive des Ardennes,</a:t>
            </a:r>
            <a:r>
              <a:rPr lang="fr-FR" sz="1200" noProof="0" dirty="0" smtClean="0">
                <a:solidFill>
                  <a:schemeClr val="tx1"/>
                </a:solidFill>
                <a:latin typeface="+mn-lt"/>
              </a:rPr>
              <a:t> les forces allemandes dévastent le nord et l’est du pays (de décembre 1944 à février 1945). </a:t>
            </a:r>
            <a:br>
              <a:rPr lang="fr-FR" sz="1200" noProof="0" dirty="0" smtClean="0">
                <a:solidFill>
                  <a:schemeClr val="tx1"/>
                </a:solidFill>
                <a:latin typeface="+mn-lt"/>
              </a:rPr>
            </a:br>
            <a:r>
              <a:rPr lang="fr-FR" sz="1200" noProof="0" dirty="0" smtClean="0">
                <a:solidFill>
                  <a:schemeClr val="tx1"/>
                </a:solidFill>
                <a:latin typeface="+mn-lt"/>
              </a:rPr>
              <a:t/>
            </a:r>
            <a:br>
              <a:rPr lang="fr-FR" sz="1200" noProof="0" dirty="0" smtClean="0">
                <a:solidFill>
                  <a:schemeClr val="tx1"/>
                </a:solidFill>
                <a:latin typeface="+mn-lt"/>
              </a:rPr>
            </a:br>
            <a:r>
              <a:rPr lang="fr-FR" sz="1200" noProof="0" dirty="0" smtClean="0">
                <a:solidFill>
                  <a:schemeClr val="tx1"/>
                </a:solidFill>
                <a:latin typeface="+mn-lt"/>
              </a:rPr>
              <a:t>Après la Seconde Guerre mondiale, </a:t>
            </a:r>
            <a:r>
              <a:rPr lang="fr-FR" sz="1200" b="1" noProof="0" dirty="0" smtClean="0">
                <a:solidFill>
                  <a:schemeClr val="tx1"/>
                </a:solidFill>
                <a:latin typeface="+mn-lt"/>
              </a:rPr>
              <a:t>le Grand-Duché abandonne son statut de neutralité </a:t>
            </a:r>
            <a:r>
              <a:rPr lang="fr-FR" sz="1200" noProof="0" dirty="0" smtClean="0">
                <a:solidFill>
                  <a:schemeClr val="tx1"/>
                </a:solidFill>
                <a:latin typeface="+mn-lt"/>
              </a:rPr>
              <a:t>et s’assure une place dans la communauté internationale qui se forme après 1945. Il est membre fondateur de</a:t>
            </a:r>
            <a:r>
              <a:rPr lang="fr-FR" sz="1200" baseline="0" noProof="0" dirty="0" smtClean="0">
                <a:solidFill>
                  <a:schemeClr val="tx1"/>
                </a:solidFill>
                <a:latin typeface="+mn-lt"/>
              </a:rPr>
              <a:t> l’Union</a:t>
            </a:r>
            <a:r>
              <a:rPr lang="fr-FR" sz="1200" noProof="0" dirty="0" smtClean="0">
                <a:solidFill>
                  <a:schemeClr val="tx1"/>
                </a:solidFill>
                <a:latin typeface="+mn-lt"/>
              </a:rPr>
              <a:t> Benelux (1944), de l’ONU (1945), de l’OTAN (1949), de la CECA (1951), de la CEE et d’Euratom (traités de Rome) (1957), etc. </a:t>
            </a:r>
          </a:p>
          <a:p>
            <a:r>
              <a:rPr lang="fr-FR" sz="1200" noProof="0" dirty="0" smtClean="0">
                <a:solidFill>
                  <a:schemeClr val="tx1"/>
                </a:solidFill>
                <a:latin typeface="+mn-lt"/>
              </a:rPr>
              <a:t/>
            </a:r>
            <a:br>
              <a:rPr lang="fr-FR" sz="1200" noProof="0" dirty="0" smtClean="0">
                <a:solidFill>
                  <a:schemeClr val="tx1"/>
                </a:solidFill>
                <a:latin typeface="+mn-lt"/>
              </a:rPr>
            </a:br>
            <a:r>
              <a:rPr lang="fr-FR" sz="1200" noProof="0" dirty="0" smtClean="0">
                <a:solidFill>
                  <a:schemeClr val="tx1"/>
                </a:solidFill>
                <a:latin typeface="+mn-lt"/>
              </a:rPr>
              <a:t>L’avènement au trône du </a:t>
            </a:r>
            <a:r>
              <a:rPr lang="fr-FR" sz="1200" b="1" noProof="0" dirty="0" smtClean="0">
                <a:solidFill>
                  <a:schemeClr val="tx1"/>
                </a:solidFill>
                <a:latin typeface="+mn-lt"/>
              </a:rPr>
              <a:t>Grand-Duc Jean </a:t>
            </a:r>
            <a:r>
              <a:rPr lang="fr-FR" sz="1200" noProof="0" dirty="0" smtClean="0">
                <a:solidFill>
                  <a:schemeClr val="tx1"/>
                </a:solidFill>
                <a:latin typeface="+mn-lt"/>
              </a:rPr>
              <a:t>en 1964 marque le début d’une ère de prospérité exceptionnelle. Le Grand-Duc Jean abdique en 2000 en faveur de son fils Henri.</a:t>
            </a:r>
            <a:br>
              <a:rPr lang="fr-FR" sz="1200" noProof="0" dirty="0" smtClean="0">
                <a:solidFill>
                  <a:schemeClr val="tx1"/>
                </a:solidFill>
                <a:latin typeface="+mn-lt"/>
              </a:rPr>
            </a:br>
            <a:r>
              <a:rPr lang="fr-FR" sz="1200" noProof="0" dirty="0" smtClean="0">
                <a:solidFill>
                  <a:schemeClr val="tx1"/>
                </a:solidFill>
                <a:latin typeface="+mn-lt"/>
              </a:rPr>
              <a:t/>
            </a:r>
            <a:br>
              <a:rPr lang="fr-FR" sz="1200" noProof="0" dirty="0" smtClean="0">
                <a:solidFill>
                  <a:schemeClr val="tx1"/>
                </a:solidFill>
                <a:latin typeface="+mn-lt"/>
              </a:rPr>
            </a:br>
            <a:r>
              <a:rPr lang="fr-FR" sz="1200" noProof="0" dirty="0" smtClean="0">
                <a:solidFill>
                  <a:schemeClr val="tx1"/>
                </a:solidFill>
                <a:latin typeface="+mn-lt"/>
              </a:rPr>
              <a:t>En 2014, le Luxembourg a célébré ses 175 ans d’indépendance.</a:t>
            </a:r>
            <a:br>
              <a:rPr lang="fr-FR" sz="1200" noProof="0" dirty="0" smtClean="0">
                <a:solidFill>
                  <a:schemeClr val="tx1"/>
                </a:solidFill>
                <a:latin typeface="+mn-lt"/>
              </a:rPr>
            </a:br>
            <a:r>
              <a:rPr lang="fr-FR" sz="1200" noProof="0" dirty="0" smtClean="0">
                <a:solidFill>
                  <a:schemeClr val="tx1"/>
                </a:solidFill>
                <a:latin typeface="+mn-lt"/>
              </a:rPr>
              <a:t/>
            </a:r>
            <a:br>
              <a:rPr lang="fr-FR" sz="1200" noProof="0" dirty="0" smtClean="0">
                <a:solidFill>
                  <a:schemeClr val="tx1"/>
                </a:solidFill>
                <a:latin typeface="+mn-lt"/>
              </a:rPr>
            </a:br>
            <a:r>
              <a:rPr lang="fr-FR" sz="1200" i="1" noProof="0" dirty="0" smtClean="0">
                <a:solidFill>
                  <a:schemeClr val="tx1"/>
                </a:solidFill>
                <a:latin typeface="+mn-lt"/>
              </a:rPr>
              <a:t>Illustration : </a:t>
            </a:r>
            <a:br>
              <a:rPr lang="fr-FR" sz="1200" i="1" noProof="0" dirty="0" smtClean="0">
                <a:solidFill>
                  <a:schemeClr val="tx1"/>
                </a:solidFill>
                <a:latin typeface="+mn-lt"/>
              </a:rPr>
            </a:br>
            <a:r>
              <a:rPr lang="fr-FR" sz="1200" i="1" noProof="0" dirty="0" smtClean="0">
                <a:solidFill>
                  <a:schemeClr val="tx1"/>
                </a:solidFill>
                <a:latin typeface="+mn-lt"/>
              </a:rPr>
              <a:t>Retour</a:t>
            </a:r>
            <a:r>
              <a:rPr lang="fr-FR" sz="1200" i="1" baseline="0" noProof="0" dirty="0" smtClean="0">
                <a:solidFill>
                  <a:schemeClr val="tx1"/>
                </a:solidFill>
                <a:latin typeface="+mn-lt"/>
              </a:rPr>
              <a:t> au Luxembourg de S.A.R. Grande-Duchesse Charlotte en avril 1945, (de g. à dr.) le Prince Félix de Bourbon de Parme ; la Grande-Duchesse Charlotte </a:t>
            </a:r>
            <a:r>
              <a:rPr lang="fr-FR" sz="1200" i="0" baseline="0" noProof="0" dirty="0" smtClean="0">
                <a:solidFill>
                  <a:schemeClr val="tx1"/>
                </a:solidFill>
                <a:latin typeface="+mn-lt"/>
              </a:rPr>
              <a:t>:</a:t>
            </a:r>
            <a:r>
              <a:rPr lang="fr-FR" sz="1200" i="1" baseline="0" noProof="0" dirty="0" smtClean="0">
                <a:solidFill>
                  <a:schemeClr val="tx1"/>
                </a:solidFill>
                <a:latin typeface="+mn-lt"/>
              </a:rPr>
              <a:t> </a:t>
            </a:r>
            <a:r>
              <a:rPr lang="fr-FR" sz="1200" i="1" kern="1200" dirty="0" smtClean="0">
                <a:solidFill>
                  <a:schemeClr val="tx1"/>
                </a:solidFill>
                <a:effectLst/>
                <a:latin typeface="+mn-lt"/>
                <a:ea typeface="+mn-ea"/>
                <a:cs typeface="+mn-cs"/>
              </a:rPr>
              <a:t>G. </a:t>
            </a:r>
            <a:r>
              <a:rPr lang="fr-FR" sz="1200" i="1" kern="1200" dirty="0" err="1" smtClean="0">
                <a:solidFill>
                  <a:schemeClr val="tx1"/>
                </a:solidFill>
                <a:effectLst/>
                <a:latin typeface="+mn-lt"/>
                <a:ea typeface="+mn-ea"/>
                <a:cs typeface="+mn-cs"/>
              </a:rPr>
              <a:t>Mirgain</a:t>
            </a:r>
            <a:r>
              <a:rPr lang="fr-FR" sz="1200" i="1" kern="1200" dirty="0" smtClean="0">
                <a:solidFill>
                  <a:schemeClr val="tx1"/>
                </a:solidFill>
                <a:effectLst/>
                <a:latin typeface="+mn-lt"/>
                <a:ea typeface="+mn-ea"/>
                <a:cs typeface="+mn-cs"/>
              </a:rPr>
              <a:t> © Collections photographiques de la Cour grand-ducale</a:t>
            </a:r>
            <a:endParaRPr lang="en-US" sz="1200" i="1" kern="1200" dirty="0" smtClean="0">
              <a:solidFill>
                <a:schemeClr val="tx1"/>
              </a:solidFill>
              <a:effectLst/>
              <a:latin typeface="+mn-lt"/>
              <a:ea typeface="+mn-ea"/>
              <a:cs typeface="+mn-cs"/>
            </a:endParaRPr>
          </a:p>
          <a:p>
            <a:pPr>
              <a:spcBef>
                <a:spcPts val="0"/>
              </a:spcBef>
              <a:defRPr/>
            </a:pPr>
            <a:endParaRPr lang="fr-FR" sz="1200" i="1" noProof="0" dirty="0" smtClean="0">
              <a:solidFill>
                <a:schemeClr val="tx1"/>
              </a:solidFill>
              <a:latin typeface="+mn-lt"/>
            </a:endParaRPr>
          </a:p>
          <a:p>
            <a:pPr>
              <a:spcBef>
                <a:spcPts val="0"/>
              </a:spcBef>
              <a:defRPr/>
            </a:pPr>
            <a:r>
              <a:rPr lang="fr-FR" sz="1200" i="1" noProof="0" dirty="0" smtClean="0">
                <a:solidFill>
                  <a:schemeClr val="tx1"/>
                </a:solidFill>
                <a:latin typeface="+mn-lt"/>
              </a:rPr>
              <a:t/>
            </a:r>
            <a:br>
              <a:rPr lang="fr-FR" sz="1200" i="1" noProof="0" dirty="0" smtClean="0">
                <a:solidFill>
                  <a:schemeClr val="tx1"/>
                </a:solidFill>
                <a:latin typeface="+mn-lt"/>
              </a:rPr>
            </a:br>
            <a:r>
              <a:rPr lang="fr-FR" sz="1200" b="1" noProof="0" dirty="0" smtClean="0">
                <a:solidFill>
                  <a:schemeClr val="tx1"/>
                </a:solidFill>
                <a:latin typeface="+mn-lt"/>
              </a:rPr>
              <a:t>POUR EN SAVOIR PLUS</a:t>
            </a:r>
            <a:endParaRPr lang="fr-FR" sz="1200" noProof="0" dirty="0" smtClean="0">
              <a:solidFill>
                <a:schemeClr val="tx1"/>
              </a:solidFill>
              <a:latin typeface="+mn-lt"/>
            </a:endParaRPr>
          </a:p>
          <a:p>
            <a:pPr>
              <a:spcBef>
                <a:spcPts val="0"/>
              </a:spcBef>
              <a:buFont typeface="Arial" pitchFamily="34" charset="0"/>
              <a:buChar char="•"/>
              <a:defRPr/>
            </a:pPr>
            <a:r>
              <a:rPr lang="fr-FR" sz="1200" noProof="0" dirty="0" smtClean="0">
                <a:solidFill>
                  <a:schemeClr val="tx1"/>
                </a:solidFill>
                <a:latin typeface="+mn-lt"/>
              </a:rPr>
              <a:t> « </a:t>
            </a:r>
            <a:r>
              <a:rPr lang="fr-FR" sz="1200" i="0" noProof="0" dirty="0" smtClean="0">
                <a:solidFill>
                  <a:schemeClr val="tx1"/>
                </a:solidFill>
                <a:latin typeface="+mn-lt"/>
              </a:rPr>
              <a:t>Histoire »</a:t>
            </a:r>
            <a:r>
              <a:rPr lang="fr-FR" sz="1200" noProof="0" dirty="0" smtClean="0">
                <a:solidFill>
                  <a:schemeClr val="tx1"/>
                </a:solidFill>
                <a:latin typeface="+mn-lt"/>
              </a:rPr>
              <a:t> : </a:t>
            </a:r>
            <a:br>
              <a:rPr lang="fr-FR" sz="1200" noProof="0" dirty="0" smtClean="0">
                <a:solidFill>
                  <a:schemeClr val="tx1"/>
                </a:solidFill>
                <a:latin typeface="+mn-lt"/>
              </a:rPr>
            </a:br>
            <a:r>
              <a:rPr lang="fr-FR" sz="1200" noProof="0" dirty="0" smtClean="0">
                <a:solidFill>
                  <a:schemeClr val="tx1"/>
                </a:solidFill>
                <a:latin typeface="+mn-lt"/>
              </a:rPr>
              <a:t>  www.luxembourg.public.lu/fr/le-grand-duche-se-presente/histoire/index.html</a:t>
            </a:r>
          </a:p>
          <a:p>
            <a:pPr>
              <a:spcBef>
                <a:spcPts val="0"/>
              </a:spcBef>
              <a:buFont typeface="Arial" pitchFamily="34" charset="0"/>
              <a:buChar char="•"/>
              <a:defRPr/>
            </a:pPr>
            <a:r>
              <a:rPr lang="fr-FR" sz="1200" noProof="0" dirty="0" smtClean="0">
                <a:solidFill>
                  <a:schemeClr val="tx1"/>
                </a:solidFill>
                <a:latin typeface="+mn-lt"/>
              </a:rPr>
              <a:t> </a:t>
            </a:r>
            <a:r>
              <a:rPr lang="fr-FR" sz="1200" i="1" noProof="0" dirty="0" smtClean="0">
                <a:solidFill>
                  <a:schemeClr val="tx1"/>
                </a:solidFill>
                <a:latin typeface="+mn-lt"/>
              </a:rPr>
              <a:t>à propos… de</a:t>
            </a:r>
            <a:r>
              <a:rPr lang="fr-FR" sz="1200" i="1" baseline="0" noProof="0" dirty="0" smtClean="0">
                <a:solidFill>
                  <a:schemeClr val="tx1"/>
                </a:solidFill>
                <a:latin typeface="+mn-lt"/>
              </a:rPr>
              <a:t> l’h</a:t>
            </a:r>
            <a:r>
              <a:rPr lang="fr-FR" sz="1200" i="1" noProof="0" dirty="0" smtClean="0">
                <a:solidFill>
                  <a:schemeClr val="tx1"/>
                </a:solidFill>
                <a:latin typeface="+mn-lt"/>
              </a:rPr>
              <a:t>istoire du Luxembourg : </a:t>
            </a:r>
            <a:br>
              <a:rPr lang="fr-FR" sz="1200" i="1" noProof="0" dirty="0" smtClean="0">
                <a:solidFill>
                  <a:schemeClr val="tx1"/>
                </a:solidFill>
                <a:latin typeface="+mn-lt"/>
              </a:rPr>
            </a:br>
            <a:r>
              <a:rPr lang="fr-FR" sz="1200" i="1" noProof="0" dirty="0" smtClean="0">
                <a:solidFill>
                  <a:schemeClr val="tx1"/>
                </a:solidFill>
                <a:latin typeface="+mn-lt"/>
              </a:rPr>
              <a:t>  </a:t>
            </a:r>
            <a:r>
              <a:rPr lang="fr-FR" sz="1200" noProof="0" dirty="0" smtClean="0">
                <a:solidFill>
                  <a:schemeClr val="tx1"/>
                </a:solidFill>
                <a:latin typeface="+mn-lt"/>
              </a:rPr>
              <a:t>www.luxembourg.public.lu/fr/publications/b/ap-histoire/index.html</a:t>
            </a:r>
            <a:endParaRPr lang="fr-FR" sz="1200" noProof="0" dirty="0">
              <a:solidFill>
                <a:schemeClr val="tx1"/>
              </a:solidFill>
              <a:latin typeface="+mn-lt"/>
            </a:endParaRPr>
          </a:p>
        </p:txBody>
      </p:sp>
      <p:sp>
        <p:nvSpPr>
          <p:cNvPr id="4" name="Slide Number Placeholder 3"/>
          <p:cNvSpPr>
            <a:spLocks noGrp="1"/>
          </p:cNvSpPr>
          <p:nvPr>
            <p:ph type="sldNum" sz="quarter" idx="10"/>
          </p:nvPr>
        </p:nvSpPr>
        <p:spPr/>
        <p:txBody>
          <a:bodyPr/>
          <a:lstStyle/>
          <a:p>
            <a:fld id="{66CBA28B-DF43-4C18-8DED-044F8D48FD28}" type="slidenum">
              <a:rPr lang="en-US" smtClean="0"/>
              <a:t>14</a:t>
            </a:fld>
            <a:endParaRPr lang="en-US" dirty="0"/>
          </a:p>
        </p:txBody>
      </p:sp>
    </p:spTree>
    <p:extLst>
      <p:ext uri="{BB962C8B-B14F-4D97-AF65-F5344CB8AC3E}">
        <p14:creationId xmlns:p14="http://schemas.microsoft.com/office/powerpoint/2010/main" val="2275662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defRPr/>
            </a:pPr>
            <a:r>
              <a:rPr lang="fr-FR" sz="1200" b="1" u="sng" dirty="0" smtClean="0">
                <a:solidFill>
                  <a:schemeClr val="tx1"/>
                </a:solidFill>
                <a:latin typeface="+mn-lt"/>
                <a:cs typeface="Arial" charset="0"/>
              </a:rPr>
              <a:t>Histoire : Le XX</a:t>
            </a:r>
            <a:r>
              <a:rPr lang="fr-FR" sz="1200" b="1" u="sng" baseline="30000" dirty="0" smtClean="0">
                <a:solidFill>
                  <a:schemeClr val="tx1"/>
                </a:solidFill>
                <a:latin typeface="+mn-lt"/>
              </a:rPr>
              <a:t>e</a:t>
            </a:r>
            <a:r>
              <a:rPr lang="fr-FR" sz="1200" b="1" u="sng" dirty="0" smtClean="0">
                <a:solidFill>
                  <a:schemeClr val="tx1"/>
                </a:solidFill>
                <a:latin typeface="+mn-lt"/>
                <a:cs typeface="Arial" charset="0"/>
              </a:rPr>
              <a:t> siècle – engagement pour l’intégration européenne</a:t>
            </a:r>
            <a:br>
              <a:rPr lang="fr-FR" sz="1200" b="1" u="sng" dirty="0" smtClean="0">
                <a:solidFill>
                  <a:schemeClr val="tx1"/>
                </a:solidFill>
                <a:latin typeface="+mn-lt"/>
                <a:cs typeface="Arial" charset="0"/>
              </a:rPr>
            </a:br>
            <a:r>
              <a:rPr lang="fr-FR" sz="1200" b="1" u="sng" dirty="0" smtClean="0">
                <a:solidFill>
                  <a:schemeClr val="tx1"/>
                </a:solidFill>
                <a:latin typeface="+mn-lt"/>
                <a:cs typeface="Arial" charset="0"/>
              </a:rPr>
              <a:t/>
            </a:r>
            <a:br>
              <a:rPr lang="fr-FR" sz="1200" b="1" u="sng" dirty="0" smtClean="0">
                <a:solidFill>
                  <a:schemeClr val="tx1"/>
                </a:solidFill>
                <a:latin typeface="+mn-lt"/>
                <a:cs typeface="Arial" charset="0"/>
              </a:rPr>
            </a:br>
            <a:r>
              <a:rPr lang="fr-FR" sz="1200" dirty="0" smtClean="0">
                <a:solidFill>
                  <a:schemeClr val="tx1"/>
                </a:solidFill>
                <a:latin typeface="+mn-lt"/>
              </a:rPr>
              <a:t>Au courant de la deuxième moitié du XX</a:t>
            </a:r>
            <a:r>
              <a:rPr lang="fr-FR" sz="1200" baseline="30000" dirty="0" smtClean="0">
                <a:solidFill>
                  <a:schemeClr val="tx1"/>
                </a:solidFill>
                <a:latin typeface="+mn-lt"/>
              </a:rPr>
              <a:t>e</a:t>
            </a:r>
            <a:r>
              <a:rPr lang="fr-FR" sz="1200" dirty="0" smtClean="0">
                <a:solidFill>
                  <a:schemeClr val="tx1"/>
                </a:solidFill>
                <a:latin typeface="+mn-lt"/>
              </a:rPr>
              <a:t> siècle, le pays prospère et dynamique a joué un </a:t>
            </a:r>
            <a:r>
              <a:rPr lang="fr-FR" sz="1200" b="1" dirty="0" smtClean="0">
                <a:solidFill>
                  <a:schemeClr val="tx1"/>
                </a:solidFill>
                <a:latin typeface="+mn-lt"/>
              </a:rPr>
              <a:t>rôle catalyseur dans l’unification de l’Europe.</a:t>
            </a:r>
            <a:r>
              <a:rPr lang="fr-FR" sz="1200" dirty="0" smtClean="0">
                <a:solidFill>
                  <a:schemeClr val="tx1"/>
                </a:solidFill>
                <a:latin typeface="+mn-lt"/>
              </a:rPr>
              <a:t> Le Luxembourg est </a:t>
            </a:r>
            <a:r>
              <a:rPr lang="fr-FR" sz="1200" b="1" dirty="0" smtClean="0">
                <a:solidFill>
                  <a:schemeClr val="tx1"/>
                </a:solidFill>
                <a:latin typeface="+mn-lt"/>
              </a:rPr>
              <a:t>un des six membres fondateurs de l’Union européenne </a:t>
            </a:r>
            <a:r>
              <a:rPr lang="fr-FR" sz="1200" dirty="0" smtClean="0">
                <a:solidFill>
                  <a:schemeClr val="tx1"/>
                </a:solidFill>
                <a:latin typeface="+mn-lt"/>
              </a:rPr>
              <a:t>; son peuple et ses politiciens sont souvent des Européens convaincus et engagés.</a:t>
            </a:r>
            <a:br>
              <a:rPr lang="fr-FR" sz="1200" dirty="0" smtClean="0">
                <a:solidFill>
                  <a:schemeClr val="tx1"/>
                </a:solidFill>
                <a:latin typeface="+mn-lt"/>
              </a:rPr>
            </a:br>
            <a:r>
              <a:rPr lang="fr-FR" sz="1200" dirty="0" smtClean="0">
                <a:solidFill>
                  <a:schemeClr val="tx1"/>
                </a:solidFill>
                <a:latin typeface="+mn-lt"/>
              </a:rPr>
              <a:t/>
            </a:r>
            <a:br>
              <a:rPr lang="fr-FR" sz="1200" dirty="0" smtClean="0">
                <a:solidFill>
                  <a:schemeClr val="tx1"/>
                </a:solidFill>
                <a:latin typeface="+mn-lt"/>
              </a:rPr>
            </a:br>
            <a:r>
              <a:rPr lang="fr-FR" sz="1200" dirty="0" smtClean="0">
                <a:solidFill>
                  <a:schemeClr val="tx1"/>
                </a:solidFill>
                <a:latin typeface="+mn-lt"/>
              </a:rPr>
              <a:t>Ainsi, en 1986, le </a:t>
            </a:r>
            <a:r>
              <a:rPr lang="fr-FR" sz="1200" b="1" u="none" dirty="0" smtClean="0">
                <a:solidFill>
                  <a:schemeClr val="tx1"/>
                </a:solidFill>
                <a:latin typeface="+mn-lt"/>
              </a:rPr>
              <a:t>peuple luxembourgeois </a:t>
            </a:r>
            <a:r>
              <a:rPr lang="fr-FR" sz="1200" dirty="0" smtClean="0">
                <a:solidFill>
                  <a:schemeClr val="tx1"/>
                </a:solidFill>
                <a:latin typeface="+mn-lt"/>
              </a:rPr>
              <a:t>se voit attribuer le </a:t>
            </a:r>
            <a:r>
              <a:rPr lang="fr-FR" sz="1200" b="1" dirty="0" smtClean="0">
                <a:solidFill>
                  <a:schemeClr val="tx1"/>
                </a:solidFill>
                <a:latin typeface="+mn-lt"/>
              </a:rPr>
              <a:t>prix Charlemagne</a:t>
            </a:r>
            <a:r>
              <a:rPr lang="fr-FR" sz="1200" dirty="0" smtClean="0">
                <a:solidFill>
                  <a:schemeClr val="tx1"/>
                </a:solidFill>
                <a:latin typeface="+mn-lt"/>
              </a:rPr>
              <a:t> en reconnaissance de son engagement pour l’Europe. </a:t>
            </a:r>
            <a:br>
              <a:rPr lang="fr-FR" sz="1200" dirty="0" smtClean="0">
                <a:solidFill>
                  <a:schemeClr val="tx1"/>
                </a:solidFill>
                <a:latin typeface="+mn-lt"/>
              </a:rPr>
            </a:br>
            <a:endParaRPr lang="fr-FR" sz="1200" dirty="0" smtClean="0">
              <a:solidFill>
                <a:schemeClr val="tx1"/>
              </a:solidFill>
              <a:latin typeface="+mn-lt"/>
            </a:endParaRPr>
          </a:p>
          <a:p>
            <a:pPr indent="0" eaLnBrk="1" hangingPunct="1">
              <a:lnSpc>
                <a:spcPct val="100000"/>
              </a:lnSpc>
              <a:spcBef>
                <a:spcPct val="0"/>
              </a:spcBef>
              <a:defRPr/>
            </a:pPr>
            <a:r>
              <a:rPr lang="fr-FR" sz="1200" b="1" u="none" dirty="0" smtClean="0">
                <a:solidFill>
                  <a:schemeClr val="tx1"/>
                </a:solidFill>
                <a:latin typeface="+mn-lt"/>
              </a:rPr>
              <a:t>Pierre Werner </a:t>
            </a:r>
            <a:r>
              <a:rPr lang="fr-FR" sz="1200" dirty="0" smtClean="0">
                <a:solidFill>
                  <a:schemeClr val="tx1"/>
                </a:solidFill>
                <a:latin typeface="+mn-lt"/>
              </a:rPr>
              <a:t>est considéré comme un des « pères de l’euro » (plan Werner, 1970).</a:t>
            </a:r>
          </a:p>
          <a:p>
            <a:pPr indent="0" eaLnBrk="1" hangingPunct="1">
              <a:lnSpc>
                <a:spcPct val="100000"/>
              </a:lnSpc>
              <a:spcBef>
                <a:spcPct val="0"/>
              </a:spcBef>
              <a:defRPr/>
            </a:pPr>
            <a:r>
              <a:rPr lang="fr-FR" sz="1200" dirty="0" smtClean="0">
                <a:solidFill>
                  <a:schemeClr val="tx1"/>
                </a:solidFill>
                <a:latin typeface="+mn-lt"/>
              </a:rPr>
              <a:t/>
            </a:r>
            <a:br>
              <a:rPr lang="fr-FR" sz="1200" dirty="0" smtClean="0">
                <a:solidFill>
                  <a:schemeClr val="tx1"/>
                </a:solidFill>
                <a:latin typeface="+mn-lt"/>
              </a:rPr>
            </a:br>
            <a:r>
              <a:rPr lang="fr-FR" sz="1200" dirty="0" smtClean="0">
                <a:solidFill>
                  <a:schemeClr val="tx1"/>
                </a:solidFill>
                <a:latin typeface="+mn-lt"/>
              </a:rPr>
              <a:t>Lors du </a:t>
            </a:r>
            <a:r>
              <a:rPr lang="fr-FR" sz="1200" b="1" u="none" dirty="0" smtClean="0">
                <a:solidFill>
                  <a:schemeClr val="tx1"/>
                </a:solidFill>
                <a:latin typeface="+mn-lt"/>
              </a:rPr>
              <a:t>référendum sur le</a:t>
            </a:r>
            <a:r>
              <a:rPr lang="fr-FR" sz="1200" b="1" u="none" baseline="0" dirty="0" smtClean="0">
                <a:solidFill>
                  <a:schemeClr val="tx1"/>
                </a:solidFill>
                <a:latin typeface="+mn-lt"/>
              </a:rPr>
              <a:t> traité établissant la</a:t>
            </a:r>
            <a:r>
              <a:rPr lang="fr-FR" sz="1200" b="1" u="none" dirty="0" smtClean="0">
                <a:solidFill>
                  <a:schemeClr val="tx1"/>
                </a:solidFill>
                <a:latin typeface="+mn-lt"/>
              </a:rPr>
              <a:t> Constitution pour l’Europe </a:t>
            </a:r>
            <a:r>
              <a:rPr lang="fr-FR" sz="1200" dirty="0" smtClean="0">
                <a:solidFill>
                  <a:schemeClr val="tx1"/>
                </a:solidFill>
                <a:latin typeface="+mn-lt"/>
              </a:rPr>
              <a:t>en 2005, 56,52 % des voix sont en faveur de la Constitution. </a:t>
            </a:r>
            <a:br>
              <a:rPr lang="fr-FR" sz="1200" dirty="0" smtClean="0">
                <a:solidFill>
                  <a:schemeClr val="tx1"/>
                </a:solidFill>
                <a:latin typeface="+mn-lt"/>
              </a:rPr>
            </a:br>
            <a:r>
              <a:rPr lang="fr-FR" sz="1200" dirty="0" smtClean="0">
                <a:solidFill>
                  <a:schemeClr val="tx1"/>
                </a:solidFill>
                <a:latin typeface="+mn-lt"/>
              </a:rPr>
              <a:t/>
            </a:r>
            <a:br>
              <a:rPr lang="fr-FR" sz="1200" dirty="0" smtClean="0">
                <a:solidFill>
                  <a:schemeClr val="tx1"/>
                </a:solidFill>
                <a:latin typeface="+mn-lt"/>
              </a:rPr>
            </a:br>
            <a:r>
              <a:rPr lang="fr-FR" sz="1200" dirty="0" smtClean="0">
                <a:solidFill>
                  <a:schemeClr val="tx1"/>
                </a:solidFill>
                <a:latin typeface="+mn-lt"/>
              </a:rPr>
              <a:t>En outre, </a:t>
            </a:r>
            <a:r>
              <a:rPr lang="fr-FR" sz="1200" b="1" u="none" dirty="0" smtClean="0">
                <a:solidFill>
                  <a:schemeClr val="tx1"/>
                </a:solidFill>
                <a:latin typeface="+mn-lt"/>
              </a:rPr>
              <a:t>Robert Schuman, </a:t>
            </a:r>
            <a:r>
              <a:rPr lang="fr-FR" sz="1200" dirty="0" smtClean="0">
                <a:solidFill>
                  <a:schemeClr val="tx1"/>
                </a:solidFill>
                <a:latin typeface="+mn-lt"/>
              </a:rPr>
              <a:t>un des pères fondateurs de l’Union européenne, est né au Luxembourg. Sa maison natale, située au pied du plateau</a:t>
            </a:r>
            <a:r>
              <a:rPr lang="fr-FR" sz="1200" baseline="0" dirty="0" smtClean="0">
                <a:solidFill>
                  <a:schemeClr val="tx1"/>
                </a:solidFill>
                <a:latin typeface="+mn-lt"/>
              </a:rPr>
              <a:t> de</a:t>
            </a:r>
            <a:r>
              <a:rPr lang="fr-FR" sz="1200" dirty="0" smtClean="0">
                <a:solidFill>
                  <a:schemeClr val="tx1"/>
                </a:solidFill>
                <a:latin typeface="+mn-lt"/>
              </a:rPr>
              <a:t> Kirchberg, abrite aujourd’hui le Centre d’études et de recherches européennes Robert Schuman (CERE). </a:t>
            </a:r>
            <a:r>
              <a:rPr lang="fr-FR" sz="1200" b="0" kern="1200" dirty="0" smtClean="0">
                <a:solidFill>
                  <a:schemeClr val="tx1"/>
                </a:solidFill>
                <a:latin typeface="+mn-lt"/>
                <a:ea typeface="+mn-ea"/>
                <a:cs typeface="+mn-cs"/>
              </a:rPr>
              <a:t>Sa bibliothèque scientifique, qui comporte plus de 15 000 ouvrages sur la politique européenne et les relations internationales,</a:t>
            </a:r>
            <a:r>
              <a:rPr lang="fr-FR" sz="1200" b="0" kern="1200" baseline="0" dirty="0" smtClean="0">
                <a:solidFill>
                  <a:schemeClr val="tx1"/>
                </a:solidFill>
                <a:latin typeface="+mn-lt"/>
                <a:ea typeface="+mn-ea"/>
                <a:cs typeface="+mn-cs"/>
              </a:rPr>
              <a:t> </a:t>
            </a:r>
            <a:r>
              <a:rPr lang="fr-FR" sz="1200" b="0" kern="1200" dirty="0" smtClean="0">
                <a:solidFill>
                  <a:schemeClr val="tx1"/>
                </a:solidFill>
                <a:latin typeface="+mn-lt"/>
                <a:ea typeface="+mn-ea"/>
                <a:cs typeface="+mn-cs"/>
              </a:rPr>
              <a:t>est accessible au grand public.</a:t>
            </a:r>
            <a:r>
              <a:rPr lang="fr-FR" sz="1200" dirty="0" smtClean="0">
                <a:solidFill>
                  <a:schemeClr val="tx1"/>
                </a:solidFill>
                <a:latin typeface="+mn-lt"/>
              </a:rPr>
              <a:t/>
            </a:r>
            <a:br>
              <a:rPr lang="fr-FR" sz="1200" dirty="0" smtClean="0">
                <a:solidFill>
                  <a:schemeClr val="tx1"/>
                </a:solidFill>
                <a:latin typeface="+mn-lt"/>
              </a:rPr>
            </a:br>
            <a:r>
              <a:rPr lang="fr-FR" sz="1200" dirty="0" smtClean="0">
                <a:solidFill>
                  <a:schemeClr val="tx1"/>
                </a:solidFill>
                <a:latin typeface="+mn-lt"/>
              </a:rPr>
              <a:t/>
            </a:r>
            <a:br>
              <a:rPr lang="fr-FR" sz="1200" dirty="0" smtClean="0">
                <a:solidFill>
                  <a:schemeClr val="tx1"/>
                </a:solidFill>
                <a:latin typeface="+mn-lt"/>
              </a:rPr>
            </a:br>
            <a:r>
              <a:rPr lang="fr-FR" sz="1200" dirty="0" smtClean="0">
                <a:solidFill>
                  <a:schemeClr val="tx1"/>
                </a:solidFill>
                <a:latin typeface="+mn-lt"/>
              </a:rPr>
              <a:t>Deux Luxembourgeois, </a:t>
            </a:r>
            <a:r>
              <a:rPr lang="fr-FR" sz="1200" b="1" u="none" dirty="0" smtClean="0">
                <a:solidFill>
                  <a:schemeClr val="tx1"/>
                </a:solidFill>
                <a:latin typeface="+mn-lt"/>
              </a:rPr>
              <a:t>Gaston Thorn</a:t>
            </a:r>
            <a:r>
              <a:rPr lang="fr-FR" sz="1200" b="1" u="none" baseline="0" dirty="0" smtClean="0">
                <a:solidFill>
                  <a:schemeClr val="tx1"/>
                </a:solidFill>
                <a:latin typeface="+mn-lt"/>
              </a:rPr>
              <a:t> </a:t>
            </a:r>
            <a:r>
              <a:rPr lang="fr-FR" sz="1200" u="none" dirty="0" smtClean="0">
                <a:solidFill>
                  <a:schemeClr val="tx1"/>
                </a:solidFill>
                <a:latin typeface="+mn-lt"/>
              </a:rPr>
              <a:t>et</a:t>
            </a:r>
            <a:r>
              <a:rPr lang="fr-FR" sz="1200" dirty="0" smtClean="0">
                <a:solidFill>
                  <a:schemeClr val="tx1"/>
                </a:solidFill>
                <a:latin typeface="+mn-lt"/>
              </a:rPr>
              <a:t> </a:t>
            </a:r>
            <a:r>
              <a:rPr lang="fr-FR" sz="1200" b="1" u="none" dirty="0" smtClean="0">
                <a:solidFill>
                  <a:schemeClr val="tx1"/>
                </a:solidFill>
                <a:latin typeface="+mn-lt"/>
              </a:rPr>
              <a:t>Jacques Santer, </a:t>
            </a:r>
            <a:r>
              <a:rPr lang="fr-FR" sz="1200" dirty="0" smtClean="0">
                <a:solidFill>
                  <a:schemeClr val="tx1"/>
                </a:solidFill>
                <a:latin typeface="+mn-lt"/>
              </a:rPr>
              <a:t>ont été présidents de la Commission européenne. Depuis </a:t>
            </a:r>
            <a:r>
              <a:rPr lang="fr-FR" sz="1200" baseline="0" dirty="0" smtClean="0">
                <a:solidFill>
                  <a:schemeClr val="tx1"/>
                </a:solidFill>
                <a:latin typeface="+mn-lt"/>
              </a:rPr>
              <a:t>novembre 2014, un troisième Luxembourgeois, </a:t>
            </a:r>
            <a:r>
              <a:rPr lang="fr-FR" sz="1200" b="1" u="none" baseline="0" dirty="0" smtClean="0">
                <a:solidFill>
                  <a:schemeClr val="tx1"/>
                </a:solidFill>
                <a:latin typeface="+mn-lt"/>
              </a:rPr>
              <a:t>Jean-Claude Juncker, </a:t>
            </a:r>
            <a:r>
              <a:rPr lang="fr-FR" sz="1200" baseline="0" dirty="0" smtClean="0">
                <a:solidFill>
                  <a:schemeClr val="tx1"/>
                </a:solidFill>
                <a:latin typeface="+mn-lt"/>
              </a:rPr>
              <a:t>exerce cette fonction.</a:t>
            </a:r>
            <a:br>
              <a:rPr lang="fr-FR" sz="1200" baseline="0" dirty="0" smtClean="0">
                <a:solidFill>
                  <a:schemeClr val="tx1"/>
                </a:solidFill>
                <a:latin typeface="+mn-lt"/>
              </a:rPr>
            </a:br>
            <a:r>
              <a:rPr lang="fr-FR" sz="1200" baseline="0" dirty="0" smtClean="0">
                <a:solidFill>
                  <a:schemeClr val="tx1"/>
                </a:solidFill>
                <a:latin typeface="+mn-lt"/>
              </a:rPr>
              <a:t/>
            </a:r>
            <a:br>
              <a:rPr lang="fr-FR" sz="1200" baseline="0" dirty="0" smtClean="0">
                <a:solidFill>
                  <a:schemeClr val="tx1"/>
                </a:solidFill>
                <a:latin typeface="+mn-lt"/>
              </a:rPr>
            </a:br>
            <a:r>
              <a:rPr lang="fr-FR" sz="1200" b="1" u="none" dirty="0" smtClean="0">
                <a:solidFill>
                  <a:schemeClr val="tx1"/>
                </a:solidFill>
                <a:latin typeface="+mn-lt"/>
              </a:rPr>
              <a:t>Jean-Claude Juncker, </a:t>
            </a:r>
            <a:r>
              <a:rPr lang="fr-FR" sz="1200" dirty="0" smtClean="0">
                <a:solidFill>
                  <a:schemeClr val="tx1"/>
                </a:solidFill>
                <a:latin typeface="+mn-lt"/>
              </a:rPr>
              <a:t>Premier ministre de 1995 à 2013, a aussi été le premier président permanent de l’Eurogroupe. Il a occupé ce poste de 2005 à 2013.</a:t>
            </a:r>
            <a:br>
              <a:rPr lang="fr-FR" sz="1200" dirty="0" smtClean="0">
                <a:solidFill>
                  <a:schemeClr val="tx1"/>
                </a:solidFill>
                <a:latin typeface="+mn-lt"/>
              </a:rPr>
            </a:br>
            <a:r>
              <a:rPr lang="fr-FR" sz="1200" dirty="0" smtClean="0">
                <a:solidFill>
                  <a:schemeClr val="tx1"/>
                </a:solidFill>
                <a:latin typeface="+mn-lt"/>
              </a:rPr>
              <a:t/>
            </a:r>
            <a:br>
              <a:rPr lang="fr-FR" sz="1200" dirty="0" smtClean="0">
                <a:solidFill>
                  <a:schemeClr val="tx1"/>
                </a:solidFill>
                <a:latin typeface="+mn-lt"/>
              </a:rPr>
            </a:br>
            <a:r>
              <a:rPr lang="fr-FR" sz="1200" dirty="0" smtClean="0">
                <a:solidFill>
                  <a:schemeClr val="tx1"/>
                </a:solidFill>
                <a:latin typeface="+mn-lt"/>
              </a:rPr>
              <a:t>Actuellement : </a:t>
            </a:r>
          </a:p>
          <a:p>
            <a:pPr indent="0" eaLnBrk="1" hangingPunct="1">
              <a:lnSpc>
                <a:spcPct val="100000"/>
              </a:lnSpc>
              <a:spcBef>
                <a:spcPct val="0"/>
              </a:spcBef>
              <a:defRPr/>
            </a:pPr>
            <a:r>
              <a:rPr lang="fr-FR" sz="1200" dirty="0" smtClean="0">
                <a:solidFill>
                  <a:schemeClr val="tx1"/>
                </a:solidFill>
                <a:latin typeface="+mn-lt"/>
              </a:rPr>
              <a:t>- </a:t>
            </a:r>
            <a:r>
              <a:rPr lang="fr-FR" sz="1200" b="1" u="none" dirty="0" smtClean="0">
                <a:solidFill>
                  <a:schemeClr val="tx1"/>
                </a:solidFill>
                <a:latin typeface="+mn-lt"/>
              </a:rPr>
              <a:t>Jean-Claude Juncker </a:t>
            </a:r>
            <a:r>
              <a:rPr lang="fr-FR" sz="1200" dirty="0" smtClean="0">
                <a:solidFill>
                  <a:schemeClr val="tx1"/>
                </a:solidFill>
                <a:latin typeface="+mn-lt"/>
              </a:rPr>
              <a:t>est président de la Commission européenne</a:t>
            </a:r>
            <a:r>
              <a:rPr lang="fr-FR" sz="1200" baseline="0" dirty="0" smtClean="0">
                <a:solidFill>
                  <a:schemeClr val="tx1"/>
                </a:solidFill>
                <a:latin typeface="+mn-lt"/>
              </a:rPr>
              <a:t> </a:t>
            </a:r>
            <a:r>
              <a:rPr lang="fr-FR" sz="1200" dirty="0" smtClean="0">
                <a:solidFill>
                  <a:schemeClr val="tx1"/>
                </a:solidFill>
                <a:latin typeface="+mn-lt"/>
              </a:rPr>
              <a:t>depuis</a:t>
            </a:r>
            <a:r>
              <a:rPr lang="fr-FR" sz="1200" baseline="0" dirty="0" smtClean="0">
                <a:solidFill>
                  <a:schemeClr val="tx1"/>
                </a:solidFill>
                <a:latin typeface="+mn-lt"/>
              </a:rPr>
              <a:t> novembre 2014</a:t>
            </a:r>
            <a:r>
              <a:rPr lang="fr-FR" sz="1200" dirty="0" smtClean="0">
                <a:solidFill>
                  <a:schemeClr val="tx1"/>
                </a:solidFill>
                <a:latin typeface="+mn-lt"/>
              </a:rPr>
              <a:t>. 	</a:t>
            </a:r>
          </a:p>
          <a:p>
            <a:pPr indent="0" eaLnBrk="1" hangingPunct="1">
              <a:lnSpc>
                <a:spcPct val="100000"/>
              </a:lnSpc>
              <a:spcBef>
                <a:spcPct val="0"/>
              </a:spcBef>
              <a:buFontTx/>
              <a:buChar char="-"/>
              <a:defRPr/>
            </a:pPr>
            <a:r>
              <a:rPr lang="fr-FR" sz="1200" b="1" u="none" dirty="0" smtClean="0">
                <a:solidFill>
                  <a:schemeClr val="tx1"/>
                </a:solidFill>
                <a:latin typeface="+mn-lt"/>
              </a:rPr>
              <a:t> Yves Mersch </a:t>
            </a:r>
            <a:r>
              <a:rPr lang="fr-FR" sz="1200" dirty="0" smtClean="0">
                <a:solidFill>
                  <a:schemeClr val="tx1"/>
                </a:solidFill>
                <a:latin typeface="+mn-lt"/>
              </a:rPr>
              <a:t>est membre du directoire de la Banque centrale européenne (BCE) depuis décembre 2012 et ceci pour une durée de huit</a:t>
            </a:r>
            <a:r>
              <a:rPr lang="fr-FR" sz="1200" baseline="0" dirty="0" smtClean="0">
                <a:solidFill>
                  <a:schemeClr val="tx1"/>
                </a:solidFill>
                <a:latin typeface="+mn-lt"/>
              </a:rPr>
              <a:t> ans</a:t>
            </a:r>
            <a:r>
              <a:rPr lang="fr-FR" sz="1200" dirty="0" smtClean="0">
                <a:solidFill>
                  <a:schemeClr val="tx1"/>
                </a:solidFill>
                <a:latin typeface="+mn-lt"/>
              </a:rPr>
              <a:t>. </a:t>
            </a:r>
          </a:p>
          <a:p>
            <a:pPr indent="0" eaLnBrk="1" hangingPunct="1">
              <a:lnSpc>
                <a:spcPct val="100000"/>
              </a:lnSpc>
              <a:spcBef>
                <a:spcPct val="0"/>
              </a:spcBef>
              <a:buFontTx/>
              <a:buChar char="-"/>
              <a:defRPr/>
            </a:pPr>
            <a:r>
              <a:rPr lang="fr-FR" sz="1200" baseline="0" dirty="0" smtClean="0">
                <a:solidFill>
                  <a:schemeClr val="tx1"/>
                </a:solidFill>
                <a:latin typeface="+mn-lt"/>
              </a:rPr>
              <a:t> </a:t>
            </a:r>
            <a:r>
              <a:rPr lang="fr-FR" sz="1200" b="1" baseline="0" dirty="0" smtClean="0">
                <a:solidFill>
                  <a:schemeClr val="tx1"/>
                </a:solidFill>
                <a:latin typeface="+mn-lt"/>
              </a:rPr>
              <a:t>Marc Jaeger </a:t>
            </a:r>
            <a:r>
              <a:rPr lang="fr-FR" sz="1200" b="0" baseline="0" dirty="0" smtClean="0">
                <a:solidFill>
                  <a:schemeClr val="tx1"/>
                </a:solidFill>
                <a:latin typeface="+mn-lt"/>
              </a:rPr>
              <a:t>est président du Tribunal (de l’Union européenne) depuis septembre 2007. Sa réélection pour un quatrième mandat couvre la période de septembre 2016 à août 2019. </a:t>
            </a:r>
            <a:r>
              <a:rPr lang="fr-FR" sz="1200" dirty="0" smtClean="0">
                <a:solidFill>
                  <a:schemeClr val="tx1"/>
                </a:solidFill>
                <a:latin typeface="+mn-lt"/>
              </a:rPr>
              <a:t/>
            </a:r>
            <a:br>
              <a:rPr lang="fr-FR" sz="1200" dirty="0" smtClean="0">
                <a:solidFill>
                  <a:schemeClr val="tx1"/>
                </a:solidFill>
                <a:latin typeface="+mn-lt"/>
              </a:rPr>
            </a:br>
            <a:endParaRPr lang="fr-FR" sz="1200" dirty="0" smtClean="0">
              <a:solidFill>
                <a:schemeClr val="tx1"/>
              </a:solidFill>
              <a:latin typeface="+mn-lt"/>
            </a:endParaRPr>
          </a:p>
          <a:p>
            <a:pPr indent="0">
              <a:lnSpc>
                <a:spcPct val="100000"/>
              </a:lnSpc>
              <a:spcBef>
                <a:spcPts val="0"/>
              </a:spcBef>
              <a:defRPr/>
            </a:pPr>
            <a:r>
              <a:rPr lang="fr-FR" sz="1200" b="0" i="1" dirty="0" smtClean="0">
                <a:solidFill>
                  <a:schemeClr val="tx1"/>
                </a:solidFill>
                <a:latin typeface="+mn-lt"/>
              </a:rPr>
              <a:t>Illustration : </a:t>
            </a:r>
            <a:br>
              <a:rPr lang="fr-FR" sz="1200" b="0" i="1" dirty="0" smtClean="0">
                <a:solidFill>
                  <a:schemeClr val="tx1"/>
                </a:solidFill>
                <a:latin typeface="+mn-lt"/>
              </a:rPr>
            </a:br>
            <a:r>
              <a:rPr lang="fr-FR" sz="1200" b="0" i="1" dirty="0" smtClean="0">
                <a:solidFill>
                  <a:schemeClr val="tx1"/>
                </a:solidFill>
                <a:latin typeface="+mn-lt"/>
              </a:rPr>
              <a:t>L</a:t>
            </a:r>
            <a:r>
              <a:rPr lang="fr-FR" sz="1200" b="0" i="1" kern="1200" dirty="0" smtClean="0">
                <a:solidFill>
                  <a:schemeClr val="tx1"/>
                </a:solidFill>
                <a:latin typeface="+mn-lt"/>
                <a:ea typeface="+mn-ea"/>
                <a:cs typeface="Arial" charset="0"/>
              </a:rPr>
              <a:t>e</a:t>
            </a:r>
            <a:r>
              <a:rPr lang="fr-FR" sz="1200" b="0" i="1" kern="1200" baseline="0" dirty="0" smtClean="0">
                <a:solidFill>
                  <a:schemeClr val="tx1"/>
                </a:solidFill>
                <a:latin typeface="+mn-lt"/>
                <a:ea typeface="+mn-ea"/>
                <a:cs typeface="Arial" charset="0"/>
              </a:rPr>
              <a:t> </a:t>
            </a:r>
            <a:r>
              <a:rPr lang="fr-FR" sz="1200" i="1" kern="1200" dirty="0" smtClean="0">
                <a:solidFill>
                  <a:schemeClr val="tx1"/>
                </a:solidFill>
                <a:latin typeface="+mn-lt"/>
                <a:ea typeface="+mn-ea"/>
                <a:cs typeface="Arial" charset="0"/>
              </a:rPr>
              <a:t>prix Charlemagne est remis à S.A.R. le Grand-Duc Jean, qui le reçoit au nom du peuple luxembourgeois</a:t>
            </a:r>
            <a:r>
              <a:rPr kumimoji="0" lang="fr-FR" sz="1200" b="0" i="1" u="none" strike="noStrike" kern="0" cap="none" spc="0" normalizeH="0" baseline="0" noProof="0" dirty="0" smtClean="0">
                <a:ln>
                  <a:noFill/>
                </a:ln>
                <a:solidFill>
                  <a:schemeClr val="tx1"/>
                </a:solidFill>
                <a:effectLst/>
                <a:uLnTx/>
                <a:uFillTx/>
                <a:latin typeface="+mn-lt"/>
                <a:ea typeface="+mn-ea"/>
                <a:cs typeface="+mn-cs"/>
              </a:rPr>
              <a:t> </a:t>
            </a:r>
            <a:r>
              <a:rPr lang="fr-FR" sz="1200" b="0" i="1" baseline="0" dirty="0" smtClean="0">
                <a:solidFill>
                  <a:schemeClr val="tx1"/>
                </a:solidFill>
                <a:latin typeface="+mn-lt"/>
              </a:rPr>
              <a:t>© </a:t>
            </a:r>
            <a:r>
              <a:rPr lang="fr-FR" sz="1200" b="0" kern="1200" dirty="0" err="1" smtClean="0">
                <a:solidFill>
                  <a:schemeClr val="tx1"/>
                </a:solidFill>
                <a:effectLst/>
                <a:latin typeface="+mn-lt"/>
                <a:ea typeface="+mn-ea"/>
                <a:cs typeface="+mn-cs"/>
              </a:rPr>
              <a:t>Luxemburger</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Wort</a:t>
            </a:r>
            <a:r>
              <a:rPr lang="fr-FR" sz="1200" b="0" kern="1200" dirty="0" smtClean="0">
                <a:solidFill>
                  <a:schemeClr val="tx1"/>
                </a:solidFill>
                <a:effectLst/>
                <a:latin typeface="+mn-lt"/>
                <a:ea typeface="+mn-ea"/>
                <a:cs typeface="+mn-cs"/>
              </a:rPr>
              <a:t>  – Photographe – Jean </a:t>
            </a:r>
            <a:r>
              <a:rPr lang="fr-FR" sz="1200" b="0" kern="1200" dirty="0" err="1" smtClean="0">
                <a:solidFill>
                  <a:schemeClr val="tx1"/>
                </a:solidFill>
                <a:effectLst/>
                <a:latin typeface="+mn-lt"/>
                <a:ea typeface="+mn-ea"/>
                <a:cs typeface="+mn-cs"/>
              </a:rPr>
              <a:t>Weyrich</a:t>
            </a:r>
            <a:r>
              <a:rPr lang="fr-FR" sz="1200" b="0" kern="1200" dirty="0" smtClean="0">
                <a:solidFill>
                  <a:schemeClr val="tx1"/>
                </a:solidFill>
                <a:effectLst/>
                <a:latin typeface="+mn-lt"/>
                <a:ea typeface="+mn-ea"/>
                <a:cs typeface="+mn-cs"/>
              </a:rPr>
              <a:t> - Reproduction autorisée par </a:t>
            </a:r>
            <a:r>
              <a:rPr lang="fr-FR" sz="1200" b="0" kern="1200" dirty="0" err="1" smtClean="0">
                <a:solidFill>
                  <a:schemeClr val="tx1"/>
                </a:solidFill>
                <a:effectLst/>
                <a:latin typeface="+mn-lt"/>
                <a:ea typeface="+mn-ea"/>
                <a:cs typeface="+mn-cs"/>
              </a:rPr>
              <a:t>luxorr</a:t>
            </a:r>
            <a:r>
              <a:rPr lang="fr-FR" sz="1200" b="0" kern="1200" dirty="0" smtClean="0">
                <a:solidFill>
                  <a:schemeClr val="tx1"/>
                </a:solidFill>
                <a:effectLst/>
                <a:latin typeface="+mn-lt"/>
                <a:ea typeface="+mn-ea"/>
                <a:cs typeface="+mn-cs"/>
              </a:rPr>
              <a:t> – Toute nouvelle utilisation de ce contenu doit être autorisée à travers : </a:t>
            </a:r>
            <a:r>
              <a:rPr lang="fr-FR" sz="1200" b="0" u="sng" kern="1200" dirty="0" smtClean="0">
                <a:solidFill>
                  <a:schemeClr val="tx1"/>
                </a:solidFill>
                <a:effectLst/>
                <a:latin typeface="+mn-lt"/>
                <a:ea typeface="+mn-ea"/>
                <a:cs typeface="+mn-cs"/>
                <a:hlinkClick r:id="rId3"/>
              </a:rPr>
              <a:t>www.luxorr.lu</a:t>
            </a:r>
            <a:endParaRPr lang="fr-FR" sz="1200" b="0" i="1" baseline="0" dirty="0" smtClean="0">
              <a:solidFill>
                <a:schemeClr val="tx1"/>
              </a:solidFill>
              <a:latin typeface="+mn-lt"/>
            </a:endParaRPr>
          </a:p>
          <a:p>
            <a:pPr indent="0">
              <a:lnSpc>
                <a:spcPct val="100000"/>
              </a:lnSpc>
              <a:spcBef>
                <a:spcPts val="0"/>
              </a:spcBef>
              <a:defRPr/>
            </a:pPr>
            <a:r>
              <a:rPr lang="fr-FR" sz="1200" b="0" i="1" baseline="0" dirty="0" smtClean="0">
                <a:solidFill>
                  <a:schemeClr val="tx1"/>
                </a:solidFill>
                <a:latin typeface="+mn-lt"/>
              </a:rPr>
              <a:t/>
            </a:r>
            <a:br>
              <a:rPr lang="fr-FR" sz="1200" b="0" i="1" baseline="0" dirty="0" smtClean="0">
                <a:solidFill>
                  <a:schemeClr val="tx1"/>
                </a:solidFill>
                <a:latin typeface="+mn-lt"/>
              </a:rPr>
            </a:br>
            <a:r>
              <a:rPr lang="fr-FR" sz="1200" b="1" dirty="0" smtClean="0">
                <a:solidFill>
                  <a:schemeClr val="tx1"/>
                </a:solidFill>
                <a:latin typeface="+mn-lt"/>
              </a:rPr>
              <a:t>POUR EN SAVOIR PLUS</a:t>
            </a:r>
            <a:endParaRPr lang="fr-FR" sz="1200" dirty="0" smtClean="0">
              <a:solidFill>
                <a:schemeClr val="tx1"/>
              </a:solidFill>
              <a:latin typeface="+mn-lt"/>
            </a:endParaRPr>
          </a:p>
          <a:p>
            <a:pPr indent="0">
              <a:lnSpc>
                <a:spcPct val="100000"/>
              </a:lnSpc>
              <a:spcBef>
                <a:spcPts val="0"/>
              </a:spcBef>
              <a:buFont typeface="Arial" pitchFamily="34" charset="0"/>
              <a:buChar char="•"/>
              <a:defRPr/>
            </a:pPr>
            <a:r>
              <a:rPr lang="fr-FR" sz="1200" dirty="0" smtClean="0">
                <a:solidFill>
                  <a:schemeClr val="tx1"/>
                </a:solidFill>
                <a:latin typeface="+mn-lt"/>
              </a:rPr>
              <a:t> « </a:t>
            </a:r>
            <a:r>
              <a:rPr lang="fr-FR" sz="1200" i="0" dirty="0" smtClean="0">
                <a:solidFill>
                  <a:schemeClr val="tx1"/>
                </a:solidFill>
                <a:latin typeface="+mn-lt"/>
              </a:rPr>
              <a:t>Histoire »</a:t>
            </a:r>
            <a:r>
              <a:rPr lang="fr-FR" sz="1200" dirty="0" smtClean="0">
                <a:solidFill>
                  <a:schemeClr val="tx1"/>
                </a:solidFill>
                <a:latin typeface="+mn-lt"/>
              </a:rPr>
              <a:t> : </a:t>
            </a:r>
            <a:br>
              <a:rPr lang="fr-FR" sz="1200" dirty="0" smtClean="0">
                <a:solidFill>
                  <a:schemeClr val="tx1"/>
                </a:solidFill>
                <a:latin typeface="+mn-lt"/>
              </a:rPr>
            </a:br>
            <a:r>
              <a:rPr lang="fr-FR" sz="1200" dirty="0" smtClean="0">
                <a:solidFill>
                  <a:schemeClr val="tx1"/>
                </a:solidFill>
                <a:latin typeface="+mn-lt"/>
              </a:rPr>
              <a:t>  www.luxembourg.public.lu/fr/le-grand-duche-se-presente/histoire/index.html</a:t>
            </a:r>
          </a:p>
          <a:p>
            <a:pPr indent="0">
              <a:lnSpc>
                <a:spcPct val="100000"/>
              </a:lnSpc>
              <a:spcBef>
                <a:spcPts val="0"/>
              </a:spcBef>
              <a:buFont typeface="Arial" pitchFamily="34" charset="0"/>
              <a:buChar char="•"/>
              <a:defRPr/>
            </a:pPr>
            <a:r>
              <a:rPr lang="fr-FR" sz="1200" dirty="0" smtClean="0">
                <a:solidFill>
                  <a:schemeClr val="tx1"/>
                </a:solidFill>
                <a:latin typeface="+mn-lt"/>
              </a:rPr>
              <a:t> </a:t>
            </a:r>
            <a:r>
              <a:rPr lang="fr-FR" sz="1200" i="1" dirty="0" smtClean="0">
                <a:solidFill>
                  <a:schemeClr val="tx1"/>
                </a:solidFill>
                <a:latin typeface="+mn-lt"/>
              </a:rPr>
              <a:t>à propos… de</a:t>
            </a:r>
            <a:r>
              <a:rPr lang="fr-FR" sz="1200" i="1" baseline="0" dirty="0" smtClean="0">
                <a:solidFill>
                  <a:schemeClr val="tx1"/>
                </a:solidFill>
                <a:latin typeface="+mn-lt"/>
              </a:rPr>
              <a:t> l’h</a:t>
            </a:r>
            <a:r>
              <a:rPr lang="fr-FR" sz="1200" i="1" dirty="0" smtClean="0">
                <a:solidFill>
                  <a:schemeClr val="tx1"/>
                </a:solidFill>
                <a:latin typeface="+mn-lt"/>
              </a:rPr>
              <a:t>istoire du Luxembourg :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www.luxembourg.public.lu/fr/publications/b/ap-histoire/index.html</a:t>
            </a:r>
            <a:endParaRPr lang="fr-FR" sz="1200" dirty="0">
              <a:solidFill>
                <a:schemeClr val="tx1"/>
              </a:solidFill>
              <a:latin typeface="+mn-lt"/>
            </a:endParaRPr>
          </a:p>
        </p:txBody>
      </p:sp>
      <p:sp>
        <p:nvSpPr>
          <p:cNvPr id="4" name="Slide Number Placeholder 3"/>
          <p:cNvSpPr>
            <a:spLocks noGrp="1"/>
          </p:cNvSpPr>
          <p:nvPr>
            <p:ph type="sldNum" sz="quarter" idx="10"/>
          </p:nvPr>
        </p:nvSpPr>
        <p:spPr/>
        <p:txBody>
          <a:bodyPr/>
          <a:lstStyle/>
          <a:p>
            <a:fld id="{66CBA28B-DF43-4C18-8DED-044F8D48FD28}" type="slidenum">
              <a:rPr lang="en-US" smtClean="0"/>
              <a:t>15</a:t>
            </a:fld>
            <a:endParaRPr lang="en-US" dirty="0"/>
          </a:p>
        </p:txBody>
      </p:sp>
    </p:spTree>
    <p:extLst>
      <p:ext uri="{BB962C8B-B14F-4D97-AF65-F5344CB8AC3E}">
        <p14:creationId xmlns:p14="http://schemas.microsoft.com/office/powerpoint/2010/main" val="2316268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ts val="0"/>
              </a:spcBef>
            </a:pPr>
            <a:r>
              <a:rPr lang="fr-FR" sz="1200" b="1" u="sng" dirty="0" smtClean="0">
                <a:solidFill>
                  <a:schemeClr val="tx1"/>
                </a:solidFill>
                <a:latin typeface="+mn-lt"/>
              </a:rPr>
              <a:t>Population</a:t>
            </a:r>
            <a:r>
              <a:rPr lang="fr-FR" sz="1200" b="1" dirty="0" smtClean="0">
                <a:solidFill>
                  <a:schemeClr val="tx1"/>
                </a:solidFill>
                <a:latin typeface="+mn-lt"/>
              </a:rPr>
              <a:t> (situation au 1.1.2018)</a:t>
            </a:r>
            <a:endParaRPr lang="fr-FR" sz="1200" b="1" i="0" u="sng" dirty="0" smtClean="0">
              <a:solidFill>
                <a:schemeClr val="tx1"/>
              </a:solidFill>
              <a:latin typeface="+mn-lt"/>
            </a:endParaRPr>
          </a:p>
          <a:p>
            <a:pPr indent="0" eaLnBrk="1" hangingPunct="1">
              <a:lnSpc>
                <a:spcPct val="100000"/>
              </a:lnSpc>
              <a:spcBef>
                <a:spcPts val="0"/>
              </a:spcBef>
            </a:pPr>
            <a:endParaRPr lang="fr-FR" sz="1200" dirty="0" smtClean="0">
              <a:solidFill>
                <a:schemeClr val="tx1"/>
              </a:solidFill>
              <a:latin typeface="+mn-lt"/>
            </a:endParaRPr>
          </a:p>
          <a:p>
            <a:pPr indent="0" eaLnBrk="1" hangingPunct="1">
              <a:lnSpc>
                <a:spcPct val="100000"/>
              </a:lnSpc>
              <a:spcBef>
                <a:spcPts val="0"/>
              </a:spcBef>
              <a:buFont typeface="Symbol" pitchFamily="18" charset="2"/>
              <a:buNone/>
            </a:pPr>
            <a:r>
              <a:rPr lang="fr-FR" sz="1200" dirty="0" smtClean="0">
                <a:solidFill>
                  <a:schemeClr val="tx1"/>
                </a:solidFill>
                <a:latin typeface="+mn-lt"/>
              </a:rPr>
              <a:t>- La population luxembourgeoise s’élève à 602 000 habitants ;</a:t>
            </a:r>
          </a:p>
          <a:p>
            <a:pPr indent="0" eaLnBrk="1" hangingPunct="1">
              <a:lnSpc>
                <a:spcPct val="100000"/>
              </a:lnSpc>
              <a:spcBef>
                <a:spcPts val="0"/>
              </a:spcBef>
              <a:buFont typeface="Symbol" pitchFamily="18" charset="2"/>
              <a:buChar char=""/>
            </a:pPr>
            <a:endParaRPr lang="fr-FR" sz="1200" dirty="0" smtClean="0">
              <a:solidFill>
                <a:schemeClr val="tx1"/>
              </a:solidFill>
              <a:latin typeface="+mn-lt"/>
            </a:endParaRPr>
          </a:p>
          <a:p>
            <a:pPr indent="0" eaLnBrk="1" hangingPunct="1">
              <a:lnSpc>
                <a:spcPct val="100000"/>
              </a:lnSpc>
              <a:spcBef>
                <a:spcPts val="0"/>
              </a:spcBef>
              <a:buFont typeface="Symbol" pitchFamily="18" charset="2"/>
              <a:buNone/>
            </a:pPr>
            <a:r>
              <a:rPr lang="fr-FR" sz="1200" dirty="0" smtClean="0">
                <a:solidFill>
                  <a:schemeClr val="tx1"/>
                </a:solidFill>
                <a:latin typeface="+mn-lt"/>
              </a:rPr>
              <a:t>- </a:t>
            </a:r>
            <a:r>
              <a:rPr lang="fr-FR" sz="1200" b="0" dirty="0" smtClean="0">
                <a:solidFill>
                  <a:schemeClr val="tx1"/>
                </a:solidFill>
                <a:latin typeface="+mn-lt"/>
              </a:rPr>
              <a:t>47,9 %</a:t>
            </a:r>
            <a:r>
              <a:rPr lang="fr-FR" sz="1200" dirty="0" smtClean="0">
                <a:solidFill>
                  <a:schemeClr val="tx1"/>
                </a:solidFill>
                <a:latin typeface="+mn-lt"/>
              </a:rPr>
              <a:t> de la population totale ne possède pas de passeport luxembourgeois, proportion avoisinant les </a:t>
            </a:r>
            <a:r>
              <a:rPr lang="fr-FR" sz="1200" b="0" dirty="0" smtClean="0">
                <a:solidFill>
                  <a:schemeClr val="tx1"/>
                </a:solidFill>
                <a:latin typeface="+mn-lt"/>
              </a:rPr>
              <a:t>71 %</a:t>
            </a:r>
            <a:r>
              <a:rPr lang="fr-FR" sz="1200" dirty="0" smtClean="0">
                <a:solidFill>
                  <a:schemeClr val="tx1"/>
                </a:solidFill>
                <a:latin typeface="+mn-lt"/>
              </a:rPr>
              <a:t> dans la capitale ;</a:t>
            </a:r>
          </a:p>
          <a:p>
            <a:pPr indent="0" eaLnBrk="1" hangingPunct="1">
              <a:lnSpc>
                <a:spcPct val="100000"/>
              </a:lnSpc>
              <a:spcBef>
                <a:spcPts val="0"/>
              </a:spcBef>
              <a:buFont typeface="Symbol" pitchFamily="18" charset="2"/>
              <a:buChar char=""/>
            </a:pPr>
            <a:endParaRPr lang="fr-FR" sz="1200" dirty="0" smtClean="0">
              <a:solidFill>
                <a:schemeClr val="tx1"/>
              </a:solidFill>
              <a:latin typeface="+mn-lt"/>
            </a:endParaRPr>
          </a:p>
          <a:p>
            <a:pPr indent="0" eaLnBrk="1" hangingPunct="1">
              <a:lnSpc>
                <a:spcPct val="100000"/>
              </a:lnSpc>
              <a:spcBef>
                <a:spcPts val="0"/>
              </a:spcBef>
              <a:buFontTx/>
              <a:buChar char="-"/>
            </a:pPr>
            <a:r>
              <a:rPr lang="fr-FR" sz="1200" dirty="0" smtClean="0">
                <a:solidFill>
                  <a:schemeClr val="tx1"/>
                </a:solidFill>
                <a:latin typeface="+mn-lt"/>
              </a:rPr>
              <a:t> Villes les plus peuplées : </a:t>
            </a:r>
            <a:r>
              <a:rPr lang="fr-FR" sz="1200" b="1" dirty="0" smtClean="0">
                <a:solidFill>
                  <a:schemeClr val="tx1"/>
                </a:solidFill>
                <a:latin typeface="+mn-lt"/>
              </a:rPr>
              <a:t>Luxembourg</a:t>
            </a:r>
            <a:r>
              <a:rPr lang="fr-FR" sz="1200" dirty="0" smtClean="0">
                <a:solidFill>
                  <a:schemeClr val="tx1"/>
                </a:solidFill>
                <a:latin typeface="+mn-lt"/>
              </a:rPr>
              <a:t> (</a:t>
            </a:r>
            <a:r>
              <a:rPr lang="fr-FR" sz="1200" b="0" dirty="0" smtClean="0">
                <a:solidFill>
                  <a:schemeClr val="tx1"/>
                </a:solidFill>
                <a:latin typeface="+mn-lt"/>
              </a:rPr>
              <a:t>116 328 habitants – 31 décembre 2017</a:t>
            </a:r>
            <a:r>
              <a:rPr lang="fr-FR" sz="1200" dirty="0" smtClean="0">
                <a:solidFill>
                  <a:schemeClr val="tx1"/>
                </a:solidFill>
                <a:latin typeface="+mn-lt"/>
              </a:rPr>
              <a:t>), Esch-sur-Alzette (</a:t>
            </a:r>
            <a:r>
              <a:rPr lang="fr-FR" sz="1200" b="0" dirty="0" smtClean="0">
                <a:solidFill>
                  <a:schemeClr val="tx1"/>
                </a:solidFill>
                <a:latin typeface="+mn-lt"/>
              </a:rPr>
              <a:t>35</a:t>
            </a:r>
            <a:r>
              <a:rPr lang="fr-FR" sz="1200" b="0" baseline="0" dirty="0" smtClean="0">
                <a:solidFill>
                  <a:schemeClr val="tx1"/>
                </a:solidFill>
                <a:latin typeface="+mn-lt"/>
              </a:rPr>
              <a:t> </a:t>
            </a:r>
            <a:r>
              <a:rPr lang="fr-FR" sz="1200" b="0" dirty="0" smtClean="0">
                <a:solidFill>
                  <a:schemeClr val="tx1"/>
                </a:solidFill>
                <a:latin typeface="+mn-lt"/>
              </a:rPr>
              <a:t>113 habitants – 13 août 2018 </a:t>
            </a:r>
            <a:r>
              <a:rPr lang="fr-FR" sz="1200" dirty="0" smtClean="0">
                <a:solidFill>
                  <a:schemeClr val="tx1"/>
                </a:solidFill>
                <a:latin typeface="+mn-lt"/>
              </a:rPr>
              <a:t>), Differdange (</a:t>
            </a:r>
            <a:r>
              <a:rPr lang="fr-FR" sz="1200" b="0" dirty="0" smtClean="0">
                <a:solidFill>
                  <a:schemeClr val="tx1"/>
                </a:solidFill>
                <a:latin typeface="+mn-lt"/>
              </a:rPr>
              <a:t>26 387 habitants</a:t>
            </a:r>
            <a:r>
              <a:rPr lang="fr-FR" sz="1200" dirty="0" smtClean="0">
                <a:solidFill>
                  <a:schemeClr val="tx1"/>
                </a:solidFill>
                <a:latin typeface="+mn-lt"/>
              </a:rPr>
              <a:t> - 2 août 2018).</a:t>
            </a:r>
          </a:p>
          <a:p>
            <a:pPr indent="0" eaLnBrk="1" hangingPunct="1">
              <a:lnSpc>
                <a:spcPct val="100000"/>
              </a:lnSpc>
              <a:spcBef>
                <a:spcPts val="0"/>
              </a:spcBef>
            </a:pPr>
            <a:endParaRPr lang="fr-FR" sz="1200" dirty="0" smtClean="0">
              <a:solidFill>
                <a:schemeClr val="tx1"/>
              </a:solidFill>
              <a:latin typeface="+mn-lt"/>
            </a:endParaRPr>
          </a:p>
          <a:p>
            <a:pPr indent="0" eaLnBrk="1" hangingPunct="1">
              <a:lnSpc>
                <a:spcPct val="100000"/>
              </a:lnSpc>
              <a:spcBef>
                <a:spcPts val="0"/>
              </a:spcBef>
            </a:pPr>
            <a:endParaRPr lang="fr-FR" sz="1200" dirty="0" smtClean="0">
              <a:solidFill>
                <a:schemeClr val="tx1"/>
              </a:solidFill>
              <a:latin typeface="+mn-lt"/>
            </a:endParaRPr>
          </a:p>
          <a:p>
            <a:pPr indent="0" eaLnBrk="1" hangingPunct="1">
              <a:lnSpc>
                <a:spcPct val="100000"/>
              </a:lnSpc>
              <a:spcBef>
                <a:spcPts val="0"/>
              </a:spcBef>
            </a:pPr>
            <a:r>
              <a:rPr lang="fr-FR" sz="1200" b="1" dirty="0" smtClean="0">
                <a:solidFill>
                  <a:schemeClr val="tx1"/>
                </a:solidFill>
                <a:latin typeface="+mn-lt"/>
              </a:rPr>
              <a:t>POUR EN SAVOIR PLUS</a:t>
            </a:r>
          </a:p>
          <a:p>
            <a:pPr indent="0" eaLnBrk="1" hangingPunct="1">
              <a:lnSpc>
                <a:spcPct val="100000"/>
              </a:lnSpc>
              <a:spcBef>
                <a:spcPts val="0"/>
              </a:spcBef>
              <a:buFont typeface="Arial" pitchFamily="34" charset="0"/>
              <a:buChar char="•"/>
            </a:pPr>
            <a:r>
              <a:rPr lang="fr-FR" sz="1200" dirty="0" smtClean="0">
                <a:solidFill>
                  <a:schemeClr val="tx1"/>
                </a:solidFill>
                <a:latin typeface="+mn-lt"/>
              </a:rPr>
              <a:t> </a:t>
            </a:r>
            <a:r>
              <a:rPr lang="fr-FR" sz="1200" noProof="0" dirty="0" smtClean="0">
                <a:solidFill>
                  <a:schemeClr val="tx1"/>
                </a:solidFill>
                <a:latin typeface="+mn-lt"/>
              </a:rPr>
              <a:t>« </a:t>
            </a:r>
            <a:r>
              <a:rPr lang="fr-FR" sz="1200" i="0" dirty="0" smtClean="0">
                <a:solidFill>
                  <a:schemeClr val="tx1"/>
                </a:solidFill>
                <a:latin typeface="+mn-lt"/>
              </a:rPr>
              <a:t>Population</a:t>
            </a:r>
            <a:r>
              <a:rPr lang="fr-FR" sz="1200" i="0" noProof="0" dirty="0" smtClean="0">
                <a:solidFill>
                  <a:schemeClr val="tx1"/>
                </a:solidFill>
                <a:latin typeface="+mn-lt"/>
              </a:rPr>
              <a:t> »</a:t>
            </a:r>
            <a:r>
              <a:rPr lang="fr-FR" sz="1200" dirty="0" smtClean="0">
                <a:solidFill>
                  <a:schemeClr val="tx1"/>
                </a:solidFill>
                <a:latin typeface="+mn-lt"/>
              </a:rPr>
              <a:t> : </a:t>
            </a:r>
            <a:br>
              <a:rPr lang="fr-FR" sz="1200" dirty="0" smtClean="0">
                <a:solidFill>
                  <a:schemeClr val="tx1"/>
                </a:solidFill>
                <a:latin typeface="+mn-lt"/>
              </a:rPr>
            </a:br>
            <a:r>
              <a:rPr lang="fr-FR" sz="1200" dirty="0" smtClean="0">
                <a:solidFill>
                  <a:schemeClr val="tx1"/>
                </a:solidFill>
                <a:latin typeface="+mn-lt"/>
              </a:rPr>
              <a:t>  www.luxembourg.public.lu/fr/le-grand-duche-se-presente/population/index.html</a:t>
            </a:r>
          </a:p>
          <a:p>
            <a:pPr indent="0" eaLnBrk="1" hangingPunct="1">
              <a:lnSpc>
                <a:spcPct val="100000"/>
              </a:lnSpc>
              <a:spcBef>
                <a:spcPts val="0"/>
              </a:spcBef>
              <a:buFont typeface="Arial" pitchFamily="34" charset="0"/>
              <a:buChar char="•"/>
            </a:pPr>
            <a:r>
              <a:rPr lang="fr-FR" sz="1200" i="1" baseline="0" dirty="0" smtClean="0">
                <a:solidFill>
                  <a:schemeClr val="tx1"/>
                </a:solidFill>
                <a:latin typeface="+mn-lt"/>
              </a:rPr>
              <a:t> </a:t>
            </a:r>
            <a:r>
              <a:rPr lang="fr-FR" sz="1200" i="0" baseline="0" noProof="0" dirty="0" smtClean="0">
                <a:solidFill>
                  <a:schemeClr val="tx1"/>
                </a:solidFill>
                <a:latin typeface="+mn-lt"/>
              </a:rPr>
              <a:t>« </a:t>
            </a:r>
            <a:r>
              <a:rPr lang="fr-FR" sz="1200" i="0" dirty="0" smtClean="0">
                <a:solidFill>
                  <a:schemeClr val="tx1"/>
                </a:solidFill>
                <a:latin typeface="+mn-lt"/>
              </a:rPr>
              <a:t>Population et emploi</a:t>
            </a:r>
            <a:r>
              <a:rPr lang="fr-FR" sz="1200" i="0" noProof="0" dirty="0" smtClean="0">
                <a:solidFill>
                  <a:schemeClr val="tx1"/>
                </a:solidFill>
                <a:latin typeface="+mn-lt"/>
              </a:rPr>
              <a:t> »</a:t>
            </a:r>
            <a:r>
              <a:rPr lang="fr-FR" sz="1200" dirty="0" smtClean="0">
                <a:solidFill>
                  <a:schemeClr val="tx1"/>
                </a:solidFill>
                <a:latin typeface="+mn-lt"/>
              </a:rPr>
              <a:t> : </a:t>
            </a:r>
            <a:br>
              <a:rPr lang="fr-FR" sz="1200" dirty="0" smtClean="0">
                <a:solidFill>
                  <a:schemeClr val="tx1"/>
                </a:solidFill>
                <a:latin typeface="+mn-lt"/>
              </a:rPr>
            </a:br>
            <a:r>
              <a:rPr lang="fr-FR" sz="1200" dirty="0" smtClean="0">
                <a:solidFill>
                  <a:schemeClr val="tx1"/>
                </a:solidFill>
                <a:latin typeface="+mn-lt"/>
              </a:rPr>
              <a:t>  www.statistiques.public.lu/fr/population-emploi/index.html</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fr-FR" sz="1200" i="1" dirty="0" smtClean="0">
                <a:solidFill>
                  <a:schemeClr val="tx1"/>
                </a:solidFill>
                <a:latin typeface="+mn-lt"/>
              </a:rPr>
              <a:t> à propos... du Luxembourg multiculturel</a:t>
            </a:r>
            <a:r>
              <a:rPr lang="fr-FR" sz="1200" i="1" baseline="0" dirty="0" smtClean="0">
                <a:solidFill>
                  <a:schemeClr val="tx1"/>
                </a:solidFill>
                <a:latin typeface="+mn-lt"/>
              </a:rPr>
              <a:t> :</a:t>
            </a:r>
            <a:r>
              <a:rPr lang="fr-FR" sz="1200" i="1" dirty="0" smtClean="0">
                <a:solidFill>
                  <a:schemeClr val="tx1"/>
                </a:solidFill>
                <a:latin typeface="+mn-lt"/>
              </a:rPr>
              <a:t>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www.luxembourg.public.lu/fr/publications/i/ap-lux-multiculturel/index.html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16</a:t>
            </a:fld>
            <a:endParaRPr lang="en-US" dirty="0"/>
          </a:p>
        </p:txBody>
      </p:sp>
    </p:spTree>
    <p:extLst>
      <p:ext uri="{BB962C8B-B14F-4D97-AF65-F5344CB8AC3E}">
        <p14:creationId xmlns:p14="http://schemas.microsoft.com/office/powerpoint/2010/main" val="2707627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fr-FR" sz="1200" b="1" u="sng" dirty="0" smtClean="0">
                <a:solidFill>
                  <a:schemeClr val="tx1"/>
                </a:solidFill>
                <a:latin typeface="+mn-lt"/>
              </a:rPr>
              <a:t>Population</a:t>
            </a:r>
            <a:r>
              <a:rPr lang="fr-FR" sz="1200" b="1" dirty="0" smtClean="0">
                <a:solidFill>
                  <a:schemeClr val="tx1"/>
                </a:solidFill>
                <a:latin typeface="+mn-lt"/>
              </a:rPr>
              <a:t> </a:t>
            </a:r>
            <a:r>
              <a:rPr lang="fr-FR" sz="1200" b="1" i="0" dirty="0" smtClean="0">
                <a:solidFill>
                  <a:schemeClr val="tx1"/>
                </a:solidFill>
                <a:latin typeface="+mn-lt"/>
              </a:rPr>
              <a:t>(situation au 1.1.2018)</a:t>
            </a:r>
          </a:p>
          <a:p>
            <a:pPr indent="0" eaLnBrk="1" hangingPunct="1">
              <a:lnSpc>
                <a:spcPct val="100000"/>
              </a:lnSpc>
              <a:spcBef>
                <a:spcPct val="0"/>
              </a:spcBef>
            </a:pPr>
            <a:endParaRPr lang="fr-FR" sz="1200" dirty="0" smtClean="0">
              <a:solidFill>
                <a:schemeClr val="tx1"/>
              </a:solidFill>
              <a:latin typeface="+mn-lt"/>
            </a:endParaRPr>
          </a:p>
          <a:p>
            <a:pPr marL="171450" indent="-171450" eaLnBrk="1" hangingPunct="1">
              <a:lnSpc>
                <a:spcPct val="100000"/>
              </a:lnSpc>
              <a:buFontTx/>
              <a:buChar char="-"/>
            </a:pPr>
            <a:r>
              <a:rPr lang="fr-FR" sz="1200" dirty="0" smtClean="0">
                <a:solidFill>
                  <a:schemeClr val="tx1"/>
                </a:solidFill>
                <a:latin typeface="+mn-lt"/>
              </a:rPr>
              <a:t>Plus</a:t>
            </a:r>
            <a:r>
              <a:rPr lang="fr-FR" sz="1200" baseline="0" dirty="0" smtClean="0">
                <a:solidFill>
                  <a:schemeClr val="tx1"/>
                </a:solidFill>
                <a:latin typeface="+mn-lt"/>
              </a:rPr>
              <a:t> de</a:t>
            </a:r>
            <a:r>
              <a:rPr lang="fr-FR" sz="1200" dirty="0" smtClean="0">
                <a:solidFill>
                  <a:schemeClr val="tx1"/>
                </a:solidFill>
                <a:latin typeface="+mn-lt"/>
              </a:rPr>
              <a:t> 170 nationalités vivent au Luxembourg</a:t>
            </a:r>
            <a:r>
              <a:rPr lang="fr-FR" sz="1200" baseline="0" dirty="0" smtClean="0">
                <a:solidFill>
                  <a:schemeClr val="tx1"/>
                </a:solidFill>
                <a:latin typeface="+mn-lt"/>
              </a:rPr>
              <a:t> </a:t>
            </a:r>
            <a:r>
              <a:rPr lang="fr-FR" sz="1200" dirty="0" smtClean="0">
                <a:solidFill>
                  <a:schemeClr val="tx1"/>
                </a:solidFill>
                <a:latin typeface="+mn-lt"/>
              </a:rPr>
              <a:t>; </a:t>
            </a:r>
          </a:p>
          <a:p>
            <a:pPr marL="171450" indent="-171450" eaLnBrk="1" hangingPunct="1">
              <a:lnSpc>
                <a:spcPct val="100000"/>
              </a:lnSpc>
              <a:buFontTx/>
              <a:buChar char="-"/>
            </a:pPr>
            <a:r>
              <a:rPr lang="fr-FR" sz="1200" dirty="0" smtClean="0">
                <a:solidFill>
                  <a:schemeClr val="tx1"/>
                </a:solidFill>
                <a:latin typeface="+mn-lt"/>
              </a:rPr>
              <a:t>Près</a:t>
            </a:r>
            <a:r>
              <a:rPr lang="fr-FR" sz="1200" baseline="0" dirty="0" smtClean="0">
                <a:solidFill>
                  <a:schemeClr val="tx1"/>
                </a:solidFill>
                <a:latin typeface="+mn-lt"/>
              </a:rPr>
              <a:t> de n</a:t>
            </a:r>
            <a:r>
              <a:rPr lang="fr-FR" sz="1200" dirty="0" smtClean="0">
                <a:solidFill>
                  <a:schemeClr val="tx1"/>
                </a:solidFill>
                <a:latin typeface="+mn-lt"/>
              </a:rPr>
              <a:t>euf étrangers sur dix sont des ressortissants d’États membres de l’Union européenne</a:t>
            </a:r>
            <a:r>
              <a:rPr lang="fr-FR" sz="1200" baseline="0" dirty="0" smtClean="0">
                <a:solidFill>
                  <a:schemeClr val="tx1"/>
                </a:solidFill>
                <a:latin typeface="+mn-lt"/>
              </a:rPr>
              <a:t> ;</a:t>
            </a:r>
            <a:endParaRPr lang="fr-FR" sz="1200" dirty="0" smtClean="0">
              <a:solidFill>
                <a:schemeClr val="tx1"/>
              </a:solidFill>
              <a:latin typeface="+mn-lt"/>
            </a:endParaRPr>
          </a:p>
          <a:p>
            <a:pPr marL="171450" indent="-171450" eaLnBrk="1" hangingPunct="1">
              <a:lnSpc>
                <a:spcPct val="100000"/>
              </a:lnSpc>
              <a:buFontTx/>
              <a:buChar char="-"/>
            </a:pPr>
            <a:r>
              <a:rPr lang="fr-FR" sz="1200" dirty="0" smtClean="0">
                <a:solidFill>
                  <a:schemeClr val="tx1"/>
                </a:solidFill>
                <a:latin typeface="+mn-lt"/>
              </a:rPr>
              <a:t>Part</a:t>
            </a:r>
            <a:r>
              <a:rPr lang="fr-FR" sz="1200" baseline="0" dirty="0" smtClean="0">
                <a:solidFill>
                  <a:schemeClr val="tx1"/>
                </a:solidFill>
                <a:latin typeface="+mn-lt"/>
              </a:rPr>
              <a:t> d’étrangers dans la population totale </a:t>
            </a:r>
            <a:r>
              <a:rPr lang="fr-FR" sz="1200" dirty="0" smtClean="0">
                <a:solidFill>
                  <a:schemeClr val="tx1"/>
                </a:solidFill>
                <a:latin typeface="+mn-lt"/>
              </a:rPr>
              <a:t>: </a:t>
            </a:r>
          </a:p>
          <a:p>
            <a:pPr marL="171450" lvl="0" indent="-171450" eaLnBrk="1" hangingPunct="1">
              <a:lnSpc>
                <a:spcPct val="100000"/>
              </a:lnSpc>
              <a:buFont typeface="Arial" panose="020B0604020202020204" pitchFamily="34" charset="0"/>
              <a:buChar char="•"/>
            </a:pPr>
            <a:r>
              <a:rPr lang="fr-FR" sz="1200" b="0" dirty="0" smtClean="0">
                <a:solidFill>
                  <a:schemeClr val="tx1"/>
                </a:solidFill>
                <a:latin typeface="+mn-lt"/>
              </a:rPr>
              <a:t>Portugais : 16,02 %</a:t>
            </a:r>
          </a:p>
          <a:p>
            <a:pPr marL="171450" lvl="0" indent="-171450" eaLnBrk="1" hangingPunct="1">
              <a:lnSpc>
                <a:spcPct val="100000"/>
              </a:lnSpc>
              <a:buFont typeface="Arial" panose="020B0604020202020204" pitchFamily="34" charset="0"/>
              <a:buChar char="•"/>
            </a:pPr>
            <a:r>
              <a:rPr lang="fr-FR" sz="1200" b="0" dirty="0" smtClean="0">
                <a:solidFill>
                  <a:schemeClr val="tx1"/>
                </a:solidFill>
                <a:latin typeface="+mn-lt"/>
              </a:rPr>
              <a:t>Français : 7,60 %</a:t>
            </a:r>
          </a:p>
          <a:p>
            <a:pPr marL="171450" lvl="0" indent="-171450" eaLnBrk="1" hangingPunct="1">
              <a:lnSpc>
                <a:spcPct val="100000"/>
              </a:lnSpc>
              <a:buFont typeface="Arial" panose="020B0604020202020204" pitchFamily="34" charset="0"/>
              <a:buChar char="•"/>
            </a:pPr>
            <a:r>
              <a:rPr lang="fr-FR" sz="1200" b="0" dirty="0" smtClean="0">
                <a:solidFill>
                  <a:schemeClr val="tx1"/>
                </a:solidFill>
                <a:latin typeface="+mn-lt"/>
              </a:rPr>
              <a:t>Italiens : 3,65 %</a:t>
            </a:r>
          </a:p>
          <a:p>
            <a:pPr marL="171450" lvl="0" indent="-171450" eaLnBrk="1" hangingPunct="1">
              <a:lnSpc>
                <a:spcPct val="100000"/>
              </a:lnSpc>
              <a:buFont typeface="Arial" panose="020B0604020202020204" pitchFamily="34" charset="0"/>
              <a:buChar char="•"/>
            </a:pPr>
            <a:r>
              <a:rPr lang="fr-FR" sz="1200" b="0" dirty="0" smtClean="0">
                <a:solidFill>
                  <a:schemeClr val="tx1"/>
                </a:solidFill>
                <a:latin typeface="+mn-lt"/>
              </a:rPr>
              <a:t>Belges : 3,35 %</a:t>
            </a:r>
          </a:p>
          <a:p>
            <a:pPr marL="171450" lvl="0" indent="-171450" eaLnBrk="1" hangingPunct="1">
              <a:lnSpc>
                <a:spcPct val="100000"/>
              </a:lnSpc>
              <a:buFont typeface="Arial" panose="020B0604020202020204" pitchFamily="34" charset="0"/>
              <a:buChar char="•"/>
            </a:pPr>
            <a:r>
              <a:rPr lang="fr-FR" sz="1200" b="0" dirty="0" smtClean="0">
                <a:solidFill>
                  <a:schemeClr val="tx1"/>
                </a:solidFill>
                <a:latin typeface="+mn-lt"/>
              </a:rPr>
              <a:t>Allemands : 2,17 %</a:t>
            </a:r>
          </a:p>
          <a:p>
            <a:pPr marL="171450" lvl="0" indent="-171450" eaLnBrk="1" hangingPunct="1">
              <a:lnSpc>
                <a:spcPct val="100000"/>
              </a:lnSpc>
              <a:buFont typeface="Arial" panose="020B0604020202020204" pitchFamily="34" charset="0"/>
              <a:buChar char="•"/>
            </a:pPr>
            <a:r>
              <a:rPr lang="fr-FR" sz="1200" b="0" dirty="0" smtClean="0">
                <a:solidFill>
                  <a:schemeClr val="tx1"/>
                </a:solidFill>
                <a:latin typeface="+mn-lt"/>
              </a:rPr>
              <a:t>Britanniques : 0,98 %</a:t>
            </a:r>
          </a:p>
          <a:p>
            <a:pPr marL="171450" lvl="0" indent="-171450" eaLnBrk="1" hangingPunct="1">
              <a:lnSpc>
                <a:spcPct val="100000"/>
              </a:lnSpc>
              <a:buFont typeface="Arial" panose="020B0604020202020204" pitchFamily="34" charset="0"/>
              <a:buChar char="•"/>
            </a:pPr>
            <a:r>
              <a:rPr lang="fr-FR" sz="1200" b="0" dirty="0" smtClean="0">
                <a:solidFill>
                  <a:schemeClr val="tx1"/>
                </a:solidFill>
                <a:latin typeface="+mn-lt"/>
              </a:rPr>
              <a:t>Néerlandais : 0,71 %</a:t>
            </a:r>
          </a:p>
          <a:p>
            <a:pPr marL="171450" lvl="0" indent="-171450" eaLnBrk="1" hangingPunct="1">
              <a:lnSpc>
                <a:spcPct val="100000"/>
              </a:lnSpc>
              <a:buFont typeface="Arial" panose="020B0604020202020204" pitchFamily="34" charset="0"/>
              <a:buChar char="•"/>
            </a:pPr>
            <a:r>
              <a:rPr lang="fr-FR" sz="1200" b="0" dirty="0" smtClean="0">
                <a:solidFill>
                  <a:schemeClr val="tx1"/>
                </a:solidFill>
                <a:latin typeface="+mn-lt"/>
              </a:rPr>
              <a:t>Autres</a:t>
            </a:r>
            <a:r>
              <a:rPr lang="fr-FR" sz="1200" b="0" baseline="0" dirty="0" smtClean="0">
                <a:solidFill>
                  <a:schemeClr val="tx1"/>
                </a:solidFill>
                <a:latin typeface="+mn-lt"/>
              </a:rPr>
              <a:t> pays de l’UE : 6,06 %</a:t>
            </a:r>
          </a:p>
          <a:p>
            <a:pPr marL="171450" lvl="0" indent="-171450" eaLnBrk="1" hangingPunct="1">
              <a:lnSpc>
                <a:spcPct val="100000"/>
              </a:lnSpc>
              <a:buFont typeface="Arial" panose="020B0604020202020204" pitchFamily="34" charset="0"/>
              <a:buChar char="•"/>
            </a:pPr>
            <a:r>
              <a:rPr lang="fr-FR" sz="1200" b="0" dirty="0" smtClean="0">
                <a:solidFill>
                  <a:schemeClr val="tx1"/>
                </a:solidFill>
                <a:latin typeface="+mn-lt"/>
              </a:rPr>
              <a:t>Autres : 7,28 %</a:t>
            </a:r>
          </a:p>
          <a:p>
            <a:pPr indent="0" eaLnBrk="1" hangingPunct="1">
              <a:lnSpc>
                <a:spcPct val="100000"/>
              </a:lnSpc>
            </a:pPr>
            <a:endParaRPr lang="fr-FR" sz="1200" dirty="0" smtClean="0">
              <a:solidFill>
                <a:schemeClr val="tx1"/>
              </a:solidFill>
              <a:latin typeface="+mn-lt"/>
            </a:endParaRPr>
          </a:p>
          <a:p>
            <a:pPr indent="0" eaLnBrk="1" hangingPunct="1">
              <a:lnSpc>
                <a:spcPct val="100000"/>
              </a:lnSpc>
            </a:pPr>
            <a:endParaRPr lang="fr-FR" sz="1200" dirty="0" smtClean="0">
              <a:solidFill>
                <a:schemeClr val="tx1"/>
              </a:solidFill>
              <a:latin typeface="+mn-lt"/>
            </a:endParaRPr>
          </a:p>
          <a:p>
            <a:pPr indent="0" eaLnBrk="1" hangingPunct="1">
              <a:lnSpc>
                <a:spcPct val="100000"/>
              </a:lnSpc>
              <a:spcBef>
                <a:spcPts val="0"/>
              </a:spcBef>
            </a:pPr>
            <a:r>
              <a:rPr lang="fr-FR" sz="1200" b="1" dirty="0" smtClean="0">
                <a:solidFill>
                  <a:schemeClr val="tx1"/>
                </a:solidFill>
                <a:latin typeface="+mn-lt"/>
              </a:rPr>
              <a:t>POUR EN SAVOIR PLUS</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fr-FR" sz="1200" dirty="0" smtClean="0">
                <a:solidFill>
                  <a:schemeClr val="tx1"/>
                </a:solidFill>
                <a:latin typeface="+mn-lt"/>
              </a:rPr>
              <a:t> </a:t>
            </a:r>
            <a:r>
              <a:rPr lang="fr-FR" sz="1200" noProof="0" dirty="0" smtClean="0">
                <a:solidFill>
                  <a:schemeClr val="tx1"/>
                </a:solidFill>
                <a:latin typeface="+mn-lt"/>
              </a:rPr>
              <a:t>« </a:t>
            </a:r>
            <a:r>
              <a:rPr lang="fr-FR" sz="1200" i="0" dirty="0" smtClean="0">
                <a:solidFill>
                  <a:schemeClr val="tx1"/>
                </a:solidFill>
                <a:latin typeface="+mn-lt"/>
              </a:rPr>
              <a:t>Population</a:t>
            </a:r>
            <a:r>
              <a:rPr lang="fr-FR" sz="1200" i="0" noProof="0" dirty="0" smtClean="0">
                <a:solidFill>
                  <a:schemeClr val="tx1"/>
                </a:solidFill>
                <a:latin typeface="+mn-lt"/>
              </a:rPr>
              <a:t> »</a:t>
            </a:r>
            <a:r>
              <a:rPr lang="fr-FR" sz="1200" dirty="0" smtClean="0">
                <a:solidFill>
                  <a:schemeClr val="tx1"/>
                </a:solidFill>
                <a:latin typeface="+mn-lt"/>
              </a:rPr>
              <a:t> : </a:t>
            </a:r>
            <a:br>
              <a:rPr lang="fr-FR" sz="1200" dirty="0" smtClean="0">
                <a:solidFill>
                  <a:schemeClr val="tx1"/>
                </a:solidFill>
                <a:latin typeface="+mn-lt"/>
              </a:rPr>
            </a:br>
            <a:r>
              <a:rPr lang="fr-FR" sz="1200" dirty="0" smtClean="0">
                <a:solidFill>
                  <a:schemeClr val="tx1"/>
                </a:solidFill>
                <a:latin typeface="+mn-lt"/>
              </a:rPr>
              <a:t>  www.luxembourg.public.lu/fr/le-grand-duche-se-presente/population/index.html </a:t>
            </a:r>
          </a:p>
          <a:p>
            <a:pPr marL="0" marR="0" indent="0" algn="l" defTabSz="914400" rtl="0" eaLnBrk="1" fontAlgn="base" latinLnBrk="0" hangingPunct="1">
              <a:lnSpc>
                <a:spcPct val="100000"/>
              </a:lnSpc>
              <a:spcBef>
                <a:spcPts val="0"/>
              </a:spcBef>
              <a:spcAft>
                <a:spcPct val="0"/>
              </a:spcAft>
              <a:buClrTx/>
              <a:buSzTx/>
              <a:buFont typeface="Arial" pitchFamily="34" charset="0"/>
              <a:buChar char="•"/>
              <a:tabLst/>
              <a:defRPr/>
            </a:pPr>
            <a:r>
              <a:rPr lang="fr-FR" sz="1200" dirty="0" smtClean="0">
                <a:solidFill>
                  <a:schemeClr val="tx1"/>
                </a:solidFill>
                <a:latin typeface="+mn-lt"/>
              </a:rPr>
              <a:t> </a:t>
            </a:r>
            <a:r>
              <a:rPr lang="fr-FR" sz="1200" noProof="0" dirty="0" smtClean="0">
                <a:solidFill>
                  <a:schemeClr val="tx1"/>
                </a:solidFill>
                <a:latin typeface="+mn-lt"/>
              </a:rPr>
              <a:t>« </a:t>
            </a:r>
            <a:r>
              <a:rPr lang="fr-FR" sz="1200" i="0" dirty="0" smtClean="0">
                <a:solidFill>
                  <a:schemeClr val="tx1"/>
                </a:solidFill>
                <a:latin typeface="+mn-lt"/>
              </a:rPr>
              <a:t>Population et emploi</a:t>
            </a:r>
            <a:r>
              <a:rPr lang="fr-FR" sz="1200" i="0" noProof="0" dirty="0" smtClean="0">
                <a:solidFill>
                  <a:schemeClr val="tx1"/>
                </a:solidFill>
                <a:latin typeface="+mn-lt"/>
              </a:rPr>
              <a:t> »</a:t>
            </a:r>
            <a:r>
              <a:rPr lang="fr-FR" sz="1200" i="0" dirty="0" smtClean="0">
                <a:solidFill>
                  <a:schemeClr val="tx1"/>
                </a:solidFill>
                <a:latin typeface="+mn-lt"/>
              </a:rPr>
              <a:t> </a:t>
            </a:r>
            <a:r>
              <a:rPr lang="fr-FR" sz="1200" dirty="0" smtClean="0">
                <a:solidFill>
                  <a:schemeClr val="tx1"/>
                </a:solidFill>
                <a:latin typeface="+mn-lt"/>
              </a:rPr>
              <a:t>: </a:t>
            </a:r>
            <a:br>
              <a:rPr lang="fr-FR" sz="1200" dirty="0" smtClean="0">
                <a:solidFill>
                  <a:schemeClr val="tx1"/>
                </a:solidFill>
                <a:latin typeface="+mn-lt"/>
              </a:rPr>
            </a:br>
            <a:r>
              <a:rPr lang="fr-FR" sz="1200" dirty="0" smtClean="0">
                <a:solidFill>
                  <a:schemeClr val="tx1"/>
                </a:solidFill>
                <a:latin typeface="+mn-lt"/>
              </a:rPr>
              <a:t>  www.statistiques.public.lu/fr/population-emploi/index.html</a:t>
            </a:r>
          </a:p>
          <a:p>
            <a:pPr indent="0" eaLnBrk="1" hangingPunct="1">
              <a:lnSpc>
                <a:spcPct val="100000"/>
              </a:lnSpc>
              <a:spcBef>
                <a:spcPts val="0"/>
              </a:spcBef>
              <a:buFont typeface="Arial" pitchFamily="34" charset="0"/>
              <a:buChar char="•"/>
            </a:pPr>
            <a:r>
              <a:rPr lang="fr-FR" sz="1200" i="1" baseline="0" dirty="0" smtClean="0">
                <a:solidFill>
                  <a:schemeClr val="tx1"/>
                </a:solidFill>
                <a:latin typeface="+mn-lt"/>
              </a:rPr>
              <a:t> à</a:t>
            </a:r>
            <a:r>
              <a:rPr lang="fr-FR" sz="1200" i="1" dirty="0" smtClean="0">
                <a:solidFill>
                  <a:schemeClr val="tx1"/>
                </a:solidFill>
                <a:latin typeface="+mn-lt"/>
              </a:rPr>
              <a:t> propos... du Luxembourg multiculturel :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www.luxembourg.public.lu/fr/publications/i/ap-lux-multiculturel/index.html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17</a:t>
            </a:fld>
            <a:endParaRPr lang="en-US" dirty="0"/>
          </a:p>
        </p:txBody>
      </p:sp>
    </p:spTree>
    <p:extLst>
      <p:ext uri="{BB962C8B-B14F-4D97-AF65-F5344CB8AC3E}">
        <p14:creationId xmlns:p14="http://schemas.microsoft.com/office/powerpoint/2010/main" val="2192197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pPr>
            <a:r>
              <a:rPr lang="fr-FR" sz="1200" b="1" u="sng" dirty="0" smtClean="0">
                <a:solidFill>
                  <a:schemeClr val="tx1"/>
                </a:solidFill>
                <a:latin typeface="+mn-lt"/>
              </a:rPr>
              <a:t>Population :</a:t>
            </a:r>
            <a:r>
              <a:rPr lang="fr-FR" sz="1200" b="1" u="sng" baseline="0" dirty="0" smtClean="0">
                <a:solidFill>
                  <a:schemeClr val="tx1"/>
                </a:solidFill>
                <a:latin typeface="+mn-lt"/>
              </a:rPr>
              <a:t> Population </a:t>
            </a:r>
            <a:r>
              <a:rPr lang="fr-FR" sz="1200" b="1" u="sng" dirty="0" smtClean="0">
                <a:solidFill>
                  <a:schemeClr val="tx1"/>
                </a:solidFill>
                <a:latin typeface="+mn-lt"/>
              </a:rPr>
              <a:t>et emploi</a:t>
            </a:r>
          </a:p>
          <a:p>
            <a:pPr indent="0" eaLnBrk="1" hangingPunct="1">
              <a:lnSpc>
                <a:spcPct val="100000"/>
              </a:lnSpc>
            </a:pPr>
            <a:endParaRPr lang="fr-FR" sz="1200" dirty="0" smtClean="0">
              <a:solidFill>
                <a:schemeClr val="tx1"/>
              </a:solidFill>
              <a:latin typeface="+mn-lt"/>
            </a:endParaRPr>
          </a:p>
          <a:p>
            <a:pPr indent="0" eaLnBrk="1" hangingPunct="1">
              <a:lnSpc>
                <a:spcPct val="100000"/>
              </a:lnSpc>
              <a:spcBef>
                <a:spcPts val="0"/>
              </a:spcBef>
              <a:buFontTx/>
              <a:buChar char="-"/>
            </a:pPr>
            <a:r>
              <a:rPr lang="fr-FR" sz="1200" dirty="0" smtClean="0">
                <a:solidFill>
                  <a:schemeClr val="tx1"/>
                </a:solidFill>
                <a:latin typeface="+mn-lt"/>
              </a:rPr>
              <a:t> Plus de </a:t>
            </a:r>
            <a:r>
              <a:rPr lang="fr-FR" sz="1200" b="0" dirty="0" smtClean="0">
                <a:solidFill>
                  <a:schemeClr val="tx1"/>
                </a:solidFill>
                <a:latin typeface="+mn-lt"/>
              </a:rPr>
              <a:t>180</a:t>
            </a:r>
            <a:r>
              <a:rPr lang="fr-FR" sz="1200" b="0" baseline="0" dirty="0" smtClean="0">
                <a:solidFill>
                  <a:schemeClr val="tx1"/>
                </a:solidFill>
                <a:latin typeface="+mn-lt"/>
              </a:rPr>
              <a:t> </a:t>
            </a:r>
            <a:r>
              <a:rPr lang="fr-FR" sz="1200" b="0" dirty="0" smtClean="0">
                <a:solidFill>
                  <a:schemeClr val="tx1"/>
                </a:solidFill>
                <a:latin typeface="+mn-lt"/>
              </a:rPr>
              <a:t>000 travailleurs </a:t>
            </a:r>
            <a:r>
              <a:rPr lang="fr-FR" sz="1200" dirty="0" smtClean="0">
                <a:solidFill>
                  <a:schemeClr val="tx1"/>
                </a:solidFill>
                <a:latin typeface="+mn-lt"/>
              </a:rPr>
              <a:t>frontaliers français,</a:t>
            </a:r>
            <a:r>
              <a:rPr lang="fr-FR" sz="1200" baseline="0" dirty="0" smtClean="0">
                <a:solidFill>
                  <a:schemeClr val="tx1"/>
                </a:solidFill>
                <a:latin typeface="+mn-lt"/>
              </a:rPr>
              <a:t> </a:t>
            </a:r>
            <a:r>
              <a:rPr lang="fr-FR" sz="1200" dirty="0" smtClean="0">
                <a:solidFill>
                  <a:schemeClr val="tx1"/>
                </a:solidFill>
                <a:latin typeface="+mn-lt"/>
              </a:rPr>
              <a:t>allemands et belges viennent travailler tous les jours</a:t>
            </a:r>
            <a:r>
              <a:rPr lang="fr-FR" sz="1200" baseline="0" dirty="0" smtClean="0">
                <a:solidFill>
                  <a:schemeClr val="tx1"/>
                </a:solidFill>
                <a:latin typeface="+mn-lt"/>
              </a:rPr>
              <a:t> en </a:t>
            </a:r>
            <a:r>
              <a:rPr lang="fr-FR" sz="1200" dirty="0" smtClean="0">
                <a:solidFill>
                  <a:schemeClr val="tx1"/>
                </a:solidFill>
                <a:latin typeface="+mn-lt"/>
              </a:rPr>
              <a:t>semaine au Luxembourg, pôle économique, commercial et financier de la Grande Région ;</a:t>
            </a:r>
            <a:br>
              <a:rPr lang="fr-FR" sz="1200" dirty="0" smtClean="0">
                <a:solidFill>
                  <a:schemeClr val="tx1"/>
                </a:solidFill>
                <a:latin typeface="+mn-lt"/>
              </a:rPr>
            </a:br>
            <a:r>
              <a:rPr lang="fr-FR" sz="1200" dirty="0" smtClean="0">
                <a:solidFill>
                  <a:schemeClr val="tx1"/>
                </a:solidFill>
                <a:latin typeface="+mn-lt"/>
              </a:rPr>
              <a:t/>
            </a:r>
            <a:br>
              <a:rPr lang="fr-FR" sz="1200" dirty="0" smtClean="0">
                <a:solidFill>
                  <a:schemeClr val="tx1"/>
                </a:solidFill>
                <a:latin typeface="+mn-lt"/>
              </a:rPr>
            </a:br>
            <a:r>
              <a:rPr lang="fr-FR" sz="1200" dirty="0" smtClean="0">
                <a:solidFill>
                  <a:schemeClr val="tx1"/>
                </a:solidFill>
                <a:latin typeface="+mn-lt"/>
              </a:rPr>
              <a:t>- </a:t>
            </a:r>
            <a:r>
              <a:rPr lang="fr-FR" sz="1200" b="0" dirty="0" smtClean="0">
                <a:solidFill>
                  <a:schemeClr val="tx1"/>
                </a:solidFill>
                <a:latin typeface="+mn-lt"/>
              </a:rPr>
              <a:t>70 %</a:t>
            </a:r>
            <a:r>
              <a:rPr lang="fr-FR" sz="1200" dirty="0" smtClean="0">
                <a:solidFill>
                  <a:schemeClr val="tx1"/>
                </a:solidFill>
                <a:latin typeface="+mn-lt"/>
              </a:rPr>
              <a:t> de la population salariée du Luxembourg est composée de </a:t>
            </a:r>
            <a:r>
              <a:rPr lang="fr-FR" sz="1200" b="1" dirty="0" smtClean="0">
                <a:solidFill>
                  <a:schemeClr val="tx1"/>
                </a:solidFill>
                <a:latin typeface="+mn-lt"/>
              </a:rPr>
              <a:t>frontaliers </a:t>
            </a:r>
            <a:r>
              <a:rPr lang="fr-FR" sz="1200" dirty="0" smtClean="0">
                <a:solidFill>
                  <a:schemeClr val="tx1"/>
                </a:solidFill>
                <a:latin typeface="+mn-lt"/>
              </a:rPr>
              <a:t>(</a:t>
            </a:r>
            <a:r>
              <a:rPr lang="fr-FR" sz="1200" b="1" dirty="0" smtClean="0">
                <a:solidFill>
                  <a:schemeClr val="tx1"/>
                </a:solidFill>
                <a:latin typeface="+mn-lt"/>
              </a:rPr>
              <a:t>44 %) et de résidents étrangers (26 %) </a:t>
            </a:r>
            <a:r>
              <a:rPr lang="fr-FR" sz="1200" dirty="0" smtClean="0">
                <a:solidFill>
                  <a:schemeClr val="tx1"/>
                </a:solidFill>
                <a:latin typeface="+mn-lt"/>
              </a:rPr>
              <a:t>;</a:t>
            </a:r>
            <a:br>
              <a:rPr lang="fr-FR" sz="1200" dirty="0" smtClean="0">
                <a:solidFill>
                  <a:schemeClr val="tx1"/>
                </a:solidFill>
                <a:latin typeface="+mn-lt"/>
              </a:rPr>
            </a:br>
            <a:r>
              <a:rPr lang="fr-FR" sz="1200" dirty="0" smtClean="0">
                <a:solidFill>
                  <a:schemeClr val="tx1"/>
                </a:solidFill>
                <a:latin typeface="+mn-lt"/>
              </a:rPr>
              <a:t/>
            </a:r>
            <a:br>
              <a:rPr lang="fr-FR" sz="1200" dirty="0" smtClean="0">
                <a:solidFill>
                  <a:schemeClr val="tx1"/>
                </a:solidFill>
                <a:latin typeface="+mn-lt"/>
              </a:rPr>
            </a:br>
            <a:r>
              <a:rPr lang="fr-FR" sz="1200" dirty="0" smtClean="0">
                <a:solidFill>
                  <a:schemeClr val="tx1"/>
                </a:solidFill>
                <a:latin typeface="+mn-lt"/>
              </a:rPr>
              <a:t>- Quelque </a:t>
            </a:r>
            <a:r>
              <a:rPr lang="fr-FR" sz="1200" b="1" dirty="0" smtClean="0">
                <a:solidFill>
                  <a:schemeClr val="tx1"/>
                </a:solidFill>
                <a:latin typeface="+mn-lt"/>
              </a:rPr>
              <a:t>11 000 fonctionnaires </a:t>
            </a:r>
            <a:r>
              <a:rPr lang="fr-FR" sz="1200" dirty="0" smtClean="0">
                <a:solidFill>
                  <a:schemeClr val="tx1"/>
                </a:solidFill>
                <a:latin typeface="+mn-lt"/>
              </a:rPr>
              <a:t>internationaux travaillent dans les institutions européennes à Luxembourg (Parlement européen, Commission européenne, Cour de justice de l’Union européenne, Banque</a:t>
            </a:r>
            <a:r>
              <a:rPr lang="fr-FR" sz="1200" baseline="0" dirty="0" smtClean="0">
                <a:solidFill>
                  <a:schemeClr val="tx1"/>
                </a:solidFill>
                <a:latin typeface="+mn-lt"/>
              </a:rPr>
              <a:t> européenne d’investissement</a:t>
            </a:r>
            <a:r>
              <a:rPr lang="fr-FR" sz="1200" dirty="0" smtClean="0">
                <a:solidFill>
                  <a:schemeClr val="tx1"/>
                </a:solidFill>
                <a:latin typeface="+mn-lt"/>
              </a:rPr>
              <a:t>...).</a:t>
            </a:r>
            <a:br>
              <a:rPr lang="fr-FR" sz="1200" dirty="0" smtClean="0">
                <a:solidFill>
                  <a:schemeClr val="tx1"/>
                </a:solidFill>
                <a:latin typeface="+mn-lt"/>
              </a:rPr>
            </a:br>
            <a:endParaRPr lang="fr-FR" sz="1200" dirty="0" smtClean="0">
              <a:solidFill>
                <a:schemeClr val="tx1"/>
              </a:solidFill>
              <a:latin typeface="+mn-lt"/>
            </a:endParaRPr>
          </a:p>
          <a:p>
            <a:pPr indent="0" eaLnBrk="1" hangingPunct="1">
              <a:lnSpc>
                <a:spcPct val="100000"/>
              </a:lnSpc>
              <a:spcBef>
                <a:spcPts val="0"/>
              </a:spcBef>
              <a:buFontTx/>
              <a:buNone/>
            </a:pPr>
            <a:r>
              <a:rPr lang="fr-FR" sz="1200" dirty="0" smtClean="0">
                <a:solidFill>
                  <a:schemeClr val="tx1"/>
                </a:solidFill>
                <a:latin typeface="+mn-lt"/>
              </a:rPr>
              <a:t/>
            </a:r>
            <a:br>
              <a:rPr lang="fr-FR" sz="1200" dirty="0" smtClean="0">
                <a:solidFill>
                  <a:schemeClr val="tx1"/>
                </a:solidFill>
                <a:latin typeface="+mn-lt"/>
              </a:rPr>
            </a:br>
            <a:r>
              <a:rPr lang="fr-FR" sz="1200" b="1" dirty="0" smtClean="0">
                <a:solidFill>
                  <a:schemeClr val="tx1"/>
                </a:solidFill>
                <a:latin typeface="+mn-lt"/>
              </a:rPr>
              <a:t>POUR EN SAVOIR PLUS</a:t>
            </a:r>
          </a:p>
          <a:p>
            <a:pPr indent="0" eaLnBrk="1" hangingPunct="1">
              <a:lnSpc>
                <a:spcPct val="100000"/>
              </a:lnSpc>
              <a:spcBef>
                <a:spcPts val="0"/>
              </a:spcBef>
              <a:buFont typeface="Arial" pitchFamily="34" charset="0"/>
              <a:buChar char="•"/>
            </a:pPr>
            <a:r>
              <a:rPr lang="fr-FR" sz="1200" dirty="0" smtClean="0">
                <a:solidFill>
                  <a:schemeClr val="tx1"/>
                </a:solidFill>
                <a:latin typeface="+mn-lt"/>
              </a:rPr>
              <a:t> </a:t>
            </a:r>
            <a:r>
              <a:rPr lang="fr-FR" sz="1200" noProof="0" dirty="0" smtClean="0">
                <a:solidFill>
                  <a:schemeClr val="tx1"/>
                </a:solidFill>
                <a:latin typeface="+mn-lt"/>
              </a:rPr>
              <a:t>« </a:t>
            </a:r>
            <a:r>
              <a:rPr lang="fr-FR" sz="1200" i="0" dirty="0" smtClean="0">
                <a:solidFill>
                  <a:schemeClr val="tx1"/>
                </a:solidFill>
                <a:latin typeface="+mn-lt"/>
              </a:rPr>
              <a:t>Marché de l’emploi</a:t>
            </a:r>
            <a:r>
              <a:rPr lang="fr-FR" sz="1200" i="0" noProof="0" dirty="0" smtClean="0">
                <a:solidFill>
                  <a:schemeClr val="tx1"/>
                </a:solidFill>
                <a:latin typeface="+mn-lt"/>
              </a:rPr>
              <a:t> »</a:t>
            </a:r>
            <a:r>
              <a:rPr lang="fr-FR" sz="1200" i="0" dirty="0" smtClean="0">
                <a:solidFill>
                  <a:schemeClr val="tx1"/>
                </a:solidFill>
                <a:latin typeface="+mn-lt"/>
              </a:rPr>
              <a:t> </a:t>
            </a:r>
            <a:r>
              <a:rPr lang="fr-FR" sz="1200" dirty="0" smtClean="0">
                <a:solidFill>
                  <a:schemeClr val="tx1"/>
                </a:solidFill>
                <a:latin typeface="+mn-lt"/>
              </a:rPr>
              <a:t>: </a:t>
            </a:r>
            <a:br>
              <a:rPr lang="fr-FR" sz="1200" dirty="0" smtClean="0">
                <a:solidFill>
                  <a:schemeClr val="tx1"/>
                </a:solidFill>
                <a:latin typeface="+mn-lt"/>
              </a:rPr>
            </a:br>
            <a:r>
              <a:rPr lang="fr-FR" sz="1200" dirty="0" smtClean="0">
                <a:solidFill>
                  <a:schemeClr val="tx1"/>
                </a:solidFill>
                <a:latin typeface="+mn-lt"/>
              </a:rPr>
              <a:t>  www.luxembourg.public.lu/fr/travailler/marche-emploi/index.html</a:t>
            </a:r>
          </a:p>
          <a:p>
            <a:pPr indent="0" eaLnBrk="1" hangingPunct="1">
              <a:lnSpc>
                <a:spcPct val="100000"/>
              </a:lnSpc>
              <a:spcBef>
                <a:spcPts val="0"/>
              </a:spcBef>
              <a:buFont typeface="Arial" pitchFamily="34" charset="0"/>
              <a:buChar char="•"/>
            </a:pPr>
            <a:r>
              <a:rPr lang="fr-FR" sz="1200" dirty="0" smtClean="0">
                <a:solidFill>
                  <a:schemeClr val="tx1"/>
                </a:solidFill>
                <a:latin typeface="+mn-lt"/>
              </a:rPr>
              <a:t> </a:t>
            </a:r>
            <a:r>
              <a:rPr lang="fr-FR" sz="1200" noProof="0" dirty="0" smtClean="0">
                <a:solidFill>
                  <a:schemeClr val="tx1"/>
                </a:solidFill>
                <a:latin typeface="+mn-lt"/>
              </a:rPr>
              <a:t>« </a:t>
            </a:r>
            <a:r>
              <a:rPr lang="fr-FR" sz="1200" i="0" dirty="0" smtClean="0">
                <a:solidFill>
                  <a:schemeClr val="tx1"/>
                </a:solidFill>
                <a:latin typeface="+mn-lt"/>
              </a:rPr>
              <a:t>Population et emploi</a:t>
            </a:r>
            <a:r>
              <a:rPr lang="fr-FR" sz="1200" i="0" noProof="0" dirty="0" smtClean="0">
                <a:solidFill>
                  <a:schemeClr val="tx1"/>
                </a:solidFill>
                <a:latin typeface="+mn-lt"/>
              </a:rPr>
              <a:t> »</a:t>
            </a:r>
            <a:r>
              <a:rPr lang="fr-FR" sz="1200" i="0" dirty="0" smtClean="0">
                <a:solidFill>
                  <a:schemeClr val="tx1"/>
                </a:solidFill>
                <a:latin typeface="+mn-lt"/>
              </a:rPr>
              <a:t> </a:t>
            </a:r>
            <a:r>
              <a:rPr lang="fr-FR" sz="1200" dirty="0" smtClean="0">
                <a:solidFill>
                  <a:schemeClr val="tx1"/>
                </a:solidFill>
                <a:latin typeface="+mn-lt"/>
              </a:rPr>
              <a:t>: </a:t>
            </a:r>
            <a:br>
              <a:rPr lang="fr-FR" sz="1200" dirty="0" smtClean="0">
                <a:solidFill>
                  <a:schemeClr val="tx1"/>
                </a:solidFill>
                <a:latin typeface="+mn-lt"/>
              </a:rPr>
            </a:br>
            <a:r>
              <a:rPr lang="fr-FR" sz="1200" dirty="0" smtClean="0">
                <a:solidFill>
                  <a:schemeClr val="tx1"/>
                </a:solidFill>
                <a:latin typeface="+mn-lt"/>
              </a:rPr>
              <a:t>  www.statistiques.public.lu/fr/population-emploi/index.html</a:t>
            </a:r>
          </a:p>
          <a:p>
            <a:pPr indent="0" eaLnBrk="1" hangingPunct="1">
              <a:lnSpc>
                <a:spcPct val="100000"/>
              </a:lnSpc>
              <a:spcBef>
                <a:spcPts val="0"/>
              </a:spcBef>
              <a:buFont typeface="Arial" pitchFamily="34" charset="0"/>
              <a:buChar char="•"/>
            </a:pPr>
            <a:r>
              <a:rPr lang="fr-FR" sz="1200" i="1" dirty="0" smtClean="0">
                <a:solidFill>
                  <a:schemeClr val="tx1"/>
                </a:solidFill>
                <a:latin typeface="+mn-lt"/>
              </a:rPr>
              <a:t> à propos... du Luxembourg multiculturel :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www.luxembourg.public.lu/fr/publications/i/ap-lux-multiculturel/index.html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18</a:t>
            </a:fld>
            <a:endParaRPr lang="en-US" dirty="0"/>
          </a:p>
        </p:txBody>
      </p:sp>
    </p:spTree>
    <p:extLst>
      <p:ext uri="{BB962C8B-B14F-4D97-AF65-F5344CB8AC3E}">
        <p14:creationId xmlns:p14="http://schemas.microsoft.com/office/powerpoint/2010/main" val="1343194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a:pPr>
            <a:r>
              <a:rPr lang="fr-FR" b="1" u="sng" dirty="0" smtClean="0">
                <a:solidFill>
                  <a:schemeClr val="tx1"/>
                </a:solidFill>
                <a:latin typeface="+mn-lt"/>
              </a:rPr>
              <a:t>Les valeurs des Luxembourgeois: Les valeurs des Luxembourgeois par génération</a:t>
            </a:r>
            <a:br>
              <a:rPr lang="fr-FR" b="1" u="sng" dirty="0" smtClean="0">
                <a:solidFill>
                  <a:schemeClr val="tx1"/>
                </a:solidFill>
                <a:latin typeface="+mn-lt"/>
              </a:rPr>
            </a:br>
            <a:r>
              <a:rPr lang="fr-FR" b="1" u="sng" dirty="0" smtClean="0">
                <a:solidFill>
                  <a:schemeClr val="tx1"/>
                </a:solidFill>
                <a:latin typeface="+mn-lt"/>
              </a:rPr>
              <a:t/>
            </a:r>
            <a:br>
              <a:rPr lang="fr-FR" b="1" u="sng" dirty="0" smtClean="0">
                <a:solidFill>
                  <a:schemeClr val="tx1"/>
                </a:solidFill>
                <a:latin typeface="+mn-lt"/>
              </a:rPr>
            </a:br>
            <a:r>
              <a:rPr lang="fr-FR" dirty="0" smtClean="0">
                <a:solidFill>
                  <a:schemeClr val="tx1"/>
                </a:solidFill>
                <a:latin typeface="+mn-lt"/>
              </a:rPr>
              <a:t>Les valeurs les plus importantes pour les Luxembourgeois sont la famille, le travail, les amis et les loisirs. C’est ce qui ressort de l’étude</a:t>
            </a:r>
            <a:r>
              <a:rPr lang="fr-FR" baseline="0" dirty="0" smtClean="0">
                <a:solidFill>
                  <a:schemeClr val="tx1"/>
                </a:solidFill>
                <a:latin typeface="+mn-lt"/>
              </a:rPr>
              <a:t> E</a:t>
            </a:r>
            <a:r>
              <a:rPr lang="fr-FR" dirty="0" smtClean="0">
                <a:solidFill>
                  <a:schemeClr val="tx1"/>
                </a:solidFill>
                <a:latin typeface="+mn-lt"/>
              </a:rPr>
              <a:t>uropean Values Study (EVS) qui cherche à identifier et expliquer les dynamiques de changements de valeurs dans 45 pays européens.</a:t>
            </a:r>
            <a:br>
              <a:rPr lang="fr-FR" dirty="0" smtClean="0">
                <a:solidFill>
                  <a:schemeClr val="tx1"/>
                </a:solidFill>
                <a:latin typeface="+mn-lt"/>
              </a:rPr>
            </a:br>
            <a:r>
              <a:rPr lang="fr-FR" dirty="0" smtClean="0">
                <a:solidFill>
                  <a:schemeClr val="tx1"/>
                </a:solidFill>
                <a:latin typeface="+mn-lt"/>
              </a:rPr>
              <a:t/>
            </a:r>
            <a:br>
              <a:rPr lang="fr-FR" dirty="0" smtClean="0">
                <a:solidFill>
                  <a:schemeClr val="tx1"/>
                </a:solidFill>
                <a:latin typeface="+mn-lt"/>
              </a:rPr>
            </a:br>
            <a:r>
              <a:rPr lang="fr-FR" dirty="0" smtClean="0">
                <a:solidFill>
                  <a:schemeClr val="tx1"/>
                </a:solidFill>
                <a:latin typeface="+mn-lt"/>
              </a:rPr>
              <a:t>Comme le montre le schéma, les réponses des jeunes (âgés de moins de 30 ans) et des personnes plus âgées (de plus de 50 ans) ne diffèrent pas beaucoup, sauf en matière de politique et surtout de religion.</a:t>
            </a:r>
            <a:br>
              <a:rPr lang="fr-FR" dirty="0" smtClean="0">
                <a:solidFill>
                  <a:schemeClr val="tx1"/>
                </a:solidFill>
                <a:latin typeface="+mn-lt"/>
              </a:rPr>
            </a:br>
            <a:endParaRPr lang="fr-FR" dirty="0" smtClean="0">
              <a:solidFill>
                <a:schemeClr val="tx1"/>
              </a:solidFill>
              <a:latin typeface="+mn-lt"/>
            </a:endParaRPr>
          </a:p>
          <a:p>
            <a:pPr>
              <a:spcBef>
                <a:spcPts val="0"/>
              </a:spcBef>
              <a:defRPr/>
            </a:pPr>
            <a:r>
              <a:rPr lang="fr-FR" dirty="0" smtClean="0">
                <a:solidFill>
                  <a:schemeClr val="tx1"/>
                </a:solidFill>
                <a:latin typeface="+mn-lt"/>
              </a:rPr>
              <a:t/>
            </a:r>
            <a:br>
              <a:rPr lang="fr-FR" dirty="0" smtClean="0">
                <a:solidFill>
                  <a:schemeClr val="tx1"/>
                </a:solidFill>
                <a:latin typeface="+mn-lt"/>
              </a:rPr>
            </a:br>
            <a:r>
              <a:rPr lang="fr-FR" b="1" dirty="0" smtClean="0">
                <a:solidFill>
                  <a:schemeClr val="tx1"/>
                </a:solidFill>
                <a:latin typeface="+mn-lt"/>
              </a:rPr>
              <a:t>POUR EN SAVOIR PLUS</a:t>
            </a:r>
          </a:p>
          <a:p>
            <a:pPr>
              <a:spcBef>
                <a:spcPts val="0"/>
              </a:spcBef>
              <a:buFont typeface="Arial" pitchFamily="34" charset="0"/>
              <a:buChar char="•"/>
              <a:defRPr/>
            </a:pPr>
            <a:r>
              <a:rPr lang="fr-FR" i="1" dirty="0" smtClean="0">
                <a:solidFill>
                  <a:schemeClr val="tx1"/>
                </a:solidFill>
                <a:latin typeface="+mn-lt"/>
              </a:rPr>
              <a:t> Les valeurs politiques : déclin ou continuité</a:t>
            </a:r>
            <a:r>
              <a:rPr lang="fr-FR" i="1" baseline="0" dirty="0" smtClean="0">
                <a:solidFill>
                  <a:schemeClr val="tx1"/>
                </a:solidFill>
                <a:latin typeface="+mn-lt"/>
              </a:rPr>
              <a:t> ?</a:t>
            </a:r>
            <a:r>
              <a:rPr lang="fr-FR" dirty="0" smtClean="0">
                <a:solidFill>
                  <a:schemeClr val="tx1"/>
                </a:solidFill>
                <a:latin typeface="+mn-lt"/>
              </a:rPr>
              <a:t> : </a:t>
            </a:r>
            <a:br>
              <a:rPr lang="fr-FR" dirty="0" smtClean="0">
                <a:solidFill>
                  <a:schemeClr val="tx1"/>
                </a:solidFill>
                <a:latin typeface="+mn-lt"/>
              </a:rPr>
            </a:br>
            <a:r>
              <a:rPr lang="fr-FR" dirty="0" smtClean="0">
                <a:solidFill>
                  <a:schemeClr val="tx1"/>
                </a:solidFill>
                <a:latin typeface="+mn-lt"/>
              </a:rPr>
              <a:t>  https://www.liser.lu/?type=module&amp;id=104&amp;tmp=2687</a:t>
            </a:r>
          </a:p>
          <a:p>
            <a:pPr>
              <a:spcBef>
                <a:spcPts val="0"/>
              </a:spcBef>
              <a:buFont typeface="Arial" pitchFamily="34" charset="0"/>
              <a:buChar char="•"/>
              <a:defRPr/>
            </a:pPr>
            <a:r>
              <a:rPr lang="fr-FR" dirty="0" smtClean="0">
                <a:solidFill>
                  <a:schemeClr val="tx1"/>
                </a:solidFill>
                <a:latin typeface="+mn-lt"/>
              </a:rPr>
              <a:t> « </a:t>
            </a:r>
            <a:r>
              <a:rPr lang="fr-FR" sz="1200" b="0" i="0" kern="1200" dirty="0" smtClean="0">
                <a:solidFill>
                  <a:schemeClr val="tx1"/>
                </a:solidFill>
                <a:effectLst/>
                <a:latin typeface="+mn-lt"/>
                <a:ea typeface="+mn-ea"/>
                <a:cs typeface="+mn-cs"/>
              </a:rPr>
              <a:t>É</a:t>
            </a:r>
            <a:r>
              <a:rPr lang="fr-FR" noProof="0" dirty="0" smtClean="0">
                <a:latin typeface="+mn-lt"/>
              </a:rPr>
              <a:t>tude sur les valeurs au Luxembourg »</a:t>
            </a:r>
            <a:r>
              <a:rPr lang="fr-FR" baseline="0" noProof="0" dirty="0" smtClean="0">
                <a:latin typeface="+mn-lt"/>
              </a:rPr>
              <a:t> </a:t>
            </a:r>
            <a:r>
              <a:rPr lang="fr-FR" noProof="0" dirty="0" smtClean="0">
                <a:latin typeface="+mn-lt"/>
              </a:rPr>
              <a:t>:</a:t>
            </a:r>
            <a:r>
              <a:rPr lang="fr-FR" baseline="0" noProof="0" dirty="0" smtClean="0">
                <a:latin typeface="+mn-lt"/>
              </a:rPr>
              <a:t> </a:t>
            </a:r>
            <a:br>
              <a:rPr lang="fr-FR" baseline="0" noProof="0" dirty="0" smtClean="0">
                <a:latin typeface="+mn-lt"/>
              </a:rPr>
            </a:br>
            <a:r>
              <a:rPr lang="fr-FR" baseline="0" noProof="0" dirty="0" smtClean="0">
                <a:latin typeface="+mn-lt"/>
              </a:rPr>
              <a:t>  </a:t>
            </a:r>
            <a:r>
              <a:rPr lang="fr-FR" dirty="0" smtClean="0">
                <a:solidFill>
                  <a:schemeClr val="tx1"/>
                </a:solidFill>
                <a:latin typeface="+mn-lt"/>
              </a:rPr>
              <a:t>luxembourg.public.lu/de/</a:t>
            </a:r>
            <a:r>
              <a:rPr lang="fr-FR" dirty="0" err="1" smtClean="0">
                <a:solidFill>
                  <a:schemeClr val="tx1"/>
                </a:solidFill>
                <a:latin typeface="+mn-lt"/>
              </a:rPr>
              <a:t>actualites</a:t>
            </a:r>
            <a:r>
              <a:rPr lang="fr-FR" dirty="0" smtClean="0">
                <a:solidFill>
                  <a:schemeClr val="tx1"/>
                </a:solidFill>
                <a:latin typeface="+mn-lt"/>
              </a:rPr>
              <a:t>/2010/08/12-valeurs/index.html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19</a:t>
            </a:fld>
            <a:endParaRPr lang="en-US" dirty="0"/>
          </a:p>
        </p:txBody>
      </p:sp>
    </p:spTree>
    <p:extLst>
      <p:ext uri="{BB962C8B-B14F-4D97-AF65-F5344CB8AC3E}">
        <p14:creationId xmlns:p14="http://schemas.microsoft.com/office/powerpoint/2010/main" val="36629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00000"/>
              </a:lnSpc>
              <a:spcBef>
                <a:spcPct val="0"/>
              </a:spcBef>
              <a:defRPr/>
            </a:pPr>
            <a:r>
              <a:rPr lang="fr-FR" sz="1200" b="1" u="sng" dirty="0" smtClean="0">
                <a:solidFill>
                  <a:schemeClr val="tx1"/>
                </a:solidFill>
                <a:latin typeface="+mn-lt"/>
              </a:rPr>
              <a:t>Situation linguistique : Langues officielles et langues du quotidien</a:t>
            </a:r>
          </a:p>
          <a:p>
            <a:pPr eaLnBrk="1" hangingPunct="1">
              <a:lnSpc>
                <a:spcPct val="100000"/>
              </a:lnSpc>
              <a:spcBef>
                <a:spcPct val="0"/>
              </a:spcBef>
              <a:defRPr/>
            </a:pPr>
            <a:endParaRPr lang="fr-FR" sz="1200" dirty="0" smtClean="0">
              <a:solidFill>
                <a:schemeClr val="tx1"/>
              </a:solidFill>
              <a:latin typeface="+mn-lt"/>
            </a:endParaRPr>
          </a:p>
          <a:p>
            <a:pPr eaLnBrk="1" hangingPunct="1">
              <a:lnSpc>
                <a:spcPct val="100000"/>
              </a:lnSpc>
              <a:spcBef>
                <a:spcPct val="0"/>
              </a:spcBef>
              <a:defRPr/>
            </a:pPr>
            <a:r>
              <a:rPr lang="fr-FR" sz="1200" dirty="0" smtClean="0">
                <a:solidFill>
                  <a:schemeClr val="tx1"/>
                </a:solidFill>
                <a:latin typeface="+mn-lt"/>
              </a:rPr>
              <a:t>La situation linguistique au Luxembourg se caractérise par la pratique et la reconnaissance légale de trois langues : le luxembourgeois, le français et l’allemand. L’importance de la coexistence langagière entre ces langues fait partie intégrante de l’identité nationale.</a:t>
            </a:r>
          </a:p>
          <a:p>
            <a:pPr eaLnBrk="1" hangingPunct="1">
              <a:lnSpc>
                <a:spcPct val="100000"/>
              </a:lnSpc>
              <a:spcBef>
                <a:spcPct val="0"/>
              </a:spcBef>
              <a:defRPr/>
            </a:pPr>
            <a:endParaRPr lang="fr-FR" sz="1200" dirty="0" smtClean="0">
              <a:solidFill>
                <a:schemeClr val="tx1"/>
              </a:solidFill>
              <a:latin typeface="+mn-lt"/>
            </a:endParaRPr>
          </a:p>
          <a:p>
            <a:pPr eaLnBrk="1" hangingPunct="1">
              <a:lnSpc>
                <a:spcPct val="100000"/>
              </a:lnSpc>
              <a:spcBef>
                <a:spcPct val="0"/>
              </a:spcBef>
              <a:defRPr/>
            </a:pPr>
            <a:r>
              <a:rPr lang="fr-FR" sz="1200" dirty="0" smtClean="0">
                <a:solidFill>
                  <a:schemeClr val="tx1"/>
                </a:solidFill>
                <a:latin typeface="+mn-lt"/>
              </a:rPr>
              <a:t>- </a:t>
            </a:r>
            <a:r>
              <a:rPr lang="fr-FR" sz="1200" b="1" dirty="0" smtClean="0">
                <a:solidFill>
                  <a:schemeClr val="tx1"/>
                </a:solidFill>
                <a:latin typeface="+mn-lt"/>
              </a:rPr>
              <a:t>Langue nationale :</a:t>
            </a:r>
            <a:r>
              <a:rPr lang="fr-FR" sz="1200" dirty="0" smtClean="0">
                <a:solidFill>
                  <a:schemeClr val="tx1"/>
                </a:solidFill>
                <a:latin typeface="+mn-lt"/>
              </a:rPr>
              <a:t> luxembourgeois </a:t>
            </a:r>
            <a:r>
              <a:rPr lang="fr-FR" sz="1200" i="1" dirty="0" smtClean="0">
                <a:solidFill>
                  <a:schemeClr val="tx1"/>
                </a:solidFill>
                <a:latin typeface="+mn-lt"/>
              </a:rPr>
              <a:t>(Lëtzebuergesch), </a:t>
            </a:r>
            <a:r>
              <a:rPr lang="fr-FR" sz="1200" dirty="0" smtClean="0">
                <a:solidFill>
                  <a:schemeClr val="tx1"/>
                </a:solidFill>
                <a:latin typeface="+mn-lt"/>
              </a:rPr>
              <a:t>un dialecte francique</a:t>
            </a:r>
            <a:r>
              <a:rPr lang="fr-FR" sz="1200" baseline="0" dirty="0" smtClean="0">
                <a:solidFill>
                  <a:schemeClr val="tx1"/>
                </a:solidFill>
                <a:latin typeface="+mn-lt"/>
              </a:rPr>
              <a:t> </a:t>
            </a:r>
            <a:r>
              <a:rPr lang="fr-FR" sz="1200" dirty="0" smtClean="0">
                <a:solidFill>
                  <a:schemeClr val="tx1"/>
                </a:solidFill>
                <a:latin typeface="+mn-lt"/>
              </a:rPr>
              <a:t>mosellan (devenu langue nationale par la loi sur le régime des langues du 24 février 1984), </a:t>
            </a:r>
            <a:r>
              <a:rPr lang="fr-FR" sz="1200" b="1" u="none" dirty="0" smtClean="0">
                <a:solidFill>
                  <a:schemeClr val="tx1"/>
                </a:solidFill>
                <a:latin typeface="+mn-lt"/>
              </a:rPr>
              <a:t>faisant partie de la famille des langues germaniques ;</a:t>
            </a:r>
          </a:p>
          <a:p>
            <a:pPr eaLnBrk="1" hangingPunct="1">
              <a:lnSpc>
                <a:spcPct val="100000"/>
              </a:lnSpc>
              <a:spcBef>
                <a:spcPct val="0"/>
              </a:spcBef>
              <a:defRPr/>
            </a:pPr>
            <a:r>
              <a:rPr lang="fr-FR" sz="1200" dirty="0" smtClean="0">
                <a:solidFill>
                  <a:schemeClr val="tx1"/>
                </a:solidFill>
                <a:latin typeface="+mn-lt"/>
              </a:rPr>
              <a:t>- </a:t>
            </a:r>
            <a:r>
              <a:rPr lang="fr-FR" sz="1200" b="1" dirty="0" smtClean="0">
                <a:solidFill>
                  <a:schemeClr val="tx1"/>
                </a:solidFill>
                <a:latin typeface="+mn-lt"/>
              </a:rPr>
              <a:t>Langues administratives et judiciaires :</a:t>
            </a:r>
            <a:r>
              <a:rPr lang="fr-FR" sz="1200" dirty="0" smtClean="0">
                <a:solidFill>
                  <a:schemeClr val="tx1"/>
                </a:solidFill>
                <a:latin typeface="+mn-lt"/>
              </a:rPr>
              <a:t> français, allemand et luxembourgeois ;</a:t>
            </a:r>
          </a:p>
          <a:p>
            <a:pPr eaLnBrk="1" hangingPunct="1">
              <a:lnSpc>
                <a:spcPct val="100000"/>
              </a:lnSpc>
              <a:spcBef>
                <a:spcPct val="0"/>
              </a:spcBef>
              <a:defRPr/>
            </a:pPr>
            <a:r>
              <a:rPr lang="fr-FR" sz="1200" dirty="0" smtClean="0">
                <a:solidFill>
                  <a:schemeClr val="tx1"/>
                </a:solidFill>
                <a:latin typeface="+mn-lt"/>
              </a:rPr>
              <a:t>-</a:t>
            </a:r>
            <a:r>
              <a:rPr lang="fr-FR" sz="1200" b="1" dirty="0" smtClean="0">
                <a:solidFill>
                  <a:schemeClr val="tx1"/>
                </a:solidFill>
                <a:latin typeface="+mn-lt"/>
              </a:rPr>
              <a:t> Langue législative :</a:t>
            </a:r>
            <a:r>
              <a:rPr lang="fr-FR" sz="1200" dirty="0" smtClean="0">
                <a:solidFill>
                  <a:schemeClr val="tx1"/>
                </a:solidFill>
                <a:latin typeface="+mn-lt"/>
              </a:rPr>
              <a:t> français.</a:t>
            </a:r>
            <a:br>
              <a:rPr lang="fr-FR" sz="1200" dirty="0" smtClean="0">
                <a:solidFill>
                  <a:schemeClr val="tx1"/>
                </a:solidFill>
                <a:latin typeface="+mn-lt"/>
              </a:rPr>
            </a:br>
            <a:endParaRPr lang="fr-FR" sz="1200" dirty="0" smtClean="0">
              <a:solidFill>
                <a:schemeClr val="tx1"/>
              </a:solidFill>
              <a:latin typeface="+mn-lt"/>
            </a:endParaRPr>
          </a:p>
          <a:p>
            <a:pPr eaLnBrk="1" hangingPunct="1">
              <a:lnSpc>
                <a:spcPct val="100000"/>
              </a:lnSpc>
              <a:spcBef>
                <a:spcPct val="0"/>
              </a:spcBef>
              <a:defRPr/>
            </a:pPr>
            <a:r>
              <a:rPr lang="fr-FR" sz="1200" dirty="0" smtClean="0">
                <a:solidFill>
                  <a:schemeClr val="tx1"/>
                </a:solidFill>
                <a:latin typeface="+mn-lt"/>
              </a:rPr>
              <a:t>Étant donné que la population active est représentée majoritairement par des étrangers (71 %), le français est la langue de communication principale utilisée</a:t>
            </a:r>
            <a:r>
              <a:rPr lang="fr-FR" sz="1200" baseline="0" dirty="0" smtClean="0">
                <a:solidFill>
                  <a:schemeClr val="tx1"/>
                </a:solidFill>
                <a:latin typeface="+mn-lt"/>
              </a:rPr>
              <a:t> </a:t>
            </a:r>
            <a:r>
              <a:rPr lang="fr-FR" sz="1200" b="1" dirty="0" smtClean="0">
                <a:solidFill>
                  <a:schemeClr val="tx1"/>
                </a:solidFill>
                <a:latin typeface="+mn-lt"/>
              </a:rPr>
              <a:t>dans la vie professionnelle</a:t>
            </a:r>
            <a:r>
              <a:rPr lang="fr-FR" sz="1200" dirty="0" smtClean="0">
                <a:solidFill>
                  <a:schemeClr val="tx1"/>
                </a:solidFill>
                <a:latin typeface="+mn-lt"/>
              </a:rPr>
              <a:t>, suivie du luxembourgeois, de l’allemand, de l’anglais et du portugais.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fr-FR" sz="1200" b="0" baseline="0" dirty="0" smtClean="0">
              <a:solidFill>
                <a:schemeClr val="tx1"/>
              </a:solidFill>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fr-FR" sz="1200" b="0" i="0" kern="1200" dirty="0" smtClean="0">
                <a:solidFill>
                  <a:schemeClr val="tx1"/>
                </a:solidFill>
                <a:effectLst/>
                <a:latin typeface="+mn-lt"/>
                <a:ea typeface="+mn-ea"/>
                <a:cs typeface="+mn-cs"/>
              </a:rPr>
              <a:t>- </a:t>
            </a:r>
            <a:r>
              <a:rPr lang="fr-FR" sz="1200" b="1" i="0" kern="1200" dirty="0" smtClean="0">
                <a:solidFill>
                  <a:schemeClr val="tx1"/>
                </a:solidFill>
                <a:effectLst/>
                <a:latin typeface="+mn-lt"/>
                <a:ea typeface="+mn-ea"/>
                <a:cs typeface="+mn-cs"/>
              </a:rPr>
              <a:t>Stratégie</a:t>
            </a:r>
            <a:r>
              <a:rPr lang="fr-FR" sz="1200" b="0" i="0" kern="1200" dirty="0" smtClean="0">
                <a:solidFill>
                  <a:schemeClr val="tx1"/>
                </a:solidFill>
                <a:effectLst/>
                <a:latin typeface="+mn-lt"/>
                <a:ea typeface="+mn-ea"/>
                <a:cs typeface="+mn-cs"/>
              </a:rPr>
              <a:t> </a:t>
            </a:r>
            <a:r>
              <a:rPr lang="fr-FR" sz="1200" b="1" i="0" kern="1200" dirty="0" smtClean="0">
                <a:solidFill>
                  <a:schemeClr val="tx1"/>
                </a:solidFill>
                <a:effectLst/>
                <a:latin typeface="+mn-lt"/>
                <a:ea typeface="+mn-ea"/>
                <a:cs typeface="+mn-cs"/>
              </a:rPr>
              <a:t>sur la promotion de la langue luxembourgeoise :</a:t>
            </a:r>
            <a:r>
              <a:rPr lang="fr-FR" sz="1200" b="0" i="0" kern="1200" dirty="0" smtClean="0">
                <a:solidFill>
                  <a:schemeClr val="tx1"/>
                </a:solidFill>
                <a:effectLst/>
                <a:latin typeface="+mn-lt"/>
                <a:ea typeface="+mn-ea"/>
                <a:cs typeface="+mn-cs"/>
              </a:rPr>
              <a:t> En vue de promouvoir la langue luxembourgeoise, le gouvernement luxembourgeois a mis en œuvre une stratégie à long</a:t>
            </a:r>
            <a:r>
              <a:rPr lang="fr-FR" sz="1200" b="0" i="0" kern="1200" baseline="0" dirty="0" smtClean="0">
                <a:solidFill>
                  <a:schemeClr val="tx1"/>
                </a:solidFill>
                <a:effectLst/>
                <a:latin typeface="+mn-lt"/>
                <a:ea typeface="+mn-ea"/>
                <a:cs typeface="+mn-cs"/>
              </a:rPr>
              <a:t> terme </a:t>
            </a:r>
            <a:r>
              <a:rPr lang="fr-FR" sz="1200" b="0" i="0" kern="1200" dirty="0" smtClean="0">
                <a:solidFill>
                  <a:schemeClr val="tx1"/>
                </a:solidFill>
                <a:effectLst/>
                <a:latin typeface="+mn-lt"/>
                <a:ea typeface="+mn-ea"/>
                <a:cs typeface="+mn-cs"/>
              </a:rPr>
              <a:t>en vue de réaliser une politique linguistique et culturelle en accord avec tous les acteurs de la société. Les quatre objectifs d’envergure et les engagements</a:t>
            </a:r>
            <a:r>
              <a:rPr lang="fr-FR" sz="1200" b="0" i="0" kern="1200" baseline="0" dirty="0" smtClean="0">
                <a:solidFill>
                  <a:schemeClr val="tx1"/>
                </a:solidFill>
                <a:effectLst/>
                <a:latin typeface="+mn-lt"/>
                <a:ea typeface="+mn-ea"/>
                <a:cs typeface="+mn-cs"/>
              </a:rPr>
              <a:t> concrets sont notamment :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fr-FR" sz="1200" b="0" i="0" kern="1200" baseline="0" dirty="0" smtClean="0">
                <a:solidFill>
                  <a:schemeClr val="tx1"/>
                </a:solidFill>
                <a:effectLst/>
                <a:latin typeface="+mn-lt"/>
                <a:ea typeface="+mn-ea"/>
                <a:cs typeface="+mn-cs"/>
              </a:rPr>
              <a:t>de renforcer l’importance de la langue luxembourgeoise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fr-FR" sz="1200" b="0" i="0" kern="1200" baseline="0" dirty="0" smtClean="0">
                <a:solidFill>
                  <a:schemeClr val="tx1"/>
                </a:solidFill>
                <a:effectLst/>
                <a:latin typeface="+mn-lt"/>
                <a:ea typeface="+mn-ea"/>
                <a:cs typeface="+mn-cs"/>
              </a:rPr>
              <a:t>de faire progresser la normalisation, l’utilisation et l’étude de la langue luxembourgeoise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fr-FR" sz="1200" b="0" i="0" kern="1200" baseline="0" dirty="0" smtClean="0">
                <a:solidFill>
                  <a:schemeClr val="tx1"/>
                </a:solidFill>
                <a:effectLst/>
                <a:latin typeface="+mn-lt"/>
                <a:ea typeface="+mn-ea"/>
                <a:cs typeface="+mn-cs"/>
              </a:rPr>
              <a:t>de promouvoir l’apprentissage de la langue et de la culture luxembourgeoise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fr-FR" sz="1200" b="0" i="0" kern="1200" baseline="0" dirty="0" smtClean="0">
                <a:solidFill>
                  <a:schemeClr val="tx1"/>
                </a:solidFill>
                <a:effectLst/>
                <a:latin typeface="+mn-lt"/>
                <a:ea typeface="+mn-ea"/>
                <a:cs typeface="+mn-cs"/>
              </a:rPr>
              <a:t>de promouvoir la culture en langue luxembourgeoise.</a:t>
            </a:r>
            <a:endParaRPr lang="fr-FR"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fr-FR" sz="1200" dirty="0" smtClean="0">
              <a:solidFill>
                <a:schemeClr val="tx1"/>
              </a:solidFill>
              <a:latin typeface="+mn-lt"/>
            </a:endParaRPr>
          </a:p>
          <a:p>
            <a:pPr eaLnBrk="1" hangingPunct="1">
              <a:lnSpc>
                <a:spcPct val="100000"/>
              </a:lnSpc>
              <a:spcBef>
                <a:spcPct val="0"/>
              </a:spcBef>
              <a:defRPr/>
            </a:pPr>
            <a:endParaRPr lang="fr-FR" sz="1200" dirty="0" smtClean="0">
              <a:solidFill>
                <a:schemeClr val="tx1"/>
              </a:solidFill>
              <a:latin typeface="+mn-lt"/>
            </a:endParaRPr>
          </a:p>
          <a:p>
            <a:pPr eaLnBrk="1" hangingPunct="1">
              <a:lnSpc>
                <a:spcPct val="100000"/>
              </a:lnSpc>
              <a:defRPr/>
            </a:pPr>
            <a:r>
              <a:rPr lang="fr-FR" sz="1200" b="1" dirty="0" smtClean="0">
                <a:solidFill>
                  <a:schemeClr val="tx1"/>
                </a:solidFill>
                <a:latin typeface="+mn-lt"/>
              </a:rPr>
              <a:t>POUR EN SAVOIR PLUS</a:t>
            </a:r>
          </a:p>
          <a:p>
            <a:pPr eaLnBrk="1" hangingPunct="1">
              <a:lnSpc>
                <a:spcPct val="100000"/>
              </a:lnSpc>
              <a:buFont typeface="Arial" pitchFamily="34" charset="0"/>
              <a:buChar char="•"/>
              <a:defRPr/>
            </a:pPr>
            <a:r>
              <a:rPr lang="fr-FR" sz="1200" dirty="0" smtClean="0">
                <a:solidFill>
                  <a:schemeClr val="tx1"/>
                </a:solidFill>
                <a:latin typeface="+mn-lt"/>
              </a:rPr>
              <a:t> </a:t>
            </a:r>
            <a:r>
              <a:rPr lang="fr-FR" sz="1200" i="0" noProof="0" dirty="0" smtClean="0">
                <a:solidFill>
                  <a:schemeClr val="tx1"/>
                </a:solidFill>
                <a:latin typeface="+mn-lt"/>
              </a:rPr>
              <a:t>« </a:t>
            </a:r>
            <a:r>
              <a:rPr lang="fr-FR" sz="1200" i="0" dirty="0" smtClean="0">
                <a:solidFill>
                  <a:schemeClr val="tx1"/>
                </a:solidFill>
                <a:latin typeface="+mn-lt"/>
              </a:rPr>
              <a:t>Langues</a:t>
            </a:r>
            <a:r>
              <a:rPr lang="fr-FR" sz="1200" i="0" noProof="0" dirty="0" smtClean="0">
                <a:solidFill>
                  <a:schemeClr val="tx1"/>
                </a:solidFill>
                <a:latin typeface="+mn-lt"/>
              </a:rPr>
              <a:t> »</a:t>
            </a:r>
            <a:r>
              <a:rPr lang="fr-FR" sz="1200" i="0" dirty="0" smtClean="0">
                <a:solidFill>
                  <a:schemeClr val="tx1"/>
                </a:solidFill>
                <a:latin typeface="+mn-lt"/>
              </a:rPr>
              <a:t> </a:t>
            </a:r>
            <a:r>
              <a:rPr lang="fr-FR" sz="1200" dirty="0" smtClean="0">
                <a:solidFill>
                  <a:schemeClr val="tx1"/>
                </a:solidFill>
                <a:latin typeface="+mn-lt"/>
              </a:rPr>
              <a:t>: </a:t>
            </a:r>
            <a:br>
              <a:rPr lang="fr-FR" sz="1200" dirty="0" smtClean="0">
                <a:solidFill>
                  <a:schemeClr val="tx1"/>
                </a:solidFill>
                <a:latin typeface="+mn-lt"/>
              </a:rPr>
            </a:br>
            <a:r>
              <a:rPr lang="fr-FR" sz="1200" dirty="0" smtClean="0">
                <a:solidFill>
                  <a:schemeClr val="tx1"/>
                </a:solidFill>
                <a:latin typeface="+mn-lt"/>
              </a:rPr>
              <a:t>  www.luxembourg.public.lu/fr/le-grand-duche-se-presente/langues/index.html</a:t>
            </a:r>
          </a:p>
          <a:p>
            <a:pPr eaLnBrk="1" hangingPunct="1">
              <a:lnSpc>
                <a:spcPct val="100000"/>
              </a:lnSpc>
              <a:buFont typeface="Arial" pitchFamily="34" charset="0"/>
              <a:buChar char="•"/>
              <a:defRPr/>
            </a:pPr>
            <a:r>
              <a:rPr lang="fr-FR" sz="1200" i="1" kern="1200" dirty="0" smtClean="0">
                <a:solidFill>
                  <a:schemeClr val="tx1"/>
                </a:solidFill>
                <a:latin typeface="+mn-lt"/>
                <a:ea typeface="+mn-ea"/>
                <a:cs typeface="+mn-cs"/>
              </a:rPr>
              <a:t> </a:t>
            </a:r>
            <a:r>
              <a:rPr lang="fr-FR" sz="1200" i="0" kern="1200" dirty="0" smtClean="0">
                <a:solidFill>
                  <a:schemeClr val="tx1"/>
                </a:solidFill>
                <a:latin typeface="+mn-lt"/>
                <a:ea typeface="+mn-ea"/>
                <a:cs typeface="+mn-cs"/>
              </a:rPr>
              <a:t>« Les langues parlées au travail, à l’école et/ou à la maison » : </a:t>
            </a:r>
            <a:br>
              <a:rPr lang="fr-FR" sz="1200" i="0" kern="1200" dirty="0" smtClean="0">
                <a:solidFill>
                  <a:schemeClr val="tx1"/>
                </a:solidFill>
                <a:latin typeface="+mn-lt"/>
                <a:ea typeface="+mn-ea"/>
                <a:cs typeface="+mn-cs"/>
              </a:rPr>
            </a:br>
            <a:r>
              <a:rPr lang="fr-FR" sz="1200" i="0" kern="1200" dirty="0" smtClean="0">
                <a:solidFill>
                  <a:schemeClr val="tx1"/>
                </a:solidFill>
                <a:latin typeface="+mn-lt"/>
                <a:ea typeface="+mn-ea"/>
                <a:cs typeface="+mn-cs"/>
              </a:rPr>
              <a:t>  </a:t>
            </a:r>
            <a:r>
              <a:rPr lang="fr-FR" sz="1200" kern="1200" dirty="0" smtClean="0">
                <a:solidFill>
                  <a:schemeClr val="tx1"/>
                </a:solidFill>
                <a:latin typeface="+mn-lt"/>
                <a:ea typeface="+mn-ea"/>
                <a:cs typeface="+mn-cs"/>
              </a:rPr>
              <a:t>www.statistiques.public.lu/fr/publications/series/rp2011/2013/13-13-langues/index.html</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kern="1200" baseline="0" dirty="0" smtClean="0">
                <a:solidFill>
                  <a:schemeClr val="tx1"/>
                </a:solidFill>
                <a:latin typeface="+mn-lt"/>
                <a:ea typeface="+mn-ea"/>
                <a:cs typeface="+mn-cs"/>
              </a:rPr>
              <a:t> </a:t>
            </a:r>
            <a:r>
              <a:rPr lang="fr-FR" sz="1200" i="0" kern="1200" baseline="0" noProof="0" dirty="0" smtClean="0">
                <a:solidFill>
                  <a:schemeClr val="tx1"/>
                </a:solidFill>
                <a:latin typeface="+mn-lt"/>
                <a:ea typeface="+mn-ea"/>
                <a:cs typeface="+mn-cs"/>
              </a:rPr>
              <a:t>« </a:t>
            </a:r>
            <a:r>
              <a:rPr lang="fr-FR" sz="1200" i="0" dirty="0" smtClean="0">
                <a:solidFill>
                  <a:schemeClr val="tx1"/>
                </a:solidFill>
                <a:latin typeface="+mn-lt"/>
              </a:rPr>
              <a:t>Stratégie sur</a:t>
            </a:r>
            <a:r>
              <a:rPr lang="fr-FR" sz="1200" i="0" baseline="0" dirty="0" smtClean="0">
                <a:solidFill>
                  <a:schemeClr val="tx1"/>
                </a:solidFill>
                <a:latin typeface="+mn-lt"/>
              </a:rPr>
              <a:t> la promotion de la langue luxembourgeoise</a:t>
            </a:r>
            <a:r>
              <a:rPr lang="fr-FR" sz="1200" i="0" baseline="0" noProof="0" dirty="0" smtClean="0">
                <a:solidFill>
                  <a:schemeClr val="tx1"/>
                </a:solidFill>
                <a:latin typeface="+mn-lt"/>
              </a:rPr>
              <a:t> »</a:t>
            </a:r>
            <a:r>
              <a:rPr lang="fr-FR" sz="1200" i="1" baseline="0" dirty="0" smtClean="0">
                <a:solidFill>
                  <a:schemeClr val="tx1"/>
                </a:solidFill>
                <a:latin typeface="+mn-lt"/>
              </a:rPr>
              <a:t> </a:t>
            </a:r>
            <a:r>
              <a:rPr lang="fr-FR" sz="1200" baseline="0" dirty="0" smtClean="0">
                <a:solidFill>
                  <a:schemeClr val="tx1"/>
                </a:solidFill>
                <a:latin typeface="+mn-lt"/>
              </a:rPr>
              <a:t>: </a:t>
            </a:r>
            <a:br>
              <a:rPr lang="fr-FR" sz="1200" baseline="0" dirty="0" smtClean="0">
                <a:solidFill>
                  <a:schemeClr val="tx1"/>
                </a:solidFill>
                <a:latin typeface="+mn-lt"/>
              </a:rPr>
            </a:br>
            <a:r>
              <a:rPr lang="fr-FR" sz="1200" baseline="0" dirty="0" smtClean="0">
                <a:solidFill>
                  <a:schemeClr val="tx1"/>
                </a:solidFill>
                <a:latin typeface="+mn-lt"/>
              </a:rPr>
              <a:t>  </a:t>
            </a:r>
            <a:r>
              <a:rPr lang="fr-FR" sz="1200" dirty="0" smtClean="0">
                <a:solidFill>
                  <a:schemeClr val="tx1"/>
                </a:solidFill>
                <a:latin typeface="+mn-lt"/>
              </a:rPr>
              <a:t>https://gouvernement.lu/fr/dossiers/2018/langue-luxembourgeoise.html</a:t>
            </a:r>
          </a:p>
          <a:p>
            <a:pPr eaLnBrk="1" hangingPunct="1">
              <a:lnSpc>
                <a:spcPct val="100000"/>
              </a:lnSpc>
              <a:buFont typeface="Arial" pitchFamily="34" charset="0"/>
              <a:buChar char="•"/>
              <a:defRPr/>
            </a:pPr>
            <a:r>
              <a:rPr lang="fr-FR" sz="1200" i="1" dirty="0" smtClean="0">
                <a:solidFill>
                  <a:schemeClr val="tx1"/>
                </a:solidFill>
                <a:latin typeface="+mn-lt"/>
              </a:rPr>
              <a:t> à</a:t>
            </a:r>
            <a:r>
              <a:rPr lang="fr-FR" sz="1200" i="1" baseline="0" dirty="0" smtClean="0">
                <a:solidFill>
                  <a:schemeClr val="tx1"/>
                </a:solidFill>
                <a:latin typeface="+mn-lt"/>
              </a:rPr>
              <a:t> </a:t>
            </a:r>
            <a:r>
              <a:rPr lang="fr-FR" sz="1200" i="1" dirty="0" smtClean="0">
                <a:solidFill>
                  <a:schemeClr val="tx1"/>
                </a:solidFill>
                <a:latin typeface="+mn-lt"/>
              </a:rPr>
              <a:t>propos... des langues au Luxembourg</a:t>
            </a:r>
            <a:r>
              <a:rPr lang="fr-FR" sz="1200" i="0" dirty="0" smtClean="0">
                <a:solidFill>
                  <a:schemeClr val="tx1"/>
                </a:solidFill>
                <a:latin typeface="+mn-lt"/>
              </a:rPr>
              <a:t> : </a:t>
            </a:r>
            <a:r>
              <a:rPr lang="fr-FR" sz="1200" i="1" dirty="0" smtClean="0">
                <a:solidFill>
                  <a:schemeClr val="tx1"/>
                </a:solidFill>
                <a:latin typeface="+mn-lt"/>
              </a:rPr>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www.luxembourg.public.lu/fr/publications/i/ap-langues/index.html</a:t>
            </a:r>
          </a:p>
          <a:p>
            <a:pPr eaLnBrk="1" hangingPunct="1">
              <a:lnSpc>
                <a:spcPct val="100000"/>
              </a:lnSpc>
              <a:buFont typeface="Arial" pitchFamily="34" charset="0"/>
              <a:buChar char="•"/>
              <a:defRPr/>
            </a:pPr>
            <a:r>
              <a:rPr lang="fr-FR" sz="1200" i="1" dirty="0" smtClean="0">
                <a:solidFill>
                  <a:schemeClr val="tx1"/>
                </a:solidFill>
                <a:latin typeface="+mn-lt"/>
                <a:cs typeface="Arial" charset="0"/>
              </a:rPr>
              <a:t> Tout savoir sur le Grand-Duché de Luxembourg </a:t>
            </a:r>
            <a:r>
              <a:rPr lang="fr-FR" sz="1200" i="0" dirty="0" smtClean="0">
                <a:solidFill>
                  <a:schemeClr val="tx1"/>
                </a:solidFill>
                <a:latin typeface="+mn-lt"/>
                <a:cs typeface="Arial" charset="0"/>
              </a:rPr>
              <a:t>: </a:t>
            </a:r>
            <a:br>
              <a:rPr lang="fr-FR" sz="1200" i="0" dirty="0" smtClean="0">
                <a:solidFill>
                  <a:schemeClr val="tx1"/>
                </a:solidFill>
                <a:latin typeface="+mn-lt"/>
                <a:cs typeface="Arial" charset="0"/>
              </a:rPr>
            </a:br>
            <a:r>
              <a:rPr lang="fr-FR" sz="1200" i="0" dirty="0" smtClean="0">
                <a:solidFill>
                  <a:schemeClr val="tx1"/>
                </a:solidFill>
                <a:latin typeface="+mn-lt"/>
                <a:cs typeface="Arial" charset="0"/>
              </a:rPr>
              <a:t>  </a:t>
            </a:r>
            <a:r>
              <a:rPr lang="fr-FR" sz="1200" dirty="0" smtClean="0">
                <a:solidFill>
                  <a:schemeClr val="tx1"/>
                </a:solidFill>
                <a:latin typeface="+mn-lt"/>
              </a:rPr>
              <a:t>www.luxembourg.public.lu/fr/publications/c/tout-savoir/index.html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20</a:t>
            </a:fld>
            <a:endParaRPr lang="en-US" dirty="0"/>
          </a:p>
        </p:txBody>
      </p:sp>
    </p:spTree>
    <p:extLst>
      <p:ext uri="{BB962C8B-B14F-4D97-AF65-F5344CB8AC3E}">
        <p14:creationId xmlns:p14="http://schemas.microsoft.com/office/powerpoint/2010/main" val="2821011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CBA28B-DF43-4C18-8DED-044F8D48FD28}" type="slidenum">
              <a:rPr lang="en-US" smtClean="0"/>
              <a:t>3</a:t>
            </a:fld>
            <a:endParaRPr lang="en-US" dirty="0"/>
          </a:p>
        </p:txBody>
      </p:sp>
    </p:spTree>
    <p:extLst>
      <p:ext uri="{BB962C8B-B14F-4D97-AF65-F5344CB8AC3E}">
        <p14:creationId xmlns:p14="http://schemas.microsoft.com/office/powerpoint/2010/main" val="1864243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fr-FR" sz="1200" b="1" u="sng" dirty="0" smtClean="0">
                <a:solidFill>
                  <a:schemeClr val="tx1"/>
                </a:solidFill>
                <a:latin typeface="+mn-lt"/>
              </a:rPr>
              <a:t>La situation linguistique</a:t>
            </a:r>
            <a:r>
              <a:rPr lang="fr-FR" sz="1200" b="1" u="sng" baseline="0" dirty="0" smtClean="0">
                <a:solidFill>
                  <a:schemeClr val="tx1"/>
                </a:solidFill>
                <a:latin typeface="+mn-lt"/>
              </a:rPr>
              <a:t> </a:t>
            </a:r>
            <a:r>
              <a:rPr lang="fr-FR" sz="1200" b="1" u="sng" dirty="0" smtClean="0">
                <a:solidFill>
                  <a:schemeClr val="tx1"/>
                </a:solidFill>
                <a:latin typeface="+mn-lt"/>
              </a:rPr>
              <a:t>: Les langues dans l’enseignement</a:t>
            </a:r>
          </a:p>
          <a:p>
            <a:pPr indent="0" eaLnBrk="1" hangingPunct="1">
              <a:lnSpc>
                <a:spcPct val="100000"/>
              </a:lnSpc>
              <a:spcBef>
                <a:spcPct val="0"/>
              </a:spcBef>
            </a:pPr>
            <a:endParaRPr lang="fr-FR" sz="1200" u="sng" dirty="0" smtClean="0">
              <a:solidFill>
                <a:schemeClr val="tx1"/>
              </a:solidFill>
              <a:latin typeface="+mn-lt"/>
            </a:endParaRPr>
          </a:p>
          <a:p>
            <a:pPr indent="0" eaLnBrk="1" hangingPunct="1">
              <a:lnSpc>
                <a:spcPct val="100000"/>
              </a:lnSpc>
              <a:spcBef>
                <a:spcPct val="0"/>
              </a:spcBef>
              <a:buFont typeface="Calibri" pitchFamily="34" charset="0"/>
              <a:buNone/>
            </a:pPr>
            <a:r>
              <a:rPr lang="fr-FR" sz="1200" dirty="0" smtClean="0">
                <a:solidFill>
                  <a:schemeClr val="tx1"/>
                </a:solidFill>
                <a:latin typeface="+mn-lt"/>
              </a:rPr>
              <a:t>- Le système scolaire public accorde une </a:t>
            </a:r>
            <a:r>
              <a:rPr lang="fr-FR" sz="1200" b="1" dirty="0" smtClean="0">
                <a:solidFill>
                  <a:schemeClr val="tx1"/>
                </a:solidFill>
                <a:latin typeface="+mn-lt"/>
              </a:rPr>
              <a:t>place importante à l’enseignement des langues.</a:t>
            </a:r>
            <a:r>
              <a:rPr lang="fr-FR" sz="1200" dirty="0" smtClean="0">
                <a:solidFill>
                  <a:schemeClr val="tx1"/>
                </a:solidFill>
                <a:latin typeface="+mn-lt"/>
              </a:rPr>
              <a:t> Les langues obligatoires enseignées</a:t>
            </a:r>
            <a:r>
              <a:rPr lang="fr-FR" sz="1200" baseline="0" dirty="0" smtClean="0">
                <a:solidFill>
                  <a:schemeClr val="tx1"/>
                </a:solidFill>
                <a:latin typeface="+mn-lt"/>
              </a:rPr>
              <a:t> </a:t>
            </a:r>
            <a:r>
              <a:rPr lang="fr-FR" sz="1200" dirty="0" smtClean="0">
                <a:solidFill>
                  <a:schemeClr val="tx1"/>
                </a:solidFill>
                <a:latin typeface="+mn-lt"/>
              </a:rPr>
              <a:t>sont le luxembourgeois, l’allemand, le français et l’anglais. L’alphabétisation à l’école se fait en allemand.</a:t>
            </a:r>
          </a:p>
          <a:p>
            <a:pPr indent="0" eaLnBrk="1" hangingPunct="1">
              <a:lnSpc>
                <a:spcPct val="100000"/>
              </a:lnSpc>
              <a:spcBef>
                <a:spcPct val="0"/>
              </a:spcBef>
              <a:buFont typeface="Calibri" pitchFamily="34" charset="0"/>
              <a:buChar char="⁻"/>
            </a:pPr>
            <a:endParaRPr lang="fr-FR" sz="1200" dirty="0" smtClean="0">
              <a:solidFill>
                <a:schemeClr val="tx1"/>
              </a:solidFill>
              <a:latin typeface="+mn-lt"/>
            </a:endParaRPr>
          </a:p>
          <a:p>
            <a:pPr indent="0" eaLnBrk="1" hangingPunct="1">
              <a:lnSpc>
                <a:spcPct val="100000"/>
              </a:lnSpc>
              <a:spcBef>
                <a:spcPct val="0"/>
              </a:spcBef>
              <a:buFont typeface="Calibri" pitchFamily="34" charset="0"/>
              <a:buNone/>
            </a:pPr>
            <a:r>
              <a:rPr lang="fr-FR" sz="1200" dirty="0" smtClean="0">
                <a:solidFill>
                  <a:schemeClr val="tx1"/>
                </a:solidFill>
                <a:latin typeface="+mn-lt"/>
              </a:rPr>
              <a:t>- Pour les enfants de résidents étrangers, il existe une </a:t>
            </a:r>
            <a:r>
              <a:rPr lang="fr-FR" sz="1200" b="1" dirty="0" smtClean="0">
                <a:solidFill>
                  <a:schemeClr val="tx1"/>
                </a:solidFill>
                <a:latin typeface="+mn-lt"/>
              </a:rPr>
              <a:t>grande offre en écoles européennes et internationales. </a:t>
            </a:r>
          </a:p>
          <a:p>
            <a:pPr indent="0" eaLnBrk="1" hangingPunct="1">
              <a:lnSpc>
                <a:spcPct val="100000"/>
              </a:lnSpc>
              <a:spcBef>
                <a:spcPct val="0"/>
              </a:spcBef>
              <a:buFont typeface="Calibri" pitchFamily="34" charset="0"/>
              <a:buChar char="⁻"/>
            </a:pPr>
            <a:endParaRPr lang="fr-FR" sz="1200" dirty="0" smtClean="0">
              <a:solidFill>
                <a:schemeClr val="tx1"/>
              </a:solidFill>
              <a:latin typeface="+mn-lt"/>
            </a:endParaRPr>
          </a:p>
          <a:p>
            <a:pPr indent="0" eaLnBrk="1" hangingPunct="1">
              <a:lnSpc>
                <a:spcPct val="100000"/>
              </a:lnSpc>
              <a:spcBef>
                <a:spcPct val="0"/>
              </a:spcBef>
              <a:buFont typeface="Calibri" pitchFamily="34" charset="0"/>
              <a:buNone/>
            </a:pPr>
            <a:r>
              <a:rPr lang="fr-FR" sz="1200" dirty="0" smtClean="0">
                <a:solidFill>
                  <a:schemeClr val="tx1"/>
                </a:solidFill>
                <a:latin typeface="+mn-lt"/>
              </a:rPr>
              <a:t>- Certains établissements publics et privés offrent des classes préparant au </a:t>
            </a:r>
            <a:r>
              <a:rPr lang="fr-FR" sz="1200" b="1" dirty="0" smtClean="0">
                <a:solidFill>
                  <a:schemeClr val="tx1"/>
                </a:solidFill>
                <a:latin typeface="+mn-lt"/>
              </a:rPr>
              <a:t>Baccalauréat international </a:t>
            </a:r>
            <a:r>
              <a:rPr lang="fr-FR" sz="1200" dirty="0" smtClean="0">
                <a:solidFill>
                  <a:schemeClr val="tx1"/>
                </a:solidFill>
                <a:latin typeface="+mn-lt"/>
              </a:rPr>
              <a:t>en langue française ou anglaise. </a:t>
            </a:r>
          </a:p>
          <a:p>
            <a:pPr indent="0" eaLnBrk="1" hangingPunct="1">
              <a:lnSpc>
                <a:spcPct val="100000"/>
              </a:lnSpc>
              <a:spcBef>
                <a:spcPct val="0"/>
              </a:spcBef>
              <a:buFont typeface="Calibri" pitchFamily="34" charset="0"/>
              <a:buChar char="⁻"/>
            </a:pPr>
            <a:endParaRPr lang="fr-FR" sz="1200" dirty="0" smtClean="0">
              <a:solidFill>
                <a:schemeClr val="tx1"/>
              </a:solidFill>
              <a:latin typeface="+mn-lt"/>
            </a:endParaRPr>
          </a:p>
          <a:p>
            <a:pPr indent="0" eaLnBrk="1" hangingPunct="1">
              <a:lnSpc>
                <a:spcPct val="100000"/>
              </a:lnSpc>
              <a:spcBef>
                <a:spcPct val="0"/>
              </a:spcBef>
              <a:buFontTx/>
              <a:buChar char="-"/>
            </a:pPr>
            <a:r>
              <a:rPr lang="fr-FR" sz="1200" dirty="0" smtClean="0">
                <a:solidFill>
                  <a:schemeClr val="tx1"/>
                </a:solidFill>
                <a:latin typeface="+mn-lt"/>
              </a:rPr>
              <a:t> Depuis</a:t>
            </a:r>
            <a:r>
              <a:rPr lang="fr-FR" sz="1200" baseline="0" dirty="0" smtClean="0">
                <a:solidFill>
                  <a:schemeClr val="tx1"/>
                </a:solidFill>
                <a:latin typeface="+mn-lt"/>
              </a:rPr>
              <a:t> </a:t>
            </a:r>
            <a:r>
              <a:rPr lang="fr-FR" sz="1200" dirty="0" smtClean="0">
                <a:solidFill>
                  <a:schemeClr val="tx1"/>
                </a:solidFill>
                <a:latin typeface="+mn-lt"/>
              </a:rPr>
              <a:t>la rentrée 2013/2014, le Lycée classique d’Echternach propose une </a:t>
            </a:r>
            <a:r>
              <a:rPr lang="fr-FR" sz="1200" b="1" dirty="0" smtClean="0">
                <a:solidFill>
                  <a:schemeClr val="tx1"/>
                </a:solidFill>
                <a:latin typeface="+mn-lt"/>
              </a:rPr>
              <a:t>classe préparatoire aux concours d’entrée aux grandes écoles de commerce et de management en France.</a:t>
            </a:r>
          </a:p>
          <a:p>
            <a:pPr indent="0" eaLnBrk="1" hangingPunct="1">
              <a:lnSpc>
                <a:spcPct val="100000"/>
              </a:lnSpc>
              <a:spcBef>
                <a:spcPct val="0"/>
              </a:spcBef>
              <a:buFontTx/>
              <a:buNone/>
            </a:pPr>
            <a:endParaRPr lang="fr-FR" sz="1200" b="1" dirty="0" smtClean="0">
              <a:solidFill>
                <a:schemeClr val="tx1"/>
              </a:solidFill>
              <a:latin typeface="+mn-lt"/>
            </a:endParaRPr>
          </a:p>
          <a:p>
            <a:pPr indent="0" eaLnBrk="1" hangingPunct="1">
              <a:lnSpc>
                <a:spcPct val="100000"/>
              </a:lnSpc>
              <a:spcBef>
                <a:spcPct val="0"/>
              </a:spcBef>
              <a:buFontTx/>
              <a:buChar char="-"/>
            </a:pPr>
            <a:r>
              <a:rPr lang="fr-FR" sz="1200" b="1" dirty="0" smtClean="0">
                <a:solidFill>
                  <a:schemeClr val="tx1"/>
                </a:solidFill>
                <a:latin typeface="+mn-lt"/>
              </a:rPr>
              <a:t> </a:t>
            </a:r>
            <a:r>
              <a:rPr lang="fr-FR" sz="1200" b="0" dirty="0" smtClean="0">
                <a:solidFill>
                  <a:schemeClr val="tx1"/>
                </a:solidFill>
                <a:latin typeface="+mn-lt"/>
              </a:rPr>
              <a:t>L’</a:t>
            </a:r>
            <a:r>
              <a:rPr lang="fr-FR" sz="1200" b="1" dirty="0" smtClean="0">
                <a:solidFill>
                  <a:schemeClr val="tx1"/>
                </a:solidFill>
                <a:latin typeface="+mn-lt"/>
              </a:rPr>
              <a:t>Université du Luxembourg,</a:t>
            </a:r>
            <a:r>
              <a:rPr lang="fr-FR" sz="1200" b="1" baseline="0" dirty="0" smtClean="0">
                <a:solidFill>
                  <a:schemeClr val="tx1"/>
                </a:solidFill>
                <a:latin typeface="+mn-lt"/>
              </a:rPr>
              <a:t> </a:t>
            </a:r>
            <a:r>
              <a:rPr lang="fr-FR" sz="1200" b="0" baseline="0" dirty="0" smtClean="0">
                <a:solidFill>
                  <a:schemeClr val="tx1"/>
                </a:solidFill>
                <a:latin typeface="+mn-lt"/>
              </a:rPr>
              <a:t>centrée sur l’enseignement et la recherche, est placée sous le signe du multilinguisme.</a:t>
            </a:r>
          </a:p>
          <a:p>
            <a:pPr indent="0" eaLnBrk="1" hangingPunct="1">
              <a:lnSpc>
                <a:spcPct val="100000"/>
              </a:lnSpc>
              <a:spcBef>
                <a:spcPct val="0"/>
              </a:spcBef>
              <a:buFontTx/>
              <a:buNone/>
            </a:pPr>
            <a:endParaRPr lang="fr-FR" sz="1200" b="0" baseline="0" dirty="0" smtClean="0">
              <a:solidFill>
                <a:schemeClr val="tx1"/>
              </a:solidFill>
              <a:latin typeface="+mn-lt"/>
            </a:endParaRPr>
          </a:p>
          <a:p>
            <a:pPr indent="0" eaLnBrk="1" hangingPunct="1">
              <a:lnSpc>
                <a:spcPct val="100000"/>
              </a:lnSpc>
              <a:spcBef>
                <a:spcPct val="0"/>
              </a:spcBef>
              <a:buFontTx/>
              <a:buChar char="-"/>
            </a:pPr>
            <a:endParaRPr lang="fr-FR" sz="1200" b="0" baseline="0" dirty="0" smtClean="0">
              <a:solidFill>
                <a:schemeClr val="tx1"/>
              </a:solidFill>
              <a:latin typeface="+mn-lt"/>
            </a:endParaRPr>
          </a:p>
          <a:p>
            <a:pPr indent="0" eaLnBrk="1" hangingPunct="1">
              <a:lnSpc>
                <a:spcPct val="100000"/>
              </a:lnSpc>
              <a:spcBef>
                <a:spcPct val="0"/>
              </a:spcBef>
              <a:buFontTx/>
              <a:buNone/>
            </a:pPr>
            <a:r>
              <a:rPr lang="fr-FR" sz="1200" b="1" dirty="0" smtClean="0">
                <a:solidFill>
                  <a:schemeClr val="tx1"/>
                </a:solidFill>
                <a:latin typeface="+mn-lt"/>
              </a:rPr>
              <a:t>POUR EN SAVOIR PLUS</a:t>
            </a:r>
          </a:p>
          <a:p>
            <a:pPr indent="0" eaLnBrk="1" hangingPunct="1">
              <a:lnSpc>
                <a:spcPct val="100000"/>
              </a:lnSpc>
              <a:buFont typeface="Arial" pitchFamily="34" charset="0"/>
              <a:buChar char="•"/>
            </a:pPr>
            <a:r>
              <a:rPr lang="fr-FR" sz="1200" dirty="0" smtClean="0">
                <a:solidFill>
                  <a:schemeClr val="tx1"/>
                </a:solidFill>
                <a:latin typeface="+mn-lt"/>
              </a:rPr>
              <a:t> </a:t>
            </a:r>
            <a:r>
              <a:rPr lang="fr-FR" sz="1200" noProof="0" dirty="0" smtClean="0">
                <a:solidFill>
                  <a:schemeClr val="tx1"/>
                </a:solidFill>
                <a:latin typeface="+mn-lt"/>
              </a:rPr>
              <a:t>« </a:t>
            </a:r>
            <a:r>
              <a:rPr lang="fr-FR" sz="1200" dirty="0" smtClean="0">
                <a:solidFill>
                  <a:schemeClr val="tx1"/>
                </a:solidFill>
                <a:latin typeface="+mn-lt"/>
              </a:rPr>
              <a:t>Langues</a:t>
            </a:r>
            <a:r>
              <a:rPr lang="fr-FR" sz="1200" noProof="0" dirty="0" smtClean="0">
                <a:solidFill>
                  <a:schemeClr val="tx1"/>
                </a:solidFill>
                <a:latin typeface="+mn-lt"/>
              </a:rPr>
              <a:t> »</a:t>
            </a:r>
            <a:r>
              <a:rPr lang="fr-FR" sz="1200" dirty="0" smtClean="0">
                <a:solidFill>
                  <a:schemeClr val="tx1"/>
                </a:solidFill>
                <a:latin typeface="+mn-lt"/>
              </a:rPr>
              <a:t> : </a:t>
            </a:r>
            <a:br>
              <a:rPr lang="fr-FR" sz="1200" dirty="0" smtClean="0">
                <a:solidFill>
                  <a:schemeClr val="tx1"/>
                </a:solidFill>
                <a:latin typeface="+mn-lt"/>
              </a:rPr>
            </a:br>
            <a:r>
              <a:rPr lang="fr-FR" sz="1200" dirty="0" smtClean="0">
                <a:solidFill>
                  <a:schemeClr val="tx1"/>
                </a:solidFill>
                <a:latin typeface="+mn-lt"/>
              </a:rPr>
              <a:t>  luxembourg.public.lu/</a:t>
            </a:r>
            <a:r>
              <a:rPr lang="fr-FR" sz="1200" dirty="0" err="1" smtClean="0">
                <a:solidFill>
                  <a:schemeClr val="tx1"/>
                </a:solidFill>
                <a:latin typeface="+mn-lt"/>
              </a:rPr>
              <a:t>fr</a:t>
            </a:r>
            <a:r>
              <a:rPr lang="fr-FR" sz="1200" dirty="0" smtClean="0">
                <a:solidFill>
                  <a:schemeClr val="tx1"/>
                </a:solidFill>
                <a:latin typeface="+mn-lt"/>
              </a:rPr>
              <a:t>/le-grand-</a:t>
            </a:r>
            <a:r>
              <a:rPr lang="fr-FR" sz="1200" dirty="0" err="1" smtClean="0">
                <a:solidFill>
                  <a:schemeClr val="tx1"/>
                </a:solidFill>
                <a:latin typeface="+mn-lt"/>
              </a:rPr>
              <a:t>duche</a:t>
            </a:r>
            <a:r>
              <a:rPr lang="fr-FR" sz="1200" dirty="0" smtClean="0">
                <a:solidFill>
                  <a:schemeClr val="tx1"/>
                </a:solidFill>
                <a:latin typeface="+mn-lt"/>
              </a:rPr>
              <a:t>-se-</a:t>
            </a:r>
            <a:r>
              <a:rPr lang="fr-FR" sz="1200" dirty="0" err="1" smtClean="0">
                <a:solidFill>
                  <a:schemeClr val="tx1"/>
                </a:solidFill>
                <a:latin typeface="+mn-lt"/>
              </a:rPr>
              <a:t>presente</a:t>
            </a:r>
            <a:r>
              <a:rPr lang="fr-FR" sz="1200" dirty="0" smtClean="0">
                <a:solidFill>
                  <a:schemeClr val="tx1"/>
                </a:solidFill>
                <a:latin typeface="+mn-lt"/>
              </a:rPr>
              <a:t>/langues/index.html </a:t>
            </a:r>
          </a:p>
          <a:p>
            <a:pPr indent="0" eaLnBrk="1" hangingPunct="1">
              <a:lnSpc>
                <a:spcPct val="100000"/>
              </a:lnSpc>
              <a:buFont typeface="Arial" pitchFamily="34" charset="0"/>
              <a:buChar char="•"/>
            </a:pPr>
            <a:r>
              <a:rPr lang="fr-FR" sz="1200" noProof="0" dirty="0" smtClean="0">
                <a:solidFill>
                  <a:schemeClr val="tx1"/>
                </a:solidFill>
                <a:latin typeface="+mn-lt"/>
              </a:rPr>
              <a:t> « </a:t>
            </a:r>
            <a:r>
              <a:rPr lang="fr-FR" sz="1200" i="0" dirty="0" smtClean="0">
                <a:solidFill>
                  <a:schemeClr val="tx1"/>
                </a:solidFill>
                <a:latin typeface="+mn-lt"/>
              </a:rPr>
              <a:t>Quelles langues pour l’école? </a:t>
            </a:r>
            <a:r>
              <a:rPr lang="fr-FR" sz="1200" i="0" noProof="0" dirty="0" smtClean="0">
                <a:solidFill>
                  <a:schemeClr val="tx1"/>
                </a:solidFill>
                <a:latin typeface="+mn-lt"/>
              </a:rPr>
              <a:t>»</a:t>
            </a:r>
            <a:r>
              <a:rPr lang="fr-FR" sz="1200" i="0" dirty="0" smtClean="0">
                <a:solidFill>
                  <a:schemeClr val="tx1"/>
                </a:solidFill>
                <a:latin typeface="+mn-lt"/>
              </a:rPr>
              <a:t> </a:t>
            </a:r>
            <a:r>
              <a:rPr lang="fr-FR" sz="1200" dirty="0" smtClean="0">
                <a:solidFill>
                  <a:schemeClr val="tx1"/>
                </a:solidFill>
                <a:latin typeface="+mn-lt"/>
              </a:rPr>
              <a:t>: </a:t>
            </a:r>
            <a:br>
              <a:rPr lang="fr-FR" sz="1200" dirty="0" smtClean="0">
                <a:solidFill>
                  <a:schemeClr val="tx1"/>
                </a:solidFill>
                <a:latin typeface="+mn-lt"/>
              </a:rPr>
            </a:br>
            <a:r>
              <a:rPr lang="fr-FR" sz="1200" dirty="0" smtClean="0">
                <a:solidFill>
                  <a:schemeClr val="tx1"/>
                </a:solidFill>
                <a:latin typeface="+mn-lt"/>
              </a:rPr>
              <a:t>  luxembourg.public.lu/</a:t>
            </a:r>
            <a:r>
              <a:rPr lang="fr-FR" sz="1200" dirty="0" err="1" smtClean="0">
                <a:solidFill>
                  <a:schemeClr val="tx1"/>
                </a:solidFill>
                <a:latin typeface="+mn-lt"/>
              </a:rPr>
              <a:t>fr</a:t>
            </a:r>
            <a:r>
              <a:rPr lang="fr-FR" sz="1200" dirty="0" smtClean="0">
                <a:solidFill>
                  <a:schemeClr val="tx1"/>
                </a:solidFill>
                <a:latin typeface="+mn-lt"/>
              </a:rPr>
              <a:t>/le-grand-</a:t>
            </a:r>
            <a:r>
              <a:rPr lang="fr-FR" sz="1200" dirty="0" err="1" smtClean="0">
                <a:solidFill>
                  <a:schemeClr val="tx1"/>
                </a:solidFill>
                <a:latin typeface="+mn-lt"/>
              </a:rPr>
              <a:t>duche</a:t>
            </a:r>
            <a:r>
              <a:rPr lang="fr-FR" sz="1200" dirty="0" smtClean="0">
                <a:solidFill>
                  <a:schemeClr val="tx1"/>
                </a:solidFill>
                <a:latin typeface="+mn-lt"/>
              </a:rPr>
              <a:t>-se-</a:t>
            </a:r>
            <a:r>
              <a:rPr lang="fr-FR" sz="1200" dirty="0" err="1" smtClean="0">
                <a:solidFill>
                  <a:schemeClr val="tx1"/>
                </a:solidFill>
                <a:latin typeface="+mn-lt"/>
              </a:rPr>
              <a:t>presente</a:t>
            </a:r>
            <a:r>
              <a:rPr lang="fr-FR" sz="1200" dirty="0" smtClean="0">
                <a:solidFill>
                  <a:schemeClr val="tx1"/>
                </a:solidFill>
                <a:latin typeface="+mn-lt"/>
              </a:rPr>
              <a:t>/langues/utilisation-langues/</a:t>
            </a:r>
            <a:r>
              <a:rPr lang="fr-FR" sz="1200" dirty="0" err="1" smtClean="0">
                <a:solidFill>
                  <a:schemeClr val="tx1"/>
                </a:solidFill>
                <a:latin typeface="+mn-lt"/>
              </a:rPr>
              <a:t>ecole</a:t>
            </a:r>
            <a:r>
              <a:rPr lang="fr-FR" sz="1200" dirty="0" smtClean="0">
                <a:solidFill>
                  <a:schemeClr val="tx1"/>
                </a:solidFill>
                <a:latin typeface="+mn-lt"/>
              </a:rPr>
              <a:t>/index.html</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r>
              <a:rPr lang="fr-FR" sz="1200" dirty="0" smtClean="0">
                <a:solidFill>
                  <a:schemeClr val="tx1"/>
                </a:solidFill>
                <a:latin typeface="+mn-lt"/>
              </a:rPr>
              <a:t> </a:t>
            </a:r>
            <a:r>
              <a:rPr lang="fr-FR" sz="1200" noProof="0" dirty="0" smtClean="0">
                <a:solidFill>
                  <a:schemeClr val="tx1"/>
                </a:solidFill>
                <a:latin typeface="+mn-lt"/>
              </a:rPr>
              <a:t>« </a:t>
            </a:r>
            <a:r>
              <a:rPr lang="fr-FR" sz="1200" i="0" dirty="0" smtClean="0">
                <a:solidFill>
                  <a:schemeClr val="tx1"/>
                </a:solidFill>
                <a:latin typeface="+mn-lt"/>
              </a:rPr>
              <a:t>Langues à l’école luxembourgeoise</a:t>
            </a:r>
            <a:r>
              <a:rPr lang="fr-FR" sz="1200" i="0" noProof="0" dirty="0" smtClean="0">
                <a:solidFill>
                  <a:schemeClr val="tx1"/>
                </a:solidFill>
                <a:latin typeface="+mn-lt"/>
              </a:rPr>
              <a:t> »</a:t>
            </a:r>
            <a:r>
              <a:rPr lang="fr-FR" sz="1200" i="1" dirty="0" smtClean="0">
                <a:solidFill>
                  <a:schemeClr val="tx1"/>
                </a:solidFill>
                <a:latin typeface="+mn-lt"/>
              </a:rPr>
              <a:t> </a:t>
            </a:r>
            <a:r>
              <a:rPr lang="fr-FR" sz="1200" dirty="0" smtClean="0">
                <a:solidFill>
                  <a:schemeClr val="tx1"/>
                </a:solidFill>
                <a:latin typeface="+mn-lt"/>
              </a:rPr>
              <a:t>: </a:t>
            </a:r>
            <a:br>
              <a:rPr lang="fr-FR" sz="1200" dirty="0" smtClean="0">
                <a:solidFill>
                  <a:schemeClr val="tx1"/>
                </a:solidFill>
                <a:latin typeface="+mn-lt"/>
              </a:rPr>
            </a:br>
            <a:r>
              <a:rPr lang="fr-FR" sz="1200" dirty="0" smtClean="0">
                <a:solidFill>
                  <a:schemeClr val="tx1"/>
                </a:solidFill>
                <a:latin typeface="+mn-lt"/>
              </a:rPr>
              <a:t>  www.men.public.lu/fr/themes-transversaux/langues-ecole-luxembourgeoise/index.html</a:t>
            </a:r>
          </a:p>
          <a:p>
            <a:pPr indent="0" eaLnBrk="1" hangingPunct="1">
              <a:lnSpc>
                <a:spcPct val="100000"/>
              </a:lnSpc>
              <a:buFont typeface="Arial" pitchFamily="34" charset="0"/>
              <a:buChar char="•"/>
            </a:pPr>
            <a:r>
              <a:rPr lang="fr-FR" sz="1200" i="1" dirty="0" smtClean="0">
                <a:solidFill>
                  <a:schemeClr val="tx1"/>
                </a:solidFill>
                <a:latin typeface="+mn-lt"/>
                <a:cs typeface="Arial" charset="0"/>
              </a:rPr>
              <a:t> </a:t>
            </a:r>
            <a:r>
              <a:rPr lang="fr-FR" sz="1200" i="1" dirty="0" smtClean="0">
                <a:solidFill>
                  <a:schemeClr val="tx1"/>
                </a:solidFill>
                <a:latin typeface="+mn-lt"/>
              </a:rPr>
              <a:t>à</a:t>
            </a:r>
            <a:r>
              <a:rPr lang="fr-FR" sz="1200" i="1" baseline="0" dirty="0" smtClean="0">
                <a:solidFill>
                  <a:schemeClr val="tx1"/>
                </a:solidFill>
                <a:latin typeface="+mn-lt"/>
              </a:rPr>
              <a:t> </a:t>
            </a:r>
            <a:r>
              <a:rPr lang="fr-FR" sz="1200" i="1" dirty="0" smtClean="0">
                <a:solidFill>
                  <a:schemeClr val="tx1"/>
                </a:solidFill>
                <a:latin typeface="+mn-lt"/>
              </a:rPr>
              <a:t>propos... des langues au Luxembourg :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www.luxembourg.public.lu/fr/publications/i/ap-langues/index.html</a:t>
            </a:r>
          </a:p>
          <a:p>
            <a:pPr indent="0" eaLnBrk="1" hangingPunct="1">
              <a:lnSpc>
                <a:spcPct val="100000"/>
              </a:lnSpc>
              <a:buFont typeface="Arial" pitchFamily="34" charset="0"/>
              <a:buChar char="•"/>
            </a:pPr>
            <a:r>
              <a:rPr lang="fr-FR" sz="1200" i="1" dirty="0" smtClean="0">
                <a:solidFill>
                  <a:schemeClr val="tx1"/>
                </a:solidFill>
                <a:latin typeface="+mn-lt"/>
                <a:cs typeface="Arial" charset="0"/>
              </a:rPr>
              <a:t> Tout savoir sur le Grand-Duché de Luxembourg </a:t>
            </a:r>
            <a:r>
              <a:rPr lang="fr-FR" sz="1200" i="0" dirty="0" smtClean="0">
                <a:solidFill>
                  <a:schemeClr val="tx1"/>
                </a:solidFill>
                <a:latin typeface="+mn-lt"/>
                <a:cs typeface="Arial" charset="0"/>
              </a:rPr>
              <a:t>: </a:t>
            </a:r>
            <a:r>
              <a:rPr lang="fr-FR" sz="1200" i="1" dirty="0" smtClean="0">
                <a:solidFill>
                  <a:schemeClr val="tx1"/>
                </a:solidFill>
                <a:latin typeface="+mn-lt"/>
                <a:cs typeface="Arial" charset="0"/>
              </a:rPr>
              <a:t/>
            </a:r>
            <a:br>
              <a:rPr lang="fr-FR" sz="1200" i="1" dirty="0" smtClean="0">
                <a:solidFill>
                  <a:schemeClr val="tx1"/>
                </a:solidFill>
                <a:latin typeface="+mn-lt"/>
                <a:cs typeface="Arial" charset="0"/>
              </a:rPr>
            </a:br>
            <a:r>
              <a:rPr lang="fr-FR" sz="1200" i="1" dirty="0" smtClean="0">
                <a:solidFill>
                  <a:schemeClr val="tx1"/>
                </a:solidFill>
                <a:latin typeface="+mn-lt"/>
                <a:cs typeface="Arial" charset="0"/>
              </a:rPr>
              <a:t>  </a:t>
            </a:r>
            <a:r>
              <a:rPr lang="fr-FR" sz="1200" dirty="0" smtClean="0">
                <a:solidFill>
                  <a:schemeClr val="tx1"/>
                </a:solidFill>
                <a:latin typeface="+mn-lt"/>
              </a:rPr>
              <a:t>www.luxembourg.public.lu/fr/publications/c/tout-savoir/index.html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21</a:t>
            </a:fld>
            <a:endParaRPr lang="en-US" dirty="0"/>
          </a:p>
        </p:txBody>
      </p:sp>
    </p:spTree>
    <p:extLst>
      <p:ext uri="{BB962C8B-B14F-4D97-AF65-F5344CB8AC3E}">
        <p14:creationId xmlns:p14="http://schemas.microsoft.com/office/powerpoint/2010/main" val="1026343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00000"/>
              </a:lnSpc>
              <a:spcBef>
                <a:spcPct val="0"/>
              </a:spcBef>
            </a:pPr>
            <a:r>
              <a:rPr lang="fr-FR" sz="1200" b="1" u="sng" dirty="0" smtClean="0">
                <a:solidFill>
                  <a:schemeClr val="tx1"/>
                </a:solidFill>
                <a:latin typeface="+mn-lt"/>
              </a:rPr>
              <a:t>Symboles nationaux</a:t>
            </a:r>
          </a:p>
          <a:p>
            <a:pPr eaLnBrk="1" hangingPunct="1">
              <a:lnSpc>
                <a:spcPct val="100000"/>
              </a:lnSpc>
              <a:spcBef>
                <a:spcPct val="0"/>
              </a:spcBef>
            </a:pPr>
            <a:endParaRPr lang="fr-FR" sz="1200" dirty="0" smtClean="0">
              <a:solidFill>
                <a:schemeClr val="tx1"/>
              </a:solidFill>
              <a:latin typeface="+mn-lt"/>
            </a:endParaRPr>
          </a:p>
          <a:p>
            <a:pPr eaLnBrk="1" hangingPunct="1">
              <a:lnSpc>
                <a:spcPct val="100000"/>
              </a:lnSpc>
              <a:spcBef>
                <a:spcPct val="0"/>
              </a:spcBef>
            </a:pPr>
            <a:r>
              <a:rPr lang="fr-FR" sz="1200" dirty="0" smtClean="0">
                <a:solidFill>
                  <a:schemeClr val="tx1"/>
                </a:solidFill>
                <a:latin typeface="+mn-lt"/>
              </a:rPr>
              <a:t>Les symboles de l’État représentent et symbolisent l’identité d’un peuple, sa souveraineté, mais aussi son désir de « vivre ensemble ».</a:t>
            </a:r>
          </a:p>
          <a:p>
            <a:pPr eaLnBrk="1" hangingPunct="1">
              <a:lnSpc>
                <a:spcPct val="100000"/>
              </a:lnSpc>
              <a:spcBef>
                <a:spcPct val="0"/>
              </a:spcBef>
            </a:pPr>
            <a:endParaRPr lang="fr-FR" sz="1200" dirty="0" smtClean="0">
              <a:solidFill>
                <a:schemeClr val="tx1"/>
              </a:solidFill>
              <a:latin typeface="+mn-lt"/>
            </a:endParaRPr>
          </a:p>
          <a:p>
            <a:pPr eaLnBrk="1" hangingPunct="1">
              <a:lnSpc>
                <a:spcPct val="100000"/>
              </a:lnSpc>
              <a:spcBef>
                <a:spcPct val="0"/>
              </a:spcBef>
            </a:pPr>
            <a:r>
              <a:rPr lang="fr-FR" sz="1200" dirty="0" smtClean="0">
                <a:solidFill>
                  <a:schemeClr val="tx1"/>
                </a:solidFill>
                <a:latin typeface="+mn-lt"/>
              </a:rPr>
              <a:t>- Drapeau national</a:t>
            </a:r>
          </a:p>
          <a:p>
            <a:pPr eaLnBrk="1" hangingPunct="1">
              <a:lnSpc>
                <a:spcPct val="100000"/>
              </a:lnSpc>
              <a:buFont typeface="Calibri" pitchFamily="34" charset="0"/>
              <a:buNone/>
            </a:pPr>
            <a:r>
              <a:rPr lang="fr-FR" sz="1200" dirty="0" smtClean="0">
                <a:solidFill>
                  <a:schemeClr val="tx1"/>
                </a:solidFill>
                <a:latin typeface="+mn-lt"/>
              </a:rPr>
              <a:t>- Hymne national</a:t>
            </a:r>
          </a:p>
          <a:p>
            <a:pPr eaLnBrk="1" hangingPunct="1">
              <a:lnSpc>
                <a:spcPct val="100000"/>
              </a:lnSpc>
              <a:buFont typeface="Calibri" pitchFamily="34" charset="0"/>
              <a:buNone/>
            </a:pPr>
            <a:r>
              <a:rPr lang="fr-FR" sz="1200" dirty="0" smtClean="0">
                <a:solidFill>
                  <a:schemeClr val="tx1"/>
                </a:solidFill>
                <a:latin typeface="+mn-lt"/>
              </a:rPr>
              <a:t>- Hymne de la maison grand-ducale</a:t>
            </a:r>
          </a:p>
          <a:p>
            <a:pPr eaLnBrk="1" hangingPunct="1">
              <a:lnSpc>
                <a:spcPct val="100000"/>
              </a:lnSpc>
              <a:buFontTx/>
              <a:buChar char="-"/>
            </a:pPr>
            <a:r>
              <a:rPr lang="fr-FR" sz="1200" dirty="0" smtClean="0">
                <a:solidFill>
                  <a:schemeClr val="tx1"/>
                </a:solidFill>
                <a:latin typeface="+mn-lt"/>
              </a:rPr>
              <a:t> Fête nationale </a:t>
            </a:r>
          </a:p>
          <a:p>
            <a:pPr eaLnBrk="1" hangingPunct="1">
              <a:lnSpc>
                <a:spcPct val="100000"/>
              </a:lnSpc>
              <a:buFontTx/>
              <a:buChar char="-"/>
            </a:pPr>
            <a:r>
              <a:rPr lang="fr-FR" sz="1200" dirty="0" smtClean="0">
                <a:solidFill>
                  <a:schemeClr val="tx1"/>
                </a:solidFill>
                <a:latin typeface="+mn-lt"/>
              </a:rPr>
              <a:t> Armoiries nationales</a:t>
            </a:r>
            <a:br>
              <a:rPr lang="fr-FR" sz="1200" dirty="0" smtClean="0">
                <a:solidFill>
                  <a:schemeClr val="tx1"/>
                </a:solidFill>
                <a:latin typeface="+mn-lt"/>
              </a:rPr>
            </a:br>
            <a:endParaRPr lang="fr-FR" sz="1200" dirty="0" smtClean="0">
              <a:solidFill>
                <a:schemeClr val="tx1"/>
              </a:solidFill>
              <a:latin typeface="+mn-lt"/>
            </a:endParaRPr>
          </a:p>
          <a:p>
            <a:pPr eaLnBrk="1" hangingPunct="1">
              <a:lnSpc>
                <a:spcPct val="100000"/>
              </a:lnSpc>
              <a:buFontTx/>
              <a:buNone/>
            </a:pPr>
            <a:r>
              <a:rPr lang="fr-FR" sz="1200" dirty="0" smtClean="0">
                <a:solidFill>
                  <a:schemeClr val="tx1"/>
                </a:solidFill>
                <a:latin typeface="+mn-lt"/>
              </a:rPr>
              <a:t/>
            </a:r>
            <a:br>
              <a:rPr lang="fr-FR" sz="1200" dirty="0" smtClean="0">
                <a:solidFill>
                  <a:schemeClr val="tx1"/>
                </a:solidFill>
                <a:latin typeface="+mn-lt"/>
              </a:rPr>
            </a:br>
            <a:r>
              <a:rPr lang="fr-FR" sz="1200" b="1" dirty="0" smtClean="0">
                <a:solidFill>
                  <a:schemeClr val="tx1"/>
                </a:solidFill>
                <a:latin typeface="+mn-lt"/>
              </a:rPr>
              <a:t>POUR EN SAVOIR PLUS</a:t>
            </a:r>
          </a:p>
          <a:p>
            <a:pPr eaLnBrk="1" hangingPunct="1">
              <a:lnSpc>
                <a:spcPct val="100000"/>
              </a:lnSpc>
              <a:buFont typeface="Arial" pitchFamily="34" charset="0"/>
              <a:buChar char="•"/>
            </a:pPr>
            <a:r>
              <a:rPr lang="fr-FR" sz="1200" dirty="0" smtClean="0">
                <a:solidFill>
                  <a:schemeClr val="tx1"/>
                </a:solidFill>
                <a:latin typeface="+mn-lt"/>
              </a:rPr>
              <a:t> </a:t>
            </a:r>
            <a:r>
              <a:rPr lang="fr-FR" sz="1200" noProof="0" dirty="0" smtClean="0">
                <a:solidFill>
                  <a:schemeClr val="tx1"/>
                </a:solidFill>
                <a:latin typeface="+mn-lt"/>
              </a:rPr>
              <a:t>« </a:t>
            </a:r>
            <a:r>
              <a:rPr lang="fr-FR" sz="1200" i="0" dirty="0" smtClean="0">
                <a:solidFill>
                  <a:schemeClr val="tx1"/>
                </a:solidFill>
                <a:latin typeface="+mn-lt"/>
              </a:rPr>
              <a:t>Symboles</a:t>
            </a:r>
            <a:r>
              <a:rPr lang="fr-FR" sz="1200" i="0" baseline="0" dirty="0" smtClean="0">
                <a:solidFill>
                  <a:schemeClr val="tx1"/>
                </a:solidFill>
                <a:latin typeface="+mn-lt"/>
              </a:rPr>
              <a:t> nationaux</a:t>
            </a:r>
            <a:r>
              <a:rPr lang="fr-FR" sz="1200" i="0" baseline="0" noProof="0" dirty="0" smtClean="0">
                <a:solidFill>
                  <a:schemeClr val="tx1"/>
                </a:solidFill>
                <a:latin typeface="+mn-lt"/>
              </a:rPr>
              <a:t> »</a:t>
            </a:r>
            <a:r>
              <a:rPr lang="fr-FR" sz="1200" i="0" dirty="0" smtClean="0">
                <a:solidFill>
                  <a:schemeClr val="tx1"/>
                </a:solidFill>
                <a:latin typeface="+mn-lt"/>
              </a:rPr>
              <a:t> </a:t>
            </a:r>
            <a:r>
              <a:rPr lang="fr-FR" sz="1200" dirty="0" smtClean="0">
                <a:solidFill>
                  <a:schemeClr val="tx1"/>
                </a:solidFill>
                <a:latin typeface="+mn-lt"/>
              </a:rPr>
              <a:t>: </a:t>
            </a:r>
            <a:br>
              <a:rPr lang="fr-FR" sz="1200" dirty="0" smtClean="0">
                <a:solidFill>
                  <a:schemeClr val="tx1"/>
                </a:solidFill>
                <a:latin typeface="+mn-lt"/>
              </a:rPr>
            </a:br>
            <a:r>
              <a:rPr lang="fr-FR" sz="1200" dirty="0" smtClean="0">
                <a:solidFill>
                  <a:schemeClr val="tx1"/>
                </a:solidFill>
                <a:latin typeface="+mn-lt"/>
              </a:rPr>
              <a:t>  www.luxembourg.public.lu/fr/le-grand-duche-se-presente/symboles-nationaux/index.html</a:t>
            </a:r>
          </a:p>
          <a:p>
            <a:pPr eaLnBrk="1" hangingPunct="1">
              <a:lnSpc>
                <a:spcPct val="100000"/>
              </a:lnSpc>
              <a:buFont typeface="Arial" pitchFamily="34" charset="0"/>
              <a:buChar char="•"/>
            </a:pPr>
            <a:r>
              <a:rPr lang="fr-FR" sz="1200" i="1" dirty="0" smtClean="0">
                <a:solidFill>
                  <a:schemeClr val="tx1"/>
                </a:solidFill>
                <a:latin typeface="+mn-lt"/>
              </a:rPr>
              <a:t> à propos... des symboles de l’</a:t>
            </a:r>
            <a:r>
              <a:rPr lang="fr-FR" sz="1200" i="1" kern="1200" dirty="0" smtClean="0">
                <a:solidFill>
                  <a:schemeClr val="tx1"/>
                </a:solidFill>
                <a:effectLst/>
                <a:latin typeface="+mn-lt"/>
                <a:ea typeface="+mn-ea"/>
                <a:cs typeface="+mn-cs"/>
              </a:rPr>
              <a:t>É</a:t>
            </a:r>
            <a:r>
              <a:rPr lang="fr-FR" sz="1200" i="1" dirty="0" smtClean="0">
                <a:solidFill>
                  <a:schemeClr val="tx1"/>
                </a:solidFill>
                <a:latin typeface="+mn-lt"/>
              </a:rPr>
              <a:t>tat et de la Nation</a:t>
            </a:r>
            <a:r>
              <a:rPr lang="fr-FR" sz="1200" i="0" dirty="0" smtClean="0">
                <a:solidFill>
                  <a:schemeClr val="tx1"/>
                </a:solidFill>
                <a:latin typeface="+mn-lt"/>
              </a:rPr>
              <a:t> : </a:t>
            </a:r>
            <a:r>
              <a:rPr lang="fr-FR" sz="1200" i="1" dirty="0" smtClean="0">
                <a:solidFill>
                  <a:schemeClr val="tx1"/>
                </a:solidFill>
                <a:latin typeface="+mn-lt"/>
              </a:rPr>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www.luxembourg.public.lu/fr/publications/d/ap-symboles/index.html</a:t>
            </a:r>
          </a:p>
          <a:p>
            <a:pPr eaLnBrk="1" hangingPunct="1">
              <a:lnSpc>
                <a:spcPct val="100000"/>
              </a:lnSpc>
              <a:buFont typeface="Arial" pitchFamily="34" charset="0"/>
              <a:buChar char="•"/>
            </a:pPr>
            <a:r>
              <a:rPr lang="fr-FR" sz="1200" i="1" dirty="0" smtClean="0">
                <a:solidFill>
                  <a:schemeClr val="tx1"/>
                </a:solidFill>
                <a:latin typeface="+mn-lt"/>
                <a:cs typeface="Arial" charset="0"/>
              </a:rPr>
              <a:t> Tout savoir sur le Grand-Duché de Luxembourg </a:t>
            </a:r>
            <a:r>
              <a:rPr lang="fr-FR" sz="1200" i="0" dirty="0" smtClean="0">
                <a:solidFill>
                  <a:schemeClr val="tx1"/>
                </a:solidFill>
                <a:latin typeface="+mn-lt"/>
                <a:cs typeface="Arial" charset="0"/>
              </a:rPr>
              <a:t>: </a:t>
            </a:r>
            <a:r>
              <a:rPr lang="fr-FR" sz="1200" i="1" dirty="0" smtClean="0">
                <a:solidFill>
                  <a:schemeClr val="tx1"/>
                </a:solidFill>
                <a:latin typeface="+mn-lt"/>
                <a:cs typeface="Arial" charset="0"/>
              </a:rPr>
              <a:t/>
            </a:r>
            <a:br>
              <a:rPr lang="fr-FR" sz="1200" i="1" dirty="0" smtClean="0">
                <a:solidFill>
                  <a:schemeClr val="tx1"/>
                </a:solidFill>
                <a:latin typeface="+mn-lt"/>
                <a:cs typeface="Arial" charset="0"/>
              </a:rPr>
            </a:br>
            <a:r>
              <a:rPr lang="fr-FR" sz="1200" i="1" dirty="0" smtClean="0">
                <a:solidFill>
                  <a:schemeClr val="tx1"/>
                </a:solidFill>
                <a:latin typeface="+mn-lt"/>
                <a:cs typeface="Arial" charset="0"/>
              </a:rPr>
              <a:t>  </a:t>
            </a:r>
            <a:r>
              <a:rPr lang="fr-FR" sz="1200" dirty="0" smtClean="0">
                <a:solidFill>
                  <a:schemeClr val="tx1"/>
                </a:solidFill>
                <a:latin typeface="+mn-lt"/>
              </a:rPr>
              <a:t>www.luxembourg.public.lu/fr/publications/c/tout-savoir/index.html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22</a:t>
            </a:fld>
            <a:endParaRPr lang="en-US" dirty="0"/>
          </a:p>
        </p:txBody>
      </p:sp>
    </p:spTree>
    <p:extLst>
      <p:ext uri="{BB962C8B-B14F-4D97-AF65-F5344CB8AC3E}">
        <p14:creationId xmlns:p14="http://schemas.microsoft.com/office/powerpoint/2010/main" val="1210920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fr-FR" sz="1200" b="1" u="sng" dirty="0" smtClean="0">
                <a:solidFill>
                  <a:schemeClr val="tx1"/>
                </a:solidFill>
                <a:latin typeface="+mn-lt"/>
              </a:rPr>
              <a:t>Symboles nationaux : Drapeau national</a:t>
            </a:r>
          </a:p>
          <a:p>
            <a:pPr indent="0" eaLnBrk="1" hangingPunct="1">
              <a:lnSpc>
                <a:spcPct val="100000"/>
              </a:lnSpc>
              <a:spcBef>
                <a:spcPct val="0"/>
              </a:spcBef>
            </a:pPr>
            <a:endParaRPr lang="fr-FR" sz="1200" b="1" dirty="0" smtClean="0">
              <a:solidFill>
                <a:schemeClr val="tx1"/>
              </a:solidFill>
              <a:latin typeface="+mn-lt"/>
            </a:endParaRPr>
          </a:p>
          <a:p>
            <a:pPr indent="0" eaLnBrk="1" hangingPunct="1">
              <a:lnSpc>
                <a:spcPct val="100000"/>
              </a:lnSpc>
              <a:spcBef>
                <a:spcPct val="0"/>
              </a:spcBef>
            </a:pPr>
            <a:r>
              <a:rPr lang="fr-FR" sz="1200" b="1" dirty="0" smtClean="0">
                <a:solidFill>
                  <a:schemeClr val="tx1"/>
                </a:solidFill>
                <a:latin typeface="+mn-lt"/>
              </a:rPr>
              <a:t>Le drapeau national </a:t>
            </a:r>
            <a:r>
              <a:rPr lang="fr-FR" sz="1200" dirty="0" smtClean="0">
                <a:solidFill>
                  <a:schemeClr val="tx1"/>
                </a:solidFill>
                <a:latin typeface="+mn-lt"/>
              </a:rPr>
              <a:t>se compose de trois bandes horizontales rouge, blanc et bleu, disposées horizontalement. Même si les drapeaux du Luxembourg et des Pays-Bas se ressemblent beaucoup, ils sont quand même différents : le signe distinctif du drapeau néerlandais est la bande bleu outremer, alors que le bleu du drapeau luxembourgeois est le bleu ciel.</a:t>
            </a:r>
          </a:p>
          <a:p>
            <a:pPr indent="0" eaLnBrk="1" hangingPunct="1">
              <a:lnSpc>
                <a:spcPct val="100000"/>
              </a:lnSpc>
              <a:spcBef>
                <a:spcPct val="0"/>
              </a:spcBef>
            </a:pPr>
            <a:endParaRPr lang="fr-FR" sz="1200" dirty="0" smtClean="0">
              <a:solidFill>
                <a:schemeClr val="tx1"/>
              </a:solidFill>
              <a:latin typeface="+mn-lt"/>
            </a:endParaRPr>
          </a:p>
          <a:p>
            <a:pPr indent="0" eaLnBrk="1" hangingPunct="1">
              <a:lnSpc>
                <a:spcPct val="100000"/>
              </a:lnSpc>
              <a:spcBef>
                <a:spcPct val="0"/>
              </a:spcBef>
            </a:pPr>
            <a:r>
              <a:rPr lang="fr-FR" sz="1200" dirty="0" smtClean="0">
                <a:solidFill>
                  <a:schemeClr val="tx1"/>
                </a:solidFill>
                <a:latin typeface="+mn-lt"/>
              </a:rPr>
              <a:t>Tout</a:t>
            </a:r>
            <a:r>
              <a:rPr lang="fr-FR" sz="1200" baseline="0" dirty="0" smtClean="0">
                <a:solidFill>
                  <a:schemeClr val="tx1"/>
                </a:solidFill>
                <a:latin typeface="+mn-lt"/>
              </a:rPr>
              <a:t> c</a:t>
            </a:r>
            <a:r>
              <a:rPr lang="fr-FR" sz="1200" dirty="0" smtClean="0">
                <a:solidFill>
                  <a:schemeClr val="tx1"/>
                </a:solidFill>
                <a:latin typeface="+mn-lt"/>
              </a:rPr>
              <a:t>omme les armoiries nationales, le drapeau luxembourgeois est protégé par la loi du 23 juin 1972 sur les emblèmes nationaux.</a:t>
            </a:r>
          </a:p>
          <a:p>
            <a:pPr indent="0" eaLnBrk="1" hangingPunct="1">
              <a:lnSpc>
                <a:spcPct val="100000"/>
              </a:lnSpc>
              <a:spcBef>
                <a:spcPct val="0"/>
              </a:spcBef>
            </a:pPr>
            <a:endParaRPr lang="fr-FR" sz="120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fr-FR" sz="1200" i="1" kern="1200" dirty="0" smtClean="0">
                <a:solidFill>
                  <a:schemeClr val="tx1"/>
                </a:solidFill>
                <a:latin typeface="+mn-lt"/>
                <a:ea typeface="+mn-ea"/>
                <a:cs typeface="+mn-cs"/>
              </a:rPr>
              <a:t>Illustrations :</a:t>
            </a:r>
            <a:r>
              <a:rPr lang="fr-FR" sz="1200" i="1" kern="1200" baseline="0" dirty="0" smtClean="0">
                <a:solidFill>
                  <a:schemeClr val="tx1"/>
                </a:solidFill>
                <a:latin typeface="+mn-lt"/>
                <a:ea typeface="+mn-ea"/>
                <a:cs typeface="+mn-cs"/>
              </a:rPr>
              <a:t> </a:t>
            </a:r>
            <a:br>
              <a:rPr lang="fr-FR" sz="1200" i="1" kern="1200" baseline="0" dirty="0" smtClean="0">
                <a:solidFill>
                  <a:schemeClr val="tx1"/>
                </a:solidFill>
                <a:latin typeface="+mn-lt"/>
                <a:ea typeface="+mn-ea"/>
                <a:cs typeface="+mn-cs"/>
              </a:rPr>
            </a:br>
            <a:r>
              <a:rPr lang="fr-FR" sz="1200" i="1" kern="1200" baseline="0" dirty="0" smtClean="0">
                <a:solidFill>
                  <a:schemeClr val="tx1"/>
                </a:solidFill>
                <a:latin typeface="+mn-lt"/>
                <a:ea typeface="+mn-ea"/>
                <a:cs typeface="+mn-cs"/>
              </a:rPr>
              <a:t>à gauche, drapeau luxembourgeois </a:t>
            </a:r>
            <a:r>
              <a:rPr lang="fr-FR" sz="1200" i="1" kern="1200" dirty="0" smtClean="0">
                <a:solidFill>
                  <a:schemeClr val="tx1"/>
                </a:solidFill>
                <a:latin typeface="+mn-lt"/>
                <a:ea typeface="+mn-ea"/>
                <a:cs typeface="+mn-cs"/>
              </a:rPr>
              <a:t>© SIP ;</a:t>
            </a:r>
            <a:r>
              <a:rPr lang="fr-FR" sz="1200" i="1" kern="1200" baseline="0" dirty="0" smtClean="0">
                <a:solidFill>
                  <a:schemeClr val="tx1"/>
                </a:solidFill>
                <a:latin typeface="+mn-lt"/>
                <a:ea typeface="+mn-ea"/>
                <a:cs typeface="+mn-cs"/>
              </a:rPr>
              <a:t/>
            </a:r>
            <a:br>
              <a:rPr lang="fr-FR" sz="1200" i="1" kern="1200" baseline="0" dirty="0" smtClean="0">
                <a:solidFill>
                  <a:schemeClr val="tx1"/>
                </a:solidFill>
                <a:latin typeface="+mn-lt"/>
                <a:ea typeface="+mn-ea"/>
                <a:cs typeface="+mn-cs"/>
              </a:rPr>
            </a:br>
            <a:r>
              <a:rPr lang="fr-FR" sz="1200" i="1" kern="1200" baseline="0" dirty="0" smtClean="0">
                <a:solidFill>
                  <a:schemeClr val="tx1"/>
                </a:solidFill>
                <a:latin typeface="+mn-lt"/>
                <a:ea typeface="+mn-ea"/>
                <a:cs typeface="+mn-cs"/>
              </a:rPr>
              <a:t>à droite, </a:t>
            </a:r>
            <a:r>
              <a:rPr lang="fr-FR" sz="1200" i="1" kern="1200" dirty="0" smtClean="0">
                <a:solidFill>
                  <a:schemeClr val="tx1"/>
                </a:solidFill>
                <a:latin typeface="+mn-lt"/>
                <a:ea typeface="+mn-ea"/>
                <a:cs typeface="+mn-cs"/>
              </a:rPr>
              <a:t>monument </a:t>
            </a:r>
            <a:r>
              <a:rPr lang="fr-FR" sz="1200" i="0" kern="1200" dirty="0" err="1" smtClean="0">
                <a:solidFill>
                  <a:schemeClr val="tx1"/>
                </a:solidFill>
                <a:latin typeface="+mn-lt"/>
                <a:ea typeface="+mn-ea"/>
                <a:cs typeface="+mn-cs"/>
              </a:rPr>
              <a:t>Gëlle</a:t>
            </a:r>
            <a:r>
              <a:rPr lang="fr-FR" sz="1200" i="0" kern="1200" baseline="0" dirty="0" smtClean="0">
                <a:solidFill>
                  <a:schemeClr val="tx1"/>
                </a:solidFill>
                <a:latin typeface="+mn-lt"/>
                <a:ea typeface="+mn-ea"/>
                <a:cs typeface="+mn-cs"/>
              </a:rPr>
              <a:t> Fra </a:t>
            </a:r>
            <a:r>
              <a:rPr lang="fr-FR" sz="1200" i="1" kern="1200" baseline="0" dirty="0" smtClean="0">
                <a:solidFill>
                  <a:schemeClr val="tx1"/>
                </a:solidFill>
                <a:latin typeface="+mn-lt"/>
                <a:ea typeface="+mn-ea"/>
                <a:cs typeface="+mn-cs"/>
              </a:rPr>
              <a:t>avec drapeau luxembourgeois </a:t>
            </a:r>
            <a:r>
              <a:rPr lang="fr-FR" sz="1200" i="1" kern="1200" dirty="0" smtClean="0">
                <a:solidFill>
                  <a:schemeClr val="tx1"/>
                </a:solidFill>
                <a:latin typeface="+mn-lt"/>
                <a:ea typeface="+mn-ea"/>
                <a:cs typeface="+mn-cs"/>
              </a:rPr>
              <a:t>© SIP.</a:t>
            </a:r>
          </a:p>
          <a:p>
            <a:pPr indent="0" eaLnBrk="1" hangingPunct="1">
              <a:lnSpc>
                <a:spcPct val="100000"/>
              </a:lnSpc>
              <a:spcBef>
                <a:spcPct val="0"/>
              </a:spcBef>
            </a:pPr>
            <a:endParaRPr lang="fr-FR" sz="1200" dirty="0" smtClean="0">
              <a:solidFill>
                <a:schemeClr val="tx1"/>
              </a:solidFill>
              <a:latin typeface="+mn-lt"/>
            </a:endParaRPr>
          </a:p>
          <a:p>
            <a:pPr indent="0" eaLnBrk="1" hangingPunct="1">
              <a:lnSpc>
                <a:spcPct val="100000"/>
              </a:lnSpc>
              <a:spcBef>
                <a:spcPct val="0"/>
              </a:spcBef>
            </a:pPr>
            <a:endParaRPr lang="fr-FR" sz="1200" dirty="0" smtClean="0">
              <a:solidFill>
                <a:schemeClr val="tx1"/>
              </a:solidFill>
              <a:latin typeface="+mn-lt"/>
            </a:endParaRPr>
          </a:p>
          <a:p>
            <a:pPr indent="0" eaLnBrk="1" hangingPunct="1">
              <a:lnSpc>
                <a:spcPct val="100000"/>
              </a:lnSpc>
            </a:pPr>
            <a:r>
              <a:rPr lang="fr-FR" sz="1200" b="1" dirty="0" smtClean="0">
                <a:solidFill>
                  <a:schemeClr val="tx1"/>
                </a:solidFill>
                <a:latin typeface="+mn-lt"/>
              </a:rPr>
              <a:t>POUR EN SAVOIR PLUS</a:t>
            </a:r>
          </a:p>
          <a:p>
            <a:pPr indent="0" eaLnBrk="1" hangingPunct="1">
              <a:lnSpc>
                <a:spcPct val="100000"/>
              </a:lnSpc>
              <a:buFont typeface="Arial" pitchFamily="34" charset="0"/>
              <a:buChar char="•"/>
            </a:pPr>
            <a:r>
              <a:rPr lang="fr-FR" sz="1200" dirty="0" smtClean="0">
                <a:solidFill>
                  <a:schemeClr val="tx1"/>
                </a:solidFill>
                <a:latin typeface="+mn-lt"/>
              </a:rPr>
              <a:t> </a:t>
            </a:r>
            <a:r>
              <a:rPr lang="fr-FR" sz="1200" noProof="0" dirty="0" smtClean="0">
                <a:solidFill>
                  <a:schemeClr val="tx1"/>
                </a:solidFill>
                <a:latin typeface="+mn-lt"/>
              </a:rPr>
              <a:t>« </a:t>
            </a:r>
            <a:r>
              <a:rPr lang="fr-FR" sz="1200" i="0" dirty="0" smtClean="0">
                <a:solidFill>
                  <a:schemeClr val="tx1"/>
                </a:solidFill>
                <a:latin typeface="+mn-lt"/>
              </a:rPr>
              <a:t>Symboles</a:t>
            </a:r>
            <a:r>
              <a:rPr lang="fr-FR" sz="1200" i="0" baseline="0" dirty="0" smtClean="0">
                <a:solidFill>
                  <a:schemeClr val="tx1"/>
                </a:solidFill>
                <a:latin typeface="+mn-lt"/>
              </a:rPr>
              <a:t> nationaux</a:t>
            </a:r>
            <a:r>
              <a:rPr lang="fr-FR" sz="1200" i="0" baseline="0" noProof="0" dirty="0" smtClean="0">
                <a:solidFill>
                  <a:schemeClr val="tx1"/>
                </a:solidFill>
                <a:latin typeface="+mn-lt"/>
              </a:rPr>
              <a:t> »</a:t>
            </a:r>
            <a:r>
              <a:rPr lang="fr-FR" sz="1200" i="0" dirty="0" smtClean="0">
                <a:solidFill>
                  <a:schemeClr val="tx1"/>
                </a:solidFill>
                <a:latin typeface="+mn-lt"/>
              </a:rPr>
              <a:t> </a:t>
            </a:r>
            <a:r>
              <a:rPr lang="fr-FR" sz="1200" dirty="0" smtClean="0">
                <a:solidFill>
                  <a:schemeClr val="tx1"/>
                </a:solidFill>
                <a:latin typeface="+mn-lt"/>
              </a:rPr>
              <a:t>: </a:t>
            </a:r>
            <a:br>
              <a:rPr lang="fr-FR" sz="1200" dirty="0" smtClean="0">
                <a:solidFill>
                  <a:schemeClr val="tx1"/>
                </a:solidFill>
                <a:latin typeface="+mn-lt"/>
              </a:rPr>
            </a:br>
            <a:r>
              <a:rPr lang="fr-FR" sz="1200" dirty="0" smtClean="0">
                <a:solidFill>
                  <a:schemeClr val="tx1"/>
                </a:solidFill>
                <a:latin typeface="+mn-lt"/>
              </a:rPr>
              <a:t>  www.luxembourg.public.lu/fr/le-grand-duche-se-presente/symboles-nationaux/index.html</a:t>
            </a:r>
          </a:p>
          <a:p>
            <a:pPr indent="0" eaLnBrk="1" hangingPunct="1">
              <a:lnSpc>
                <a:spcPct val="100000"/>
              </a:lnSpc>
              <a:buFont typeface="Arial" pitchFamily="34" charset="0"/>
              <a:buChar char="•"/>
            </a:pPr>
            <a:r>
              <a:rPr lang="fr-FR" sz="1200" i="1" dirty="0" smtClean="0">
                <a:solidFill>
                  <a:schemeClr val="tx1"/>
                </a:solidFill>
                <a:latin typeface="+mn-lt"/>
              </a:rPr>
              <a:t> à propos... des symboles de l’État et de la Nation </a:t>
            </a:r>
            <a:r>
              <a:rPr lang="fr-FR" sz="1200" i="0" dirty="0" smtClean="0">
                <a:solidFill>
                  <a:schemeClr val="tx1"/>
                </a:solidFill>
                <a:latin typeface="+mn-lt"/>
              </a:rPr>
              <a:t>:</a:t>
            </a:r>
            <a:r>
              <a:rPr lang="fr-FR" sz="1200" i="1" dirty="0" smtClean="0">
                <a:solidFill>
                  <a:schemeClr val="tx1"/>
                </a:solidFill>
                <a:latin typeface="+mn-lt"/>
              </a:rPr>
              <a:t>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www.luxembourg.public.lu/fr/publications/d/ap-symboles/index.html</a:t>
            </a:r>
          </a:p>
          <a:p>
            <a:pPr indent="0" eaLnBrk="1" hangingPunct="1">
              <a:lnSpc>
                <a:spcPct val="100000"/>
              </a:lnSpc>
              <a:buFont typeface="Arial" pitchFamily="34" charset="0"/>
              <a:buChar char="•"/>
            </a:pPr>
            <a:r>
              <a:rPr lang="fr-FR" sz="1200" i="1" dirty="0" smtClean="0">
                <a:solidFill>
                  <a:schemeClr val="tx1"/>
                </a:solidFill>
                <a:latin typeface="+mn-lt"/>
                <a:cs typeface="Arial" charset="0"/>
              </a:rPr>
              <a:t> Tout savoir sur le Grand-Duché de Luxembourg </a:t>
            </a:r>
            <a:r>
              <a:rPr lang="fr-FR" sz="1200" i="0" dirty="0" smtClean="0">
                <a:solidFill>
                  <a:schemeClr val="tx1"/>
                </a:solidFill>
                <a:latin typeface="+mn-lt"/>
                <a:cs typeface="Arial" charset="0"/>
              </a:rPr>
              <a:t>:</a:t>
            </a:r>
            <a:r>
              <a:rPr lang="fr-FR" sz="1200" dirty="0" smtClean="0">
                <a:solidFill>
                  <a:schemeClr val="tx1"/>
                </a:solidFill>
                <a:latin typeface="+mn-lt"/>
                <a:cs typeface="Arial" charset="0"/>
              </a:rPr>
              <a:t> </a:t>
            </a:r>
            <a:br>
              <a:rPr lang="fr-FR" sz="1200" dirty="0" smtClean="0">
                <a:solidFill>
                  <a:schemeClr val="tx1"/>
                </a:solidFill>
                <a:latin typeface="+mn-lt"/>
                <a:cs typeface="Arial" charset="0"/>
              </a:rPr>
            </a:br>
            <a:r>
              <a:rPr lang="fr-FR" sz="1200" dirty="0" smtClean="0">
                <a:solidFill>
                  <a:schemeClr val="tx1"/>
                </a:solidFill>
                <a:latin typeface="+mn-lt"/>
                <a:cs typeface="Arial" charset="0"/>
              </a:rPr>
              <a:t>  </a:t>
            </a:r>
            <a:r>
              <a:rPr lang="fr-FR" sz="1200" dirty="0" smtClean="0">
                <a:solidFill>
                  <a:schemeClr val="tx1"/>
                </a:solidFill>
                <a:latin typeface="+mn-lt"/>
              </a:rPr>
              <a:t>www.luxembourg.public.lu/fr/publications/c/tout-savoir/index.html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23</a:t>
            </a:fld>
            <a:endParaRPr lang="en-US" dirty="0"/>
          </a:p>
        </p:txBody>
      </p:sp>
    </p:spTree>
    <p:extLst>
      <p:ext uri="{BB962C8B-B14F-4D97-AF65-F5344CB8AC3E}">
        <p14:creationId xmlns:p14="http://schemas.microsoft.com/office/powerpoint/2010/main" val="1309242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fr-FR" sz="1200" b="1" u="sng" dirty="0" smtClean="0">
                <a:solidFill>
                  <a:schemeClr val="tx1"/>
                </a:solidFill>
                <a:latin typeface="+mn-lt"/>
              </a:rPr>
              <a:t>Symboles nationaux : Hymne national</a:t>
            </a:r>
          </a:p>
          <a:p>
            <a:pPr eaLnBrk="1" hangingPunct="1">
              <a:spcBef>
                <a:spcPct val="0"/>
              </a:spcBef>
              <a:defRPr/>
            </a:pPr>
            <a:endParaRPr lang="fr-FR" sz="1200" b="1" dirty="0" smtClean="0">
              <a:solidFill>
                <a:schemeClr val="tx1"/>
              </a:solidFill>
              <a:latin typeface="+mn-lt"/>
            </a:endParaRPr>
          </a:p>
          <a:p>
            <a:pPr eaLnBrk="1" hangingPunct="1">
              <a:spcBef>
                <a:spcPct val="0"/>
              </a:spcBef>
              <a:defRPr/>
            </a:pPr>
            <a:r>
              <a:rPr lang="fr-FR" sz="1200" b="1" dirty="0" smtClean="0">
                <a:solidFill>
                  <a:schemeClr val="tx1"/>
                </a:solidFill>
                <a:latin typeface="+mn-lt"/>
              </a:rPr>
              <a:t>L’hymne national, </a:t>
            </a:r>
            <a:r>
              <a:rPr lang="fr-FR" sz="1200" dirty="0" smtClean="0">
                <a:solidFill>
                  <a:schemeClr val="tx1"/>
                </a:solidFill>
                <a:latin typeface="+mn-lt"/>
              </a:rPr>
              <a:t>protégé</a:t>
            </a:r>
            <a:r>
              <a:rPr lang="fr-FR" sz="1200" baseline="0" dirty="0" smtClean="0">
                <a:solidFill>
                  <a:schemeClr val="tx1"/>
                </a:solidFill>
                <a:latin typeface="+mn-lt"/>
              </a:rPr>
              <a:t> par la loi </a:t>
            </a:r>
            <a:r>
              <a:rPr lang="fr-FR" sz="1200" dirty="0" smtClean="0">
                <a:solidFill>
                  <a:schemeClr val="tx1"/>
                </a:solidFill>
                <a:latin typeface="+mn-lt"/>
              </a:rPr>
              <a:t>depuis 1993, est constitué par la première et la dernière strophe du chant </a:t>
            </a:r>
            <a:r>
              <a:rPr lang="fr-FR" sz="1200" i="1" dirty="0" smtClean="0">
                <a:solidFill>
                  <a:schemeClr val="tx1"/>
                </a:solidFill>
                <a:latin typeface="+mn-lt"/>
              </a:rPr>
              <a:t>Ons Heemecht</a:t>
            </a:r>
            <a:r>
              <a:rPr lang="fr-FR" sz="1200" dirty="0" smtClean="0">
                <a:solidFill>
                  <a:schemeClr val="tx1"/>
                </a:solidFill>
                <a:latin typeface="+mn-lt"/>
              </a:rPr>
              <a:t> (Notre patrie) de 1859, un poème en langue luxembourgeoise de </a:t>
            </a:r>
            <a:r>
              <a:rPr lang="fr-FR" sz="1200" b="1" dirty="0" smtClean="0">
                <a:solidFill>
                  <a:schemeClr val="tx1"/>
                </a:solidFill>
                <a:latin typeface="+mn-lt"/>
              </a:rPr>
              <a:t>Michel Lentz,</a:t>
            </a:r>
            <a:r>
              <a:rPr lang="fr-FR" sz="1200" dirty="0" smtClean="0">
                <a:solidFill>
                  <a:schemeClr val="tx1"/>
                </a:solidFill>
                <a:latin typeface="+mn-lt"/>
              </a:rPr>
              <a:t> mis en musique par </a:t>
            </a:r>
            <a:r>
              <a:rPr lang="fr-FR" sz="1200" b="1" dirty="0" smtClean="0">
                <a:solidFill>
                  <a:schemeClr val="tx1"/>
                </a:solidFill>
                <a:latin typeface="+mn-lt"/>
              </a:rPr>
              <a:t>Jean-Antoine Zinnen.</a:t>
            </a:r>
            <a:r>
              <a:rPr lang="fr-FR" sz="1200" dirty="0" smtClean="0">
                <a:solidFill>
                  <a:schemeClr val="tx1"/>
                </a:solidFill>
                <a:latin typeface="+mn-lt"/>
              </a:rPr>
              <a:t> Joué pour la première fois en public lors d’une grande cérémonie à Ettelbruck en 1864, l’hymne national exprime toute la joie du pays qui est enfin devenu indépendant, et qui se réjouit de la quiétude et de la prospérité. En 2014, le</a:t>
            </a:r>
            <a:r>
              <a:rPr lang="fr-FR" sz="1200" baseline="0" dirty="0" smtClean="0">
                <a:solidFill>
                  <a:schemeClr val="tx1"/>
                </a:solidFill>
                <a:latin typeface="+mn-lt"/>
              </a:rPr>
              <a:t> Luxembourg a célébré le 150</a:t>
            </a:r>
            <a:r>
              <a:rPr lang="fr-FR" sz="1200" baseline="30000" dirty="0" smtClean="0">
                <a:solidFill>
                  <a:schemeClr val="tx1"/>
                </a:solidFill>
                <a:latin typeface="+mn-lt"/>
              </a:rPr>
              <a:t>e</a:t>
            </a:r>
            <a:r>
              <a:rPr lang="fr-FR" sz="1200" baseline="0" dirty="0" smtClean="0">
                <a:solidFill>
                  <a:schemeClr val="tx1"/>
                </a:solidFill>
                <a:latin typeface="+mn-lt"/>
              </a:rPr>
              <a:t> anniversaire de la première représentation de l’hymne national à Ettelbruck.</a:t>
            </a:r>
            <a:endParaRPr lang="fr-FR" sz="1200" dirty="0" smtClean="0">
              <a:solidFill>
                <a:schemeClr val="tx1"/>
              </a:solidFill>
              <a:latin typeface="+mn-lt"/>
            </a:endParaRPr>
          </a:p>
          <a:p>
            <a:pPr eaLnBrk="1" hangingPunct="1">
              <a:spcBef>
                <a:spcPct val="0"/>
              </a:spcBef>
              <a:defRPr/>
            </a:pPr>
            <a:endParaRPr lang="fr-FR" sz="1200" dirty="0" smtClean="0">
              <a:solidFill>
                <a:schemeClr val="tx1"/>
              </a:solidFill>
              <a:latin typeface="+mn-lt"/>
            </a:endParaRPr>
          </a:p>
          <a:p>
            <a:pPr>
              <a:defRPr/>
            </a:pPr>
            <a:r>
              <a:rPr lang="fr-FR" sz="1200" dirty="0" smtClean="0">
                <a:solidFill>
                  <a:schemeClr val="tx1"/>
                </a:solidFill>
                <a:latin typeface="+mn-lt"/>
              </a:rPr>
              <a:t>Seul le gouvernement a le droit de traduire l’hymne national dans d’autres langues. Des traductions officielles sont disponibles en ligne : </a:t>
            </a:r>
            <a:br>
              <a:rPr lang="fr-FR" sz="1200" dirty="0" smtClean="0">
                <a:solidFill>
                  <a:schemeClr val="tx1"/>
                </a:solidFill>
                <a:latin typeface="+mn-lt"/>
              </a:rPr>
            </a:br>
            <a:r>
              <a:rPr lang="fr-FR" sz="1200" u="none" dirty="0" smtClean="0">
                <a:solidFill>
                  <a:schemeClr val="tx1"/>
                </a:solidFill>
                <a:latin typeface="+mn-lt"/>
              </a:rPr>
              <a:t>luxembourg.public.lu/de/le-grand-</a:t>
            </a:r>
            <a:r>
              <a:rPr lang="fr-FR" sz="1200" u="none" dirty="0" err="1" smtClean="0">
                <a:solidFill>
                  <a:schemeClr val="tx1"/>
                </a:solidFill>
                <a:latin typeface="+mn-lt"/>
              </a:rPr>
              <a:t>duche</a:t>
            </a:r>
            <a:r>
              <a:rPr lang="fr-FR" sz="1200" u="none" dirty="0" smtClean="0">
                <a:solidFill>
                  <a:schemeClr val="tx1"/>
                </a:solidFill>
                <a:latin typeface="+mn-lt"/>
              </a:rPr>
              <a:t>-se-</a:t>
            </a:r>
            <a:r>
              <a:rPr lang="fr-FR" sz="1200" u="none" dirty="0" err="1" smtClean="0">
                <a:solidFill>
                  <a:schemeClr val="tx1"/>
                </a:solidFill>
                <a:latin typeface="+mn-lt"/>
              </a:rPr>
              <a:t>presente</a:t>
            </a:r>
            <a:r>
              <a:rPr lang="fr-FR" sz="1200" u="none" dirty="0" smtClean="0">
                <a:solidFill>
                  <a:schemeClr val="tx1"/>
                </a:solidFill>
                <a:latin typeface="+mn-lt"/>
              </a:rPr>
              <a:t>/symboles-nationaux/hymne/traductions/index.html</a:t>
            </a:r>
            <a:endParaRPr lang="fr-FR" sz="1200" dirty="0" smtClean="0">
              <a:solidFill>
                <a:schemeClr val="tx1"/>
              </a:solidFill>
              <a:latin typeface="+mn-lt"/>
            </a:endParaRPr>
          </a:p>
          <a:p>
            <a:pPr>
              <a:defRPr/>
            </a:pPr>
            <a:endParaRPr lang="fr-FR" sz="1200" dirty="0" smtClean="0">
              <a:solidFill>
                <a:schemeClr val="tx1"/>
              </a:solidFill>
              <a:latin typeface="+mn-lt"/>
            </a:endParaRPr>
          </a:p>
          <a:p>
            <a:pPr>
              <a:defRPr/>
            </a:pPr>
            <a:endParaRPr lang="fr-FR" sz="1200" dirty="0" smtClean="0">
              <a:solidFill>
                <a:schemeClr val="tx1"/>
              </a:solidFill>
              <a:latin typeface="+mn-lt"/>
            </a:endParaRPr>
          </a:p>
          <a:p>
            <a:pPr eaLnBrk="1" hangingPunct="1">
              <a:defRPr/>
            </a:pPr>
            <a:r>
              <a:rPr lang="fr-FR" sz="1200" b="1" dirty="0" smtClean="0">
                <a:solidFill>
                  <a:schemeClr val="tx1"/>
                </a:solidFill>
                <a:latin typeface="+mn-lt"/>
              </a:rPr>
              <a:t>POUR EN SAVOIR PLUS</a:t>
            </a:r>
          </a:p>
          <a:p>
            <a:pPr eaLnBrk="1" hangingPunct="1">
              <a:buFont typeface="Arial" pitchFamily="34" charset="0"/>
              <a:buChar char="•"/>
              <a:defRPr/>
            </a:pPr>
            <a:r>
              <a:rPr lang="fr-FR" sz="1200" dirty="0" smtClean="0">
                <a:solidFill>
                  <a:schemeClr val="tx1"/>
                </a:solidFill>
                <a:latin typeface="+mn-lt"/>
              </a:rPr>
              <a:t> </a:t>
            </a:r>
            <a:r>
              <a:rPr lang="fr-FR" sz="1200" noProof="0" dirty="0" smtClean="0">
                <a:solidFill>
                  <a:schemeClr val="tx1"/>
                </a:solidFill>
                <a:latin typeface="+mn-lt"/>
              </a:rPr>
              <a:t>« </a:t>
            </a:r>
            <a:r>
              <a:rPr lang="fr-FR" sz="1200" i="0" dirty="0" smtClean="0">
                <a:solidFill>
                  <a:schemeClr val="tx1"/>
                </a:solidFill>
                <a:latin typeface="+mn-lt"/>
              </a:rPr>
              <a:t>Symboles</a:t>
            </a:r>
            <a:r>
              <a:rPr lang="fr-FR" sz="1200" i="0" baseline="0" dirty="0" smtClean="0">
                <a:solidFill>
                  <a:schemeClr val="tx1"/>
                </a:solidFill>
                <a:latin typeface="+mn-lt"/>
              </a:rPr>
              <a:t> nationaux</a:t>
            </a:r>
            <a:r>
              <a:rPr lang="fr-FR" sz="1200" i="0" baseline="0" noProof="0" dirty="0" smtClean="0">
                <a:solidFill>
                  <a:schemeClr val="tx1"/>
                </a:solidFill>
                <a:latin typeface="+mn-lt"/>
              </a:rPr>
              <a:t> »</a:t>
            </a:r>
            <a:r>
              <a:rPr lang="fr-FR" sz="1200" i="0" dirty="0" smtClean="0">
                <a:solidFill>
                  <a:schemeClr val="tx1"/>
                </a:solidFill>
                <a:latin typeface="+mn-lt"/>
              </a:rPr>
              <a:t> </a:t>
            </a:r>
            <a:r>
              <a:rPr lang="fr-FR" sz="1200" dirty="0" smtClean="0">
                <a:solidFill>
                  <a:schemeClr val="tx1"/>
                </a:solidFill>
                <a:latin typeface="+mn-lt"/>
              </a:rPr>
              <a:t>: </a:t>
            </a:r>
            <a:br>
              <a:rPr lang="fr-FR" sz="1200" dirty="0" smtClean="0">
                <a:solidFill>
                  <a:schemeClr val="tx1"/>
                </a:solidFill>
                <a:latin typeface="+mn-lt"/>
              </a:rPr>
            </a:br>
            <a:r>
              <a:rPr lang="fr-FR" sz="1200" dirty="0" smtClean="0">
                <a:solidFill>
                  <a:schemeClr val="tx1"/>
                </a:solidFill>
                <a:latin typeface="+mn-lt"/>
              </a:rPr>
              <a:t>  www.luxembourg.public.lu/fr/le-grand-duche-se-presente/symboles-nationaux/index.html</a:t>
            </a:r>
          </a:p>
          <a:p>
            <a:pPr eaLnBrk="1" hangingPunct="1">
              <a:buFont typeface="Arial" pitchFamily="34" charset="0"/>
              <a:buChar char="•"/>
              <a:defRPr/>
            </a:pPr>
            <a:r>
              <a:rPr lang="fr-FR" sz="1200" i="1" dirty="0" smtClean="0">
                <a:solidFill>
                  <a:schemeClr val="tx1"/>
                </a:solidFill>
                <a:latin typeface="+mn-lt"/>
              </a:rPr>
              <a:t> à propos... des symboles de l’État et de la Nation </a:t>
            </a:r>
            <a:r>
              <a:rPr lang="fr-FR" sz="1200" i="0" dirty="0" smtClean="0">
                <a:solidFill>
                  <a:schemeClr val="tx1"/>
                </a:solidFill>
                <a:latin typeface="+mn-lt"/>
              </a:rPr>
              <a:t>:</a:t>
            </a:r>
            <a:r>
              <a:rPr lang="fr-FR" sz="1200" i="1" dirty="0" smtClean="0">
                <a:solidFill>
                  <a:schemeClr val="tx1"/>
                </a:solidFill>
                <a:latin typeface="+mn-lt"/>
              </a:rPr>
              <a:t>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www.luxembourg.public.lu/fr/publications/d/ap-symboles/index.html</a:t>
            </a:r>
          </a:p>
          <a:p>
            <a:pPr eaLnBrk="1" hangingPunct="1">
              <a:buFont typeface="Arial" pitchFamily="34" charset="0"/>
              <a:buChar char="•"/>
              <a:defRPr/>
            </a:pPr>
            <a:r>
              <a:rPr lang="fr-FR" sz="1200" i="1" dirty="0" smtClean="0">
                <a:solidFill>
                  <a:schemeClr val="tx1"/>
                </a:solidFill>
                <a:latin typeface="+mn-lt"/>
                <a:cs typeface="Arial" charset="0"/>
              </a:rPr>
              <a:t> Tout savoir sur le Grand-Duché de Luxembourg </a:t>
            </a:r>
            <a:r>
              <a:rPr lang="fr-FR" sz="1200" i="0" dirty="0" smtClean="0">
                <a:solidFill>
                  <a:schemeClr val="tx1"/>
                </a:solidFill>
                <a:latin typeface="+mn-lt"/>
                <a:cs typeface="Arial" charset="0"/>
              </a:rPr>
              <a:t>:</a:t>
            </a:r>
            <a:r>
              <a:rPr lang="fr-FR" sz="1200" i="1" dirty="0" smtClean="0">
                <a:solidFill>
                  <a:schemeClr val="tx1"/>
                </a:solidFill>
                <a:latin typeface="+mn-lt"/>
                <a:cs typeface="Arial" charset="0"/>
              </a:rPr>
              <a:t> </a:t>
            </a:r>
            <a:br>
              <a:rPr lang="fr-FR" sz="1200" i="1" dirty="0" smtClean="0">
                <a:solidFill>
                  <a:schemeClr val="tx1"/>
                </a:solidFill>
                <a:latin typeface="+mn-lt"/>
                <a:cs typeface="Arial" charset="0"/>
              </a:rPr>
            </a:br>
            <a:r>
              <a:rPr lang="fr-FR" sz="1200" i="1" dirty="0" smtClean="0">
                <a:solidFill>
                  <a:schemeClr val="tx1"/>
                </a:solidFill>
                <a:latin typeface="+mn-lt"/>
                <a:cs typeface="Arial" charset="0"/>
              </a:rPr>
              <a:t>  </a:t>
            </a:r>
            <a:r>
              <a:rPr lang="fr-FR" sz="1200" dirty="0" smtClean="0">
                <a:solidFill>
                  <a:schemeClr val="tx1"/>
                </a:solidFill>
                <a:latin typeface="+mn-lt"/>
              </a:rPr>
              <a:t>www.luxembourg.public.lu/fr/publications/c/tout-savoir/index.html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24</a:t>
            </a:fld>
            <a:endParaRPr lang="en-US" dirty="0"/>
          </a:p>
        </p:txBody>
      </p:sp>
    </p:spTree>
    <p:extLst>
      <p:ext uri="{BB962C8B-B14F-4D97-AF65-F5344CB8AC3E}">
        <p14:creationId xmlns:p14="http://schemas.microsoft.com/office/powerpoint/2010/main" val="3526364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fr-FR" sz="1200" b="1" u="sng" dirty="0" smtClean="0">
                <a:solidFill>
                  <a:schemeClr val="tx1"/>
                </a:solidFill>
                <a:latin typeface="+mn-lt"/>
              </a:rPr>
              <a:t>Symboles nationaux : Hymne de la maison grand-ducale</a:t>
            </a:r>
            <a:br>
              <a:rPr lang="fr-FR" sz="1200" b="1" u="sng" dirty="0" smtClean="0">
                <a:solidFill>
                  <a:schemeClr val="tx1"/>
                </a:solidFill>
                <a:latin typeface="+mn-lt"/>
              </a:rPr>
            </a:br>
            <a:r>
              <a:rPr lang="fr-FR" sz="1200" b="1" u="sng" dirty="0" smtClean="0">
                <a:solidFill>
                  <a:schemeClr val="tx1"/>
                </a:solidFill>
                <a:latin typeface="+mn-lt"/>
              </a:rPr>
              <a:t/>
            </a:r>
            <a:br>
              <a:rPr lang="fr-FR" sz="1200" b="1" u="sng" dirty="0" smtClean="0">
                <a:solidFill>
                  <a:schemeClr val="tx1"/>
                </a:solidFill>
                <a:latin typeface="+mn-lt"/>
              </a:rPr>
            </a:br>
            <a:r>
              <a:rPr lang="fr-FR" sz="1200" i="1" dirty="0" smtClean="0">
                <a:solidFill>
                  <a:schemeClr val="tx1"/>
                </a:solidFill>
                <a:latin typeface="+mn-lt"/>
              </a:rPr>
              <a:t>De</a:t>
            </a:r>
            <a:r>
              <a:rPr lang="fr-FR" sz="1200" dirty="0" smtClean="0">
                <a:solidFill>
                  <a:schemeClr val="tx1"/>
                </a:solidFill>
                <a:latin typeface="+mn-lt"/>
              </a:rPr>
              <a:t> </a:t>
            </a:r>
            <a:r>
              <a:rPr lang="fr-FR" sz="1200" i="1" dirty="0" smtClean="0">
                <a:solidFill>
                  <a:schemeClr val="tx1"/>
                </a:solidFill>
                <a:latin typeface="+mn-lt"/>
              </a:rPr>
              <a:t>Wilhelmus </a:t>
            </a:r>
            <a:r>
              <a:rPr lang="fr-FR" sz="1200" dirty="0" smtClean="0">
                <a:solidFill>
                  <a:schemeClr val="tx1"/>
                </a:solidFill>
                <a:latin typeface="+mn-lt"/>
              </a:rPr>
              <a:t>est l’hymne de la maison grand-ducale.</a:t>
            </a:r>
            <a:r>
              <a:rPr lang="fr-FR" sz="1200" baseline="0" dirty="0" smtClean="0">
                <a:solidFill>
                  <a:schemeClr val="tx1"/>
                </a:solidFill>
                <a:latin typeface="+mn-lt"/>
              </a:rPr>
              <a:t> </a:t>
            </a:r>
            <a:r>
              <a:rPr lang="fr-FR" sz="1200" dirty="0" smtClean="0">
                <a:solidFill>
                  <a:schemeClr val="tx1"/>
                </a:solidFill>
                <a:latin typeface="+mn-lt"/>
              </a:rPr>
              <a:t>Il est entonné lorsqu’un des membres de la famille grand-ducale arrive à une cérémonie officielle et au moment où il prend congé.</a:t>
            </a:r>
            <a:br>
              <a:rPr lang="fr-FR" sz="1200" dirty="0" smtClean="0">
                <a:solidFill>
                  <a:schemeClr val="tx1"/>
                </a:solidFill>
                <a:latin typeface="+mn-lt"/>
              </a:rPr>
            </a:br>
            <a:r>
              <a:rPr lang="fr-FR" sz="1200" dirty="0" smtClean="0">
                <a:solidFill>
                  <a:schemeClr val="tx1"/>
                </a:solidFill>
                <a:latin typeface="+mn-lt"/>
              </a:rPr>
              <a:t/>
            </a:r>
            <a:br>
              <a:rPr lang="fr-FR" sz="1200" dirty="0" smtClean="0">
                <a:solidFill>
                  <a:schemeClr val="tx1"/>
                </a:solidFill>
                <a:latin typeface="+mn-lt"/>
              </a:rPr>
            </a:br>
            <a:r>
              <a:rPr lang="fr-FR" sz="1200" dirty="0" smtClean="0">
                <a:solidFill>
                  <a:schemeClr val="tx1"/>
                </a:solidFill>
                <a:latin typeface="+mn-lt"/>
              </a:rPr>
              <a:t>Il est inspiré d’une sonnerie de trompette ou d’une fanfare de cavalerie, dont la première</a:t>
            </a:r>
            <a:r>
              <a:rPr lang="fr-FR" sz="1200" baseline="0" dirty="0" smtClean="0">
                <a:solidFill>
                  <a:schemeClr val="tx1"/>
                </a:solidFill>
                <a:latin typeface="+mn-lt"/>
              </a:rPr>
              <a:t> </a:t>
            </a:r>
            <a:r>
              <a:rPr lang="fr-FR" sz="1200" dirty="0" smtClean="0">
                <a:solidFill>
                  <a:schemeClr val="tx1"/>
                </a:solidFill>
                <a:latin typeface="+mn-lt"/>
              </a:rPr>
              <a:t>trace écrite date</a:t>
            </a:r>
            <a:r>
              <a:rPr lang="fr-FR" sz="1200" baseline="0" dirty="0" smtClean="0">
                <a:solidFill>
                  <a:schemeClr val="tx1"/>
                </a:solidFill>
                <a:latin typeface="+mn-lt"/>
              </a:rPr>
              <a:t> du </a:t>
            </a:r>
            <a:r>
              <a:rPr lang="fr-FR" sz="1200" dirty="0" smtClean="0">
                <a:solidFill>
                  <a:schemeClr val="tx1"/>
                </a:solidFill>
                <a:latin typeface="+mn-lt"/>
              </a:rPr>
              <a:t>XVI</a:t>
            </a:r>
            <a:r>
              <a:rPr lang="fr-FR" sz="1200" baseline="30000" dirty="0" smtClean="0">
                <a:solidFill>
                  <a:schemeClr val="tx1"/>
                </a:solidFill>
                <a:latin typeface="+mn-lt"/>
              </a:rPr>
              <a:t>e</a:t>
            </a:r>
            <a:r>
              <a:rPr lang="fr-FR" sz="1200" dirty="0" smtClean="0">
                <a:solidFill>
                  <a:schemeClr val="tx1"/>
                </a:solidFill>
                <a:latin typeface="+mn-lt"/>
              </a:rPr>
              <a:t> siècle.</a:t>
            </a:r>
            <a:br>
              <a:rPr lang="fr-FR" sz="1200" dirty="0" smtClean="0">
                <a:solidFill>
                  <a:schemeClr val="tx1"/>
                </a:solidFill>
                <a:latin typeface="+mn-lt"/>
              </a:rPr>
            </a:br>
            <a:endParaRPr lang="fr-FR" sz="1200" dirty="0" smtClean="0">
              <a:solidFill>
                <a:schemeClr val="tx1"/>
              </a:solidFill>
              <a:latin typeface="+mn-lt"/>
            </a:endParaRPr>
          </a:p>
          <a:p>
            <a:pPr>
              <a:spcBef>
                <a:spcPts val="0"/>
              </a:spcBef>
            </a:pPr>
            <a:endParaRPr lang="fr-FR" sz="1200" dirty="0" smtClean="0">
              <a:solidFill>
                <a:schemeClr val="tx1"/>
              </a:solidFill>
              <a:latin typeface="+mn-lt"/>
            </a:endParaRPr>
          </a:p>
          <a:p>
            <a:pPr>
              <a:spcBef>
                <a:spcPts val="0"/>
              </a:spcBef>
            </a:pPr>
            <a:r>
              <a:rPr lang="fr-FR" sz="1200" b="1" dirty="0" smtClean="0">
                <a:solidFill>
                  <a:schemeClr val="tx1"/>
                </a:solidFill>
                <a:latin typeface="+mn-lt"/>
              </a:rPr>
              <a:t>POUR EN SAVOIR PLUS</a:t>
            </a:r>
            <a:endParaRPr lang="fr-FR" sz="1200" dirty="0" smtClean="0">
              <a:solidFill>
                <a:schemeClr val="tx1"/>
              </a:solidFill>
              <a:latin typeface="+mn-lt"/>
            </a:endParaRPr>
          </a:p>
          <a:p>
            <a:pPr>
              <a:spcBef>
                <a:spcPts val="0"/>
              </a:spcBef>
              <a:buFont typeface="Arial" pitchFamily="34" charset="0"/>
              <a:buChar char="•"/>
            </a:pPr>
            <a:r>
              <a:rPr lang="fr-FR" sz="1200" dirty="0" smtClean="0">
                <a:solidFill>
                  <a:schemeClr val="tx1"/>
                </a:solidFill>
                <a:latin typeface="+mn-lt"/>
              </a:rPr>
              <a:t> </a:t>
            </a:r>
            <a:r>
              <a:rPr lang="fr-FR" sz="1200" noProof="0" dirty="0" smtClean="0">
                <a:solidFill>
                  <a:schemeClr val="tx1"/>
                </a:solidFill>
                <a:latin typeface="+mn-lt"/>
              </a:rPr>
              <a:t>« </a:t>
            </a:r>
            <a:r>
              <a:rPr lang="fr-FR" sz="1200" i="0" dirty="0" smtClean="0">
                <a:solidFill>
                  <a:schemeClr val="tx1"/>
                </a:solidFill>
                <a:latin typeface="+mn-lt"/>
              </a:rPr>
              <a:t>Symboles</a:t>
            </a:r>
            <a:r>
              <a:rPr lang="fr-FR" sz="1200" i="0" baseline="0" dirty="0" smtClean="0">
                <a:solidFill>
                  <a:schemeClr val="tx1"/>
                </a:solidFill>
                <a:latin typeface="+mn-lt"/>
              </a:rPr>
              <a:t> nationaux</a:t>
            </a:r>
            <a:r>
              <a:rPr lang="fr-FR" sz="1200" i="0" baseline="0" noProof="0" dirty="0" smtClean="0">
                <a:solidFill>
                  <a:schemeClr val="tx1"/>
                </a:solidFill>
                <a:latin typeface="+mn-lt"/>
              </a:rPr>
              <a:t> »</a:t>
            </a:r>
            <a:r>
              <a:rPr lang="fr-FR" sz="1200" i="0" dirty="0" smtClean="0">
                <a:solidFill>
                  <a:schemeClr val="tx1"/>
                </a:solidFill>
                <a:latin typeface="+mn-lt"/>
              </a:rPr>
              <a:t> </a:t>
            </a:r>
            <a:r>
              <a:rPr lang="fr-FR" sz="1200" dirty="0" smtClean="0">
                <a:solidFill>
                  <a:schemeClr val="tx1"/>
                </a:solidFill>
                <a:latin typeface="+mn-lt"/>
              </a:rPr>
              <a:t>: </a:t>
            </a:r>
            <a:br>
              <a:rPr lang="fr-FR" sz="1200" dirty="0" smtClean="0">
                <a:solidFill>
                  <a:schemeClr val="tx1"/>
                </a:solidFill>
                <a:latin typeface="+mn-lt"/>
              </a:rPr>
            </a:br>
            <a:r>
              <a:rPr lang="fr-FR" sz="1200" dirty="0" smtClean="0">
                <a:solidFill>
                  <a:schemeClr val="tx1"/>
                </a:solidFill>
                <a:latin typeface="+mn-lt"/>
              </a:rPr>
              <a:t>  www.luxembourg.public.lu/fr/le-grand-duche-se-presente/symboles-nationaux/index.html</a:t>
            </a:r>
          </a:p>
          <a:p>
            <a:pPr>
              <a:spcBef>
                <a:spcPts val="0"/>
              </a:spcBef>
              <a:buFont typeface="Arial" pitchFamily="34" charset="0"/>
              <a:buChar char="•"/>
            </a:pPr>
            <a:r>
              <a:rPr lang="fr-FR" sz="1200" i="1" dirty="0" smtClean="0">
                <a:solidFill>
                  <a:schemeClr val="tx1"/>
                </a:solidFill>
                <a:latin typeface="+mn-lt"/>
              </a:rPr>
              <a:t> à propos... des symboles de l’État et de la Nation </a:t>
            </a:r>
            <a:r>
              <a:rPr lang="fr-FR" sz="1200" i="0" dirty="0" smtClean="0">
                <a:solidFill>
                  <a:schemeClr val="tx1"/>
                </a:solidFill>
                <a:latin typeface="+mn-lt"/>
              </a:rPr>
              <a:t>:</a:t>
            </a:r>
            <a:r>
              <a:rPr lang="fr-FR" sz="1200" i="1" dirty="0" smtClean="0">
                <a:solidFill>
                  <a:schemeClr val="tx1"/>
                </a:solidFill>
                <a:latin typeface="+mn-lt"/>
              </a:rPr>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www.luxembourg.public.lu/fr/publications/d/ap-symboles/index.html</a:t>
            </a:r>
          </a:p>
          <a:p>
            <a:pPr>
              <a:spcBef>
                <a:spcPts val="0"/>
              </a:spcBef>
              <a:buFont typeface="Arial" pitchFamily="34" charset="0"/>
              <a:buChar char="•"/>
            </a:pPr>
            <a:r>
              <a:rPr lang="fr-FR" sz="1200" i="1" dirty="0" smtClean="0">
                <a:solidFill>
                  <a:schemeClr val="tx1"/>
                </a:solidFill>
                <a:latin typeface="+mn-lt"/>
                <a:cs typeface="Arial" charset="0"/>
              </a:rPr>
              <a:t> Tout savoir sur le Grand-Duché de Luxembourg </a:t>
            </a:r>
            <a:r>
              <a:rPr lang="fr-FR" sz="1200" i="0" dirty="0" smtClean="0">
                <a:solidFill>
                  <a:schemeClr val="tx1"/>
                </a:solidFill>
                <a:latin typeface="+mn-lt"/>
                <a:cs typeface="Arial" charset="0"/>
              </a:rPr>
              <a:t>: </a:t>
            </a:r>
            <a:r>
              <a:rPr lang="fr-FR" sz="1200" i="1" dirty="0" smtClean="0">
                <a:solidFill>
                  <a:schemeClr val="tx1"/>
                </a:solidFill>
                <a:latin typeface="+mn-lt"/>
                <a:cs typeface="Arial" charset="0"/>
              </a:rPr>
              <a:t/>
            </a:r>
            <a:br>
              <a:rPr lang="fr-FR" sz="1200" i="1" dirty="0" smtClean="0">
                <a:solidFill>
                  <a:schemeClr val="tx1"/>
                </a:solidFill>
                <a:latin typeface="+mn-lt"/>
                <a:cs typeface="Arial" charset="0"/>
              </a:rPr>
            </a:br>
            <a:r>
              <a:rPr lang="fr-FR" sz="1200" i="1" dirty="0" smtClean="0">
                <a:solidFill>
                  <a:schemeClr val="tx1"/>
                </a:solidFill>
                <a:latin typeface="+mn-lt"/>
                <a:cs typeface="Arial" charset="0"/>
              </a:rPr>
              <a:t>  </a:t>
            </a:r>
            <a:r>
              <a:rPr lang="fr-FR" sz="1200" dirty="0" smtClean="0">
                <a:solidFill>
                  <a:schemeClr val="tx1"/>
                </a:solidFill>
                <a:latin typeface="+mn-lt"/>
              </a:rPr>
              <a:t>www.luxembourg.public.lu/fr/publications/c/tout-savoir/index.html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25</a:t>
            </a:fld>
            <a:endParaRPr lang="en-US" dirty="0"/>
          </a:p>
        </p:txBody>
      </p:sp>
    </p:spTree>
    <p:extLst>
      <p:ext uri="{BB962C8B-B14F-4D97-AF65-F5344CB8AC3E}">
        <p14:creationId xmlns:p14="http://schemas.microsoft.com/office/powerpoint/2010/main" val="260764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fr-FR" sz="1200" b="1" u="sng" dirty="0" smtClean="0">
                <a:solidFill>
                  <a:schemeClr val="tx1"/>
                </a:solidFill>
                <a:latin typeface="+mn-lt"/>
                <a:cs typeface="Arial" pitchFamily="34" charset="0"/>
              </a:rPr>
              <a:t>Symboles nationaux : Fête nationale</a:t>
            </a:r>
          </a:p>
          <a:p>
            <a:pPr eaLnBrk="1" hangingPunct="1">
              <a:spcBef>
                <a:spcPct val="0"/>
              </a:spcBef>
              <a:defRPr/>
            </a:pPr>
            <a:endParaRPr lang="fr-FR" sz="1200" b="1" dirty="0" smtClean="0">
              <a:solidFill>
                <a:schemeClr val="tx1"/>
              </a:solidFill>
              <a:latin typeface="+mn-lt"/>
              <a:cs typeface="Arial" pitchFamily="34" charset="0"/>
            </a:endParaRPr>
          </a:p>
          <a:p>
            <a:pPr eaLnBrk="1" hangingPunct="1">
              <a:spcBef>
                <a:spcPct val="0"/>
              </a:spcBef>
              <a:defRPr/>
            </a:pPr>
            <a:r>
              <a:rPr lang="fr-FR" sz="1200" dirty="0" smtClean="0">
                <a:solidFill>
                  <a:schemeClr val="tx1"/>
                </a:solidFill>
                <a:latin typeface="+mn-lt"/>
                <a:cs typeface="Arial" pitchFamily="34" charset="0"/>
              </a:rPr>
              <a:t>Depuis 1962, la </a:t>
            </a:r>
            <a:r>
              <a:rPr lang="fr-FR" sz="1200" b="1" dirty="0" smtClean="0">
                <a:solidFill>
                  <a:schemeClr val="tx1"/>
                </a:solidFill>
                <a:latin typeface="+mn-lt"/>
                <a:cs typeface="Arial" pitchFamily="34" charset="0"/>
              </a:rPr>
              <a:t>fête nationale</a:t>
            </a:r>
            <a:r>
              <a:rPr lang="fr-FR" sz="1200" dirty="0" smtClean="0">
                <a:solidFill>
                  <a:schemeClr val="tx1"/>
                </a:solidFill>
                <a:latin typeface="+mn-lt"/>
                <a:cs typeface="Arial" pitchFamily="34" charset="0"/>
              </a:rPr>
              <a:t> est célébrée le 23 juin : c’est la célébration de l’anniversaire de la naissance du souverain, indépendamment de sa date de naissance réelle (arrêté grand-ducal du 23 décembre</a:t>
            </a:r>
            <a:r>
              <a:rPr lang="fr-FR" sz="1200" baseline="0" dirty="0" smtClean="0">
                <a:solidFill>
                  <a:schemeClr val="tx1"/>
                </a:solidFill>
                <a:latin typeface="+mn-lt"/>
                <a:cs typeface="Arial" pitchFamily="34" charset="0"/>
              </a:rPr>
              <a:t> </a:t>
            </a:r>
            <a:r>
              <a:rPr lang="fr-FR" sz="1200" dirty="0" smtClean="0">
                <a:solidFill>
                  <a:schemeClr val="tx1"/>
                </a:solidFill>
                <a:latin typeface="+mn-lt"/>
                <a:cs typeface="Arial" pitchFamily="34" charset="0"/>
              </a:rPr>
              <a:t>1961). </a:t>
            </a:r>
          </a:p>
          <a:p>
            <a:pPr eaLnBrk="1" hangingPunct="1">
              <a:spcBef>
                <a:spcPct val="0"/>
              </a:spcBef>
              <a:defRPr/>
            </a:pPr>
            <a:endParaRPr lang="fr-FR" sz="1200" dirty="0" smtClean="0">
              <a:solidFill>
                <a:schemeClr val="tx1"/>
              </a:solidFill>
              <a:latin typeface="+mn-lt"/>
              <a:cs typeface="Arial" pitchFamily="34" charset="0"/>
            </a:endParaRPr>
          </a:p>
          <a:p>
            <a:pPr eaLnBrk="1" hangingPunct="1">
              <a:spcBef>
                <a:spcPct val="0"/>
              </a:spcBef>
              <a:defRPr/>
            </a:pPr>
            <a:r>
              <a:rPr lang="fr-FR" sz="1200" dirty="0" smtClean="0">
                <a:solidFill>
                  <a:schemeClr val="tx1"/>
                </a:solidFill>
                <a:latin typeface="+mn-lt"/>
                <a:cs typeface="Arial" pitchFamily="34" charset="0"/>
              </a:rPr>
              <a:t>En 1961, il fut décidé de transférer la célébration publique de l’anniversaire du souverain, et de là, la fête nationale, au 23 juin de chaque année, notamment pour des raisons météorologiques.</a:t>
            </a:r>
          </a:p>
          <a:p>
            <a:pPr eaLnBrk="1" hangingPunct="1">
              <a:spcBef>
                <a:spcPct val="0"/>
              </a:spcBef>
              <a:defRPr/>
            </a:pPr>
            <a:endParaRPr lang="fr-FR" sz="1200" dirty="0" smtClean="0">
              <a:solidFill>
                <a:schemeClr val="tx1"/>
              </a:solidFill>
              <a:latin typeface="+mn-lt"/>
              <a:cs typeface="Arial" pitchFamily="34" charset="0"/>
            </a:endParaRPr>
          </a:p>
          <a:p>
            <a:pPr eaLnBrk="1" hangingPunct="1">
              <a:spcBef>
                <a:spcPct val="0"/>
              </a:spcBef>
              <a:defRPr/>
            </a:pPr>
            <a:r>
              <a:rPr lang="fr-FR" sz="1200" dirty="0" smtClean="0">
                <a:solidFill>
                  <a:schemeClr val="tx1"/>
                </a:solidFill>
                <a:latin typeface="+mn-lt"/>
                <a:cs typeface="Arial" pitchFamily="34" charset="0"/>
              </a:rPr>
              <a:t>Chaque année,</a:t>
            </a:r>
            <a:r>
              <a:rPr lang="fr-FR" sz="1200" baseline="0" dirty="0" smtClean="0">
                <a:solidFill>
                  <a:schemeClr val="tx1"/>
                </a:solidFill>
                <a:latin typeface="+mn-lt"/>
                <a:cs typeface="Arial" pitchFamily="34" charset="0"/>
              </a:rPr>
              <a:t> </a:t>
            </a:r>
            <a:r>
              <a:rPr lang="fr-FR" sz="1200" dirty="0" smtClean="0">
                <a:solidFill>
                  <a:schemeClr val="tx1"/>
                </a:solidFill>
                <a:latin typeface="+mn-lt"/>
                <a:cs typeface="Arial" pitchFamily="34" charset="0"/>
              </a:rPr>
              <a:t>la fête nationale attire des dizaines de milliers de Luxembourgeois, de résidents étrangers et de touristes. </a:t>
            </a:r>
          </a:p>
          <a:p>
            <a:pPr eaLnBrk="1" hangingPunct="1">
              <a:spcBef>
                <a:spcPct val="0"/>
              </a:spcBef>
              <a:defRPr/>
            </a:pPr>
            <a:endParaRPr lang="fr-FR" sz="1200" dirty="0" smtClean="0">
              <a:solidFill>
                <a:schemeClr val="tx1"/>
              </a:solidFill>
              <a:latin typeface="+mn-lt"/>
              <a:cs typeface="Arial" pitchFamily="34" charset="0"/>
            </a:endParaRPr>
          </a:p>
          <a:p>
            <a:pPr eaLnBrk="1" hangingPunct="1">
              <a:spcBef>
                <a:spcPct val="0"/>
              </a:spcBef>
              <a:defRPr/>
            </a:pPr>
            <a:r>
              <a:rPr lang="fr-FR" sz="1200" dirty="0" smtClean="0">
                <a:solidFill>
                  <a:schemeClr val="tx1"/>
                </a:solidFill>
                <a:latin typeface="+mn-lt"/>
                <a:cs typeface="Arial" pitchFamily="34" charset="0"/>
              </a:rPr>
              <a:t>Dans la capitale Luxembourg, les festivités commencent </a:t>
            </a:r>
            <a:r>
              <a:rPr lang="fr-FR" sz="1200" b="1" dirty="0" smtClean="0">
                <a:solidFill>
                  <a:schemeClr val="tx1"/>
                </a:solidFill>
                <a:latin typeface="+mn-lt"/>
                <a:cs typeface="Arial" pitchFamily="34" charset="0"/>
              </a:rPr>
              <a:t>la veille du 23 juin</a:t>
            </a:r>
            <a:r>
              <a:rPr lang="fr-FR" sz="1200" dirty="0" smtClean="0">
                <a:solidFill>
                  <a:schemeClr val="tx1"/>
                </a:solidFill>
                <a:latin typeface="+mn-lt"/>
                <a:cs typeface="Arial" pitchFamily="34" charset="0"/>
              </a:rPr>
              <a:t> avec la relève solennelle de la garde devant le palais grand-ducal. Alors que le couple grand-ducal visite chaque année une autre localité du pays, le couple héritier se rend à Esch-sur-Alzette, la deuxième ville du pays. Après une retraite aux flambeaux et un </a:t>
            </a:r>
            <a:r>
              <a:rPr lang="fr-FR" sz="1200" b="1" dirty="0" smtClean="0">
                <a:solidFill>
                  <a:schemeClr val="tx1"/>
                </a:solidFill>
                <a:latin typeface="+mn-lt"/>
                <a:cs typeface="Arial" pitchFamily="34" charset="0"/>
              </a:rPr>
              <a:t>feu d’artifice</a:t>
            </a:r>
            <a:r>
              <a:rPr lang="fr-FR" sz="1200" dirty="0" smtClean="0">
                <a:solidFill>
                  <a:schemeClr val="tx1"/>
                </a:solidFill>
                <a:latin typeface="+mn-lt"/>
                <a:cs typeface="Arial" pitchFamily="34" charset="0"/>
              </a:rPr>
              <a:t>, la fête commence sur les places publiques de la capitale avec des concerts et des DJ.</a:t>
            </a:r>
          </a:p>
          <a:p>
            <a:pPr eaLnBrk="1" hangingPunct="1">
              <a:spcBef>
                <a:spcPct val="0"/>
              </a:spcBef>
              <a:defRPr/>
            </a:pPr>
            <a:endParaRPr lang="fr-FR" sz="1200" dirty="0" smtClean="0">
              <a:solidFill>
                <a:schemeClr val="tx1"/>
              </a:solidFill>
              <a:latin typeface="+mn-lt"/>
              <a:cs typeface="Arial" pitchFamily="34" charset="0"/>
            </a:endParaRPr>
          </a:p>
          <a:p>
            <a:pPr eaLnBrk="1" hangingPunct="1">
              <a:spcBef>
                <a:spcPct val="0"/>
              </a:spcBef>
              <a:defRPr/>
            </a:pPr>
            <a:r>
              <a:rPr lang="fr-FR" sz="1200" dirty="0" smtClean="0">
                <a:solidFill>
                  <a:schemeClr val="tx1"/>
                </a:solidFill>
                <a:latin typeface="+mn-lt"/>
                <a:cs typeface="Arial" pitchFamily="34" charset="0"/>
              </a:rPr>
              <a:t>Le 23 juin commence par une </a:t>
            </a:r>
            <a:r>
              <a:rPr lang="fr-FR" sz="1200" b="1" dirty="0" smtClean="0">
                <a:solidFill>
                  <a:schemeClr val="tx1"/>
                </a:solidFill>
                <a:latin typeface="+mn-lt"/>
                <a:cs typeface="Arial" pitchFamily="34" charset="0"/>
              </a:rPr>
              <a:t>cérémonie civile officielle à la Philharmonie</a:t>
            </a:r>
            <a:r>
              <a:rPr lang="fr-FR" sz="1200" b="1" baseline="0" dirty="0" smtClean="0">
                <a:solidFill>
                  <a:schemeClr val="tx1"/>
                </a:solidFill>
                <a:latin typeface="+mn-lt"/>
                <a:cs typeface="Arial" pitchFamily="34" charset="0"/>
              </a:rPr>
              <a:t> </a:t>
            </a:r>
            <a:r>
              <a:rPr lang="fr-FR" sz="1200" b="1" dirty="0" smtClean="0">
                <a:solidFill>
                  <a:schemeClr val="tx1"/>
                </a:solidFill>
                <a:latin typeface="+mn-lt"/>
                <a:cs typeface="Arial" pitchFamily="34" charset="0"/>
              </a:rPr>
              <a:t>Luxembourg</a:t>
            </a:r>
            <a:r>
              <a:rPr lang="fr-FR" sz="1200" dirty="0" smtClean="0">
                <a:solidFill>
                  <a:schemeClr val="tx1"/>
                </a:solidFill>
                <a:latin typeface="+mn-lt"/>
                <a:cs typeface="Arial" pitchFamily="34" charset="0"/>
              </a:rPr>
              <a:t>. Une </a:t>
            </a:r>
            <a:r>
              <a:rPr lang="fr-FR" sz="1200" b="1" dirty="0" smtClean="0">
                <a:solidFill>
                  <a:schemeClr val="tx1"/>
                </a:solidFill>
                <a:latin typeface="+mn-lt"/>
                <a:cs typeface="Arial" pitchFamily="34" charset="0"/>
              </a:rPr>
              <a:t>grande parade militaire </a:t>
            </a:r>
            <a:r>
              <a:rPr lang="fr-FR" sz="1200" dirty="0" smtClean="0">
                <a:solidFill>
                  <a:schemeClr val="tx1"/>
                </a:solidFill>
                <a:latin typeface="+mn-lt"/>
                <a:cs typeface="Arial" pitchFamily="34" charset="0"/>
              </a:rPr>
              <a:t>se tient avenue de la Liberté, suivie par un </a:t>
            </a:r>
            <a:r>
              <a:rPr lang="fr-FR" sz="1200" b="0" i="1" dirty="0" smtClean="0">
                <a:solidFill>
                  <a:schemeClr val="tx1"/>
                </a:solidFill>
                <a:latin typeface="+mn-lt"/>
                <a:cs typeface="Arial" pitchFamily="34" charset="0"/>
              </a:rPr>
              <a:t>Te Deum</a:t>
            </a:r>
            <a:r>
              <a:rPr lang="fr-FR" sz="1200" b="0" dirty="0" smtClean="0">
                <a:solidFill>
                  <a:schemeClr val="tx1"/>
                </a:solidFill>
                <a:latin typeface="+mn-lt"/>
                <a:cs typeface="Arial" pitchFamily="34" charset="0"/>
              </a:rPr>
              <a:t> interconfessionnel</a:t>
            </a:r>
            <a:r>
              <a:rPr lang="fr-FR" sz="1200" b="1" dirty="0" smtClean="0">
                <a:solidFill>
                  <a:schemeClr val="tx1"/>
                </a:solidFill>
                <a:latin typeface="+mn-lt"/>
                <a:cs typeface="Arial" pitchFamily="34" charset="0"/>
              </a:rPr>
              <a:t> </a:t>
            </a:r>
            <a:r>
              <a:rPr lang="fr-FR" sz="1200" dirty="0" smtClean="0">
                <a:solidFill>
                  <a:schemeClr val="tx1"/>
                </a:solidFill>
                <a:latin typeface="+mn-lt"/>
                <a:cs typeface="Arial" pitchFamily="34" charset="0"/>
              </a:rPr>
              <a:t>dans la cathédrale Notre-Dame de Luxembourg.</a:t>
            </a:r>
          </a:p>
          <a:p>
            <a:pPr eaLnBrk="1" hangingPunct="1">
              <a:spcBef>
                <a:spcPct val="0"/>
              </a:spcBef>
              <a:defRPr/>
            </a:pPr>
            <a:endParaRPr lang="fr-FR" sz="1200" i="1" dirty="0" smtClean="0">
              <a:solidFill>
                <a:schemeClr val="tx1"/>
              </a:solidFill>
              <a:latin typeface="+mn-lt"/>
              <a:cs typeface="Arial" pitchFamily="34" charset="0"/>
            </a:endParaRPr>
          </a:p>
          <a:p>
            <a:pPr eaLnBrk="1" hangingPunct="1">
              <a:spcBef>
                <a:spcPct val="0"/>
              </a:spcBef>
              <a:defRPr/>
            </a:pPr>
            <a:r>
              <a:rPr lang="fr-FR" sz="1200" i="1" dirty="0" smtClean="0">
                <a:solidFill>
                  <a:schemeClr val="tx1"/>
                </a:solidFill>
                <a:latin typeface="+mn-lt"/>
                <a:cs typeface="Arial" pitchFamily="34" charset="0"/>
              </a:rPr>
              <a:t>Illustrations :</a:t>
            </a:r>
            <a:r>
              <a:rPr lang="fr-FR" sz="1200" i="1" baseline="0" dirty="0" smtClean="0">
                <a:solidFill>
                  <a:schemeClr val="tx1"/>
                </a:solidFill>
                <a:latin typeface="+mn-lt"/>
                <a:cs typeface="Arial" pitchFamily="34" charset="0"/>
              </a:rPr>
              <a:t> </a:t>
            </a:r>
            <a:br>
              <a:rPr lang="fr-FR" sz="1200" i="1" baseline="0" dirty="0" smtClean="0">
                <a:solidFill>
                  <a:schemeClr val="tx1"/>
                </a:solidFill>
                <a:latin typeface="+mn-lt"/>
                <a:cs typeface="Arial" pitchFamily="34" charset="0"/>
              </a:rPr>
            </a:br>
            <a:r>
              <a:rPr lang="fr-FR" sz="1200" i="1" baseline="0" dirty="0" smtClean="0">
                <a:solidFill>
                  <a:schemeClr val="tx1"/>
                </a:solidFill>
                <a:latin typeface="+mn-lt"/>
                <a:cs typeface="Arial" pitchFamily="34" charset="0"/>
              </a:rPr>
              <a:t>à gauche, (de g. à dr.) le bourgmestre de la Ville de Luxembourg ; le président de la Chambre des députés ; LL.AA.RR. le Grand-Duc et la Grande-Duchesse </a:t>
            </a:r>
            <a:r>
              <a:rPr lang="fr-FR" sz="1200" i="0" baseline="0" dirty="0" smtClean="0">
                <a:solidFill>
                  <a:schemeClr val="tx1"/>
                </a:solidFill>
                <a:latin typeface="+mn-lt"/>
                <a:cs typeface="Arial" pitchFamily="34" charset="0"/>
              </a:rPr>
              <a:t>; </a:t>
            </a:r>
            <a:r>
              <a:rPr lang="fr-FR" sz="1200" i="1" baseline="0" dirty="0" smtClean="0">
                <a:solidFill>
                  <a:schemeClr val="tx1"/>
                </a:solidFill>
                <a:latin typeface="+mn-lt"/>
                <a:cs typeface="Arial" pitchFamily="34" charset="0"/>
              </a:rPr>
              <a:t>le Premier ministre, ministre d’État © SIP/Charles Caratini ;</a:t>
            </a:r>
            <a:br>
              <a:rPr lang="fr-FR" sz="1200" i="1" baseline="0" dirty="0" smtClean="0">
                <a:solidFill>
                  <a:schemeClr val="tx1"/>
                </a:solidFill>
                <a:latin typeface="+mn-lt"/>
                <a:cs typeface="Arial" pitchFamily="34" charset="0"/>
              </a:rPr>
            </a:br>
            <a:r>
              <a:rPr lang="fr-FR" sz="1200" i="1" baseline="0" dirty="0" smtClean="0">
                <a:solidFill>
                  <a:schemeClr val="tx1"/>
                </a:solidFill>
                <a:latin typeface="+mn-lt"/>
                <a:cs typeface="Arial" pitchFamily="34" charset="0"/>
              </a:rPr>
              <a:t>à droite, parade militaire © SIP/Nicolas Bouvy ;</a:t>
            </a:r>
            <a:br>
              <a:rPr lang="fr-FR" sz="1200" i="1" baseline="0" dirty="0" smtClean="0">
                <a:solidFill>
                  <a:schemeClr val="tx1"/>
                </a:solidFill>
                <a:latin typeface="+mn-lt"/>
                <a:cs typeface="Arial" pitchFamily="34" charset="0"/>
              </a:rPr>
            </a:br>
            <a:r>
              <a:rPr lang="fr-FR" sz="1200" i="1" baseline="0" dirty="0" smtClean="0">
                <a:solidFill>
                  <a:schemeClr val="tx1"/>
                </a:solidFill>
                <a:latin typeface="+mn-lt"/>
                <a:cs typeface="Arial" pitchFamily="34" charset="0"/>
              </a:rPr>
              <a:t>au milieu, feu d’artifice à Luxembourg la veille de la fête nationale © SIP/Charles Caratini.</a:t>
            </a:r>
          </a:p>
          <a:p>
            <a:pPr eaLnBrk="1" hangingPunct="1">
              <a:spcBef>
                <a:spcPct val="0"/>
              </a:spcBef>
              <a:defRPr/>
            </a:pPr>
            <a:endParaRPr lang="fr-FR" sz="1200" b="1" i="1" baseline="0" dirty="0" smtClean="0">
              <a:solidFill>
                <a:schemeClr val="tx1"/>
              </a:solidFill>
              <a:latin typeface="+mn-lt"/>
              <a:cs typeface="Arial" pitchFamily="34" charset="0"/>
            </a:endParaRPr>
          </a:p>
          <a:p>
            <a:pPr eaLnBrk="1" hangingPunct="1">
              <a:spcBef>
                <a:spcPct val="0"/>
              </a:spcBef>
              <a:defRPr/>
            </a:pPr>
            <a:endParaRPr lang="fr-FR" sz="1200" b="1" i="1" baseline="0" dirty="0" smtClean="0">
              <a:solidFill>
                <a:schemeClr val="tx1"/>
              </a:solidFill>
              <a:latin typeface="+mn-lt"/>
              <a:cs typeface="Arial" pitchFamily="34" charset="0"/>
            </a:endParaRPr>
          </a:p>
          <a:p>
            <a:pPr eaLnBrk="1" hangingPunct="1">
              <a:spcBef>
                <a:spcPct val="0"/>
              </a:spcBef>
              <a:defRPr/>
            </a:pPr>
            <a:r>
              <a:rPr lang="fr-FR" sz="1200" b="1" dirty="0" smtClean="0">
                <a:solidFill>
                  <a:schemeClr val="tx1"/>
                </a:solidFill>
                <a:latin typeface="+mn-lt"/>
                <a:cs typeface="Arial" pitchFamily="34" charset="0"/>
              </a:rPr>
              <a:t>POUR EN SAVOIR PLUS</a:t>
            </a:r>
          </a:p>
          <a:p>
            <a:pPr eaLnBrk="1" hangingPunct="1">
              <a:buFont typeface="Arial" pitchFamily="34" charset="0"/>
              <a:buChar char="•"/>
              <a:defRPr/>
            </a:pPr>
            <a:r>
              <a:rPr lang="fr-FR" sz="1200" dirty="0" smtClean="0">
                <a:solidFill>
                  <a:schemeClr val="tx1"/>
                </a:solidFill>
                <a:latin typeface="+mn-lt"/>
                <a:cs typeface="Arial" pitchFamily="34" charset="0"/>
              </a:rPr>
              <a:t> </a:t>
            </a:r>
            <a:r>
              <a:rPr lang="fr-FR" sz="1200" noProof="0" dirty="0" smtClean="0">
                <a:solidFill>
                  <a:schemeClr val="tx1"/>
                </a:solidFill>
                <a:latin typeface="+mn-lt"/>
              </a:rPr>
              <a:t>« </a:t>
            </a:r>
            <a:r>
              <a:rPr lang="fr-FR" sz="1200" i="0" dirty="0" smtClean="0">
                <a:solidFill>
                  <a:schemeClr val="tx1"/>
                </a:solidFill>
                <a:latin typeface="+mn-lt"/>
              </a:rPr>
              <a:t>Symboles</a:t>
            </a:r>
            <a:r>
              <a:rPr lang="fr-FR" sz="1200" i="0" baseline="0" dirty="0" smtClean="0">
                <a:solidFill>
                  <a:schemeClr val="tx1"/>
                </a:solidFill>
                <a:latin typeface="+mn-lt"/>
              </a:rPr>
              <a:t> nationaux</a:t>
            </a:r>
            <a:r>
              <a:rPr lang="fr-FR" sz="1200" i="0" baseline="0" noProof="0" dirty="0" smtClean="0">
                <a:solidFill>
                  <a:schemeClr val="tx1"/>
                </a:solidFill>
                <a:latin typeface="+mn-lt"/>
              </a:rPr>
              <a:t> »</a:t>
            </a:r>
            <a:r>
              <a:rPr lang="fr-FR" sz="1200" i="0" dirty="0" smtClean="0">
                <a:solidFill>
                  <a:schemeClr val="tx1"/>
                </a:solidFill>
                <a:latin typeface="+mn-lt"/>
              </a:rPr>
              <a:t> </a:t>
            </a:r>
            <a:r>
              <a:rPr lang="fr-FR" sz="1200" dirty="0" smtClean="0">
                <a:solidFill>
                  <a:schemeClr val="tx1"/>
                </a:solidFill>
                <a:latin typeface="+mn-lt"/>
                <a:cs typeface="Arial" pitchFamily="34" charset="0"/>
              </a:rPr>
              <a:t>: </a:t>
            </a:r>
            <a:br>
              <a:rPr lang="fr-FR" sz="1200" dirty="0" smtClean="0">
                <a:solidFill>
                  <a:schemeClr val="tx1"/>
                </a:solidFill>
                <a:latin typeface="+mn-lt"/>
                <a:cs typeface="Arial" pitchFamily="34" charset="0"/>
              </a:rPr>
            </a:br>
            <a:r>
              <a:rPr lang="fr-FR" sz="1200" dirty="0" smtClean="0">
                <a:solidFill>
                  <a:schemeClr val="tx1"/>
                </a:solidFill>
                <a:latin typeface="+mn-lt"/>
                <a:cs typeface="Arial" pitchFamily="34" charset="0"/>
              </a:rPr>
              <a:t>  www.luxembourg.public.lu/fr/le-grand-duche-se-presente/symboles-nationaux/index.html</a:t>
            </a:r>
          </a:p>
          <a:p>
            <a:pPr eaLnBrk="1" hangingPunct="1">
              <a:buFont typeface="Arial" pitchFamily="34" charset="0"/>
              <a:buChar char="•"/>
              <a:defRPr/>
            </a:pPr>
            <a:r>
              <a:rPr lang="fr-FR" sz="1200" i="1" dirty="0" smtClean="0">
                <a:solidFill>
                  <a:schemeClr val="tx1"/>
                </a:solidFill>
                <a:latin typeface="+mn-lt"/>
                <a:cs typeface="Arial" pitchFamily="34" charset="0"/>
              </a:rPr>
              <a:t> à propos... des symboles de l’État et de la Nation : </a:t>
            </a:r>
            <a:br>
              <a:rPr lang="fr-FR" sz="1200" i="1" dirty="0" smtClean="0">
                <a:solidFill>
                  <a:schemeClr val="tx1"/>
                </a:solidFill>
                <a:latin typeface="+mn-lt"/>
                <a:cs typeface="Arial" pitchFamily="34" charset="0"/>
              </a:rPr>
            </a:br>
            <a:r>
              <a:rPr lang="fr-FR" sz="1200" i="1" dirty="0" smtClean="0">
                <a:solidFill>
                  <a:schemeClr val="tx1"/>
                </a:solidFill>
                <a:latin typeface="+mn-lt"/>
                <a:cs typeface="Arial" pitchFamily="34" charset="0"/>
              </a:rPr>
              <a:t>  </a:t>
            </a:r>
            <a:r>
              <a:rPr lang="fr-FR" sz="1200" dirty="0" smtClean="0">
                <a:solidFill>
                  <a:schemeClr val="tx1"/>
                </a:solidFill>
                <a:latin typeface="+mn-lt"/>
                <a:cs typeface="Arial" pitchFamily="34" charset="0"/>
              </a:rPr>
              <a:t>www.luxembourg.public.lu/fr/publications/d/ap-symboles/index.html</a:t>
            </a:r>
          </a:p>
          <a:p>
            <a:pPr eaLnBrk="1" hangingPunct="1">
              <a:buFont typeface="Arial" pitchFamily="34" charset="0"/>
              <a:buChar char="•"/>
              <a:defRPr/>
            </a:pPr>
            <a:r>
              <a:rPr lang="fr-FR" sz="1200" i="1" dirty="0" smtClean="0">
                <a:solidFill>
                  <a:schemeClr val="tx1"/>
                </a:solidFill>
                <a:latin typeface="+mn-lt"/>
                <a:cs typeface="Arial" pitchFamily="34" charset="0"/>
              </a:rPr>
              <a:t> Tout savoir sur le Grand-Duché de Luxembourg </a:t>
            </a:r>
            <a:r>
              <a:rPr lang="fr-FR" sz="1200" i="0" dirty="0" smtClean="0">
                <a:solidFill>
                  <a:schemeClr val="tx1"/>
                </a:solidFill>
                <a:latin typeface="+mn-lt"/>
                <a:cs typeface="Arial" pitchFamily="34" charset="0"/>
              </a:rPr>
              <a:t>: </a:t>
            </a:r>
            <a:r>
              <a:rPr lang="fr-FR" sz="1200" i="1" dirty="0" smtClean="0">
                <a:solidFill>
                  <a:schemeClr val="tx1"/>
                </a:solidFill>
                <a:latin typeface="+mn-lt"/>
                <a:cs typeface="Arial" pitchFamily="34" charset="0"/>
              </a:rPr>
              <a:t/>
            </a:r>
            <a:br>
              <a:rPr lang="fr-FR" sz="1200" i="1" dirty="0" smtClean="0">
                <a:solidFill>
                  <a:schemeClr val="tx1"/>
                </a:solidFill>
                <a:latin typeface="+mn-lt"/>
                <a:cs typeface="Arial" pitchFamily="34" charset="0"/>
              </a:rPr>
            </a:br>
            <a:r>
              <a:rPr lang="fr-FR" sz="1200" i="1" dirty="0" smtClean="0">
                <a:solidFill>
                  <a:schemeClr val="tx1"/>
                </a:solidFill>
                <a:latin typeface="+mn-lt"/>
                <a:cs typeface="Arial" pitchFamily="34" charset="0"/>
              </a:rPr>
              <a:t>  </a:t>
            </a:r>
            <a:r>
              <a:rPr lang="fr-FR" sz="1200" dirty="0" smtClean="0">
                <a:solidFill>
                  <a:schemeClr val="tx1"/>
                </a:solidFill>
                <a:latin typeface="+mn-lt"/>
                <a:cs typeface="Arial" pitchFamily="34" charset="0"/>
              </a:rPr>
              <a:t>www.luxembourg.public.lu/fr/publications/c/tout-savoir/index.html</a:t>
            </a:r>
            <a:endParaRPr lang="fr-FR" sz="120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66CBA28B-DF43-4C18-8DED-044F8D48FD28}" type="slidenum">
              <a:rPr lang="en-US" smtClean="0"/>
              <a:t>26</a:t>
            </a:fld>
            <a:endParaRPr lang="en-US" dirty="0"/>
          </a:p>
        </p:txBody>
      </p:sp>
    </p:spTree>
    <p:extLst>
      <p:ext uri="{BB962C8B-B14F-4D97-AF65-F5344CB8AC3E}">
        <p14:creationId xmlns:p14="http://schemas.microsoft.com/office/powerpoint/2010/main" val="3022855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fr-FR" sz="1200" b="1" u="sng" dirty="0" smtClean="0">
                <a:solidFill>
                  <a:schemeClr val="tx1"/>
                </a:solidFill>
                <a:latin typeface="+mn-lt"/>
              </a:rPr>
              <a:t>Symboles nationaux : Les armoiries nationales</a:t>
            </a:r>
          </a:p>
          <a:p>
            <a:pPr eaLnBrk="1" hangingPunct="1">
              <a:spcBef>
                <a:spcPct val="0"/>
              </a:spcBef>
            </a:pPr>
            <a:endParaRPr lang="fr-FR" sz="1200" b="1" dirty="0" smtClean="0">
              <a:solidFill>
                <a:schemeClr val="tx1"/>
              </a:solidFill>
              <a:latin typeface="+mn-lt"/>
            </a:endParaRPr>
          </a:p>
          <a:p>
            <a:pPr eaLnBrk="1" hangingPunct="1">
              <a:spcBef>
                <a:spcPct val="0"/>
              </a:spcBef>
            </a:pPr>
            <a:r>
              <a:rPr lang="fr-FR" sz="1200" dirty="0" smtClean="0">
                <a:solidFill>
                  <a:schemeClr val="tx1"/>
                </a:solidFill>
                <a:latin typeface="+mn-lt"/>
              </a:rPr>
              <a:t>L’origine des armoiries de l’État luxembourgeois remonte au Moyen Âge.</a:t>
            </a:r>
          </a:p>
          <a:p>
            <a:pPr eaLnBrk="1" hangingPunct="1">
              <a:spcBef>
                <a:spcPct val="0"/>
              </a:spcBef>
            </a:pPr>
            <a:endParaRPr lang="fr-FR" sz="1200" dirty="0" smtClean="0">
              <a:solidFill>
                <a:schemeClr val="tx1"/>
              </a:solidFill>
              <a:latin typeface="+mn-lt"/>
            </a:endParaRPr>
          </a:p>
          <a:p>
            <a:pPr eaLnBrk="1" hangingPunct="1">
              <a:spcBef>
                <a:spcPct val="0"/>
              </a:spcBef>
            </a:pPr>
            <a:r>
              <a:rPr lang="fr-FR" sz="1200" dirty="0" smtClean="0">
                <a:solidFill>
                  <a:schemeClr val="tx1"/>
                </a:solidFill>
                <a:latin typeface="+mn-lt"/>
              </a:rPr>
              <a:t>Les armoiries du Grand-Duché de Luxembourg sont à trois échelons : les petites armoiries, les moyennes armoiries et les grandes armoiries.</a:t>
            </a:r>
          </a:p>
          <a:p>
            <a:pPr eaLnBrk="1" hangingPunct="1">
              <a:spcBef>
                <a:spcPct val="0"/>
              </a:spcBef>
            </a:pPr>
            <a:endParaRPr lang="fr-FR" sz="1200" dirty="0" smtClean="0">
              <a:solidFill>
                <a:schemeClr val="tx1"/>
              </a:solidFill>
              <a:latin typeface="+mn-lt"/>
            </a:endParaRPr>
          </a:p>
          <a:p>
            <a:pPr eaLnBrk="1" hangingPunct="1">
              <a:spcBef>
                <a:spcPct val="0"/>
              </a:spcBef>
            </a:pPr>
            <a:r>
              <a:rPr lang="fr-FR" sz="1200" dirty="0" smtClean="0">
                <a:solidFill>
                  <a:schemeClr val="tx1"/>
                </a:solidFill>
                <a:latin typeface="+mn-lt"/>
              </a:rPr>
              <a:t>Elles sont protégées par la loi du 23 juin 1972 sur les emblèmes nationaux.</a:t>
            </a:r>
          </a:p>
          <a:p>
            <a:pPr eaLnBrk="1" hangingPunct="1">
              <a:spcBef>
                <a:spcPct val="0"/>
              </a:spcBef>
            </a:pPr>
            <a:endParaRPr lang="fr-FR" sz="1200" dirty="0" smtClean="0">
              <a:solidFill>
                <a:schemeClr val="tx1"/>
              </a:solidFill>
              <a:latin typeface="+mn-lt"/>
            </a:endParaRPr>
          </a:p>
          <a:p>
            <a:pPr eaLnBrk="1" hangingPunct="1">
              <a:spcBef>
                <a:spcPct val="0"/>
              </a:spcBef>
            </a:pPr>
            <a:r>
              <a:rPr lang="fr-FR" sz="1200" dirty="0" smtClean="0">
                <a:solidFill>
                  <a:schemeClr val="tx1"/>
                </a:solidFill>
                <a:latin typeface="+mn-lt"/>
              </a:rPr>
              <a:t>Vous voyez :</a:t>
            </a:r>
          </a:p>
          <a:p>
            <a:pPr eaLnBrk="1" hangingPunct="1">
              <a:spcBef>
                <a:spcPct val="0"/>
              </a:spcBef>
            </a:pPr>
            <a:r>
              <a:rPr lang="fr-FR" sz="1200" dirty="0" smtClean="0">
                <a:solidFill>
                  <a:schemeClr val="tx1"/>
                </a:solidFill>
                <a:latin typeface="+mn-lt"/>
              </a:rPr>
              <a:t>- à gauche : les petites armoiries ;</a:t>
            </a:r>
          </a:p>
          <a:p>
            <a:pPr eaLnBrk="1" hangingPunct="1">
              <a:spcBef>
                <a:spcPct val="0"/>
              </a:spcBef>
            </a:pPr>
            <a:r>
              <a:rPr lang="fr-FR" sz="1200" dirty="0" smtClean="0">
                <a:solidFill>
                  <a:schemeClr val="tx1"/>
                </a:solidFill>
                <a:latin typeface="+mn-lt"/>
              </a:rPr>
              <a:t>- au milieu : les moyennes armoiries ;</a:t>
            </a:r>
          </a:p>
          <a:p>
            <a:pPr eaLnBrk="1" hangingPunct="1">
              <a:spcBef>
                <a:spcPct val="0"/>
              </a:spcBef>
            </a:pPr>
            <a:r>
              <a:rPr lang="fr-FR" sz="1200" dirty="0" smtClean="0">
                <a:solidFill>
                  <a:schemeClr val="tx1"/>
                </a:solidFill>
                <a:latin typeface="+mn-lt"/>
              </a:rPr>
              <a:t>- à droite : les grandes armoiries.</a:t>
            </a:r>
          </a:p>
          <a:p>
            <a:pPr eaLnBrk="1" hangingPunct="1">
              <a:spcBef>
                <a:spcPct val="0"/>
              </a:spcBef>
            </a:pPr>
            <a:endParaRPr lang="fr-FR" sz="1200" dirty="0" smtClean="0">
              <a:solidFill>
                <a:schemeClr val="tx1"/>
              </a:solidFill>
              <a:latin typeface="+mn-lt"/>
            </a:endParaRPr>
          </a:p>
          <a:p>
            <a:pPr eaLnBrk="1" hangingPunct="1">
              <a:spcBef>
                <a:spcPct val="0"/>
              </a:spcBef>
            </a:pPr>
            <a:endParaRPr lang="fr-FR" sz="1200" dirty="0" smtClean="0">
              <a:solidFill>
                <a:schemeClr val="tx1"/>
              </a:solidFill>
              <a:latin typeface="+mn-lt"/>
            </a:endParaRPr>
          </a:p>
          <a:p>
            <a:pPr eaLnBrk="1" hangingPunct="1"/>
            <a:r>
              <a:rPr lang="fr-FR" sz="1200" b="1" dirty="0" smtClean="0">
                <a:solidFill>
                  <a:schemeClr val="tx1"/>
                </a:solidFill>
                <a:latin typeface="+mn-lt"/>
              </a:rPr>
              <a:t>POUR EN SAVOIR PLUS</a:t>
            </a:r>
          </a:p>
          <a:p>
            <a:pPr eaLnBrk="1" hangingPunct="1">
              <a:buFont typeface="Arial" pitchFamily="34" charset="0"/>
              <a:buChar char="•"/>
            </a:pPr>
            <a:r>
              <a:rPr lang="fr-FR" sz="1200" dirty="0" smtClean="0">
                <a:solidFill>
                  <a:schemeClr val="tx1"/>
                </a:solidFill>
                <a:latin typeface="+mn-lt"/>
              </a:rPr>
              <a:t> </a:t>
            </a:r>
            <a:r>
              <a:rPr lang="fr-FR" sz="1200" noProof="0" dirty="0" smtClean="0">
                <a:solidFill>
                  <a:schemeClr val="tx1"/>
                </a:solidFill>
                <a:latin typeface="+mn-lt"/>
              </a:rPr>
              <a:t>« </a:t>
            </a:r>
            <a:r>
              <a:rPr lang="fr-FR" sz="1200" i="0" dirty="0" smtClean="0">
                <a:solidFill>
                  <a:schemeClr val="tx1"/>
                </a:solidFill>
                <a:latin typeface="+mn-lt"/>
              </a:rPr>
              <a:t>Symboles</a:t>
            </a:r>
            <a:r>
              <a:rPr lang="fr-FR" sz="1200" i="0" baseline="0" dirty="0" smtClean="0">
                <a:solidFill>
                  <a:schemeClr val="tx1"/>
                </a:solidFill>
                <a:latin typeface="+mn-lt"/>
              </a:rPr>
              <a:t> nationaux</a:t>
            </a:r>
            <a:r>
              <a:rPr lang="fr-FR" sz="1200" i="0" baseline="0" noProof="0" dirty="0" smtClean="0">
                <a:solidFill>
                  <a:schemeClr val="tx1"/>
                </a:solidFill>
                <a:latin typeface="+mn-lt"/>
              </a:rPr>
              <a:t> »</a:t>
            </a:r>
            <a:r>
              <a:rPr lang="fr-FR" sz="1200" i="0" dirty="0" smtClean="0">
                <a:solidFill>
                  <a:schemeClr val="tx1"/>
                </a:solidFill>
                <a:latin typeface="+mn-lt"/>
              </a:rPr>
              <a:t> </a:t>
            </a:r>
            <a:r>
              <a:rPr lang="fr-FR" sz="1200" dirty="0" smtClean="0">
                <a:solidFill>
                  <a:schemeClr val="tx1"/>
                </a:solidFill>
                <a:latin typeface="+mn-lt"/>
              </a:rPr>
              <a:t>: </a:t>
            </a:r>
            <a:br>
              <a:rPr lang="fr-FR" sz="1200" dirty="0" smtClean="0">
                <a:solidFill>
                  <a:schemeClr val="tx1"/>
                </a:solidFill>
                <a:latin typeface="+mn-lt"/>
              </a:rPr>
            </a:br>
            <a:r>
              <a:rPr lang="fr-FR" sz="1200" dirty="0" smtClean="0">
                <a:solidFill>
                  <a:schemeClr val="tx1"/>
                </a:solidFill>
                <a:latin typeface="+mn-lt"/>
              </a:rPr>
              <a:t>  www.luxembourg.public.lu/fr/le-grand-duche-se-presente/symboles-nationaux/index.html</a:t>
            </a:r>
          </a:p>
          <a:p>
            <a:pPr eaLnBrk="1" hangingPunct="1">
              <a:buFont typeface="Arial" pitchFamily="34" charset="0"/>
              <a:buChar char="•"/>
            </a:pPr>
            <a:r>
              <a:rPr lang="fr-FR" sz="1200" i="1" dirty="0" smtClean="0">
                <a:solidFill>
                  <a:schemeClr val="tx1"/>
                </a:solidFill>
                <a:latin typeface="+mn-lt"/>
              </a:rPr>
              <a:t> à propos... des symboles de l’État et de la Nation :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www.luxembourg.public.lu/fr/publications/d/ap-symboles/index.html</a:t>
            </a:r>
          </a:p>
          <a:p>
            <a:pPr eaLnBrk="1" hangingPunct="1">
              <a:buFont typeface="Arial" pitchFamily="34" charset="0"/>
              <a:buChar char="•"/>
            </a:pPr>
            <a:r>
              <a:rPr lang="fr-FR" sz="1200" i="1" dirty="0" smtClean="0">
                <a:solidFill>
                  <a:schemeClr val="tx1"/>
                </a:solidFill>
                <a:latin typeface="+mn-lt"/>
                <a:cs typeface="Arial" charset="0"/>
              </a:rPr>
              <a:t> Tout savoir sur le Grand-Duché de Luxembourg : </a:t>
            </a:r>
            <a:br>
              <a:rPr lang="fr-FR" sz="1200" i="1" dirty="0" smtClean="0">
                <a:solidFill>
                  <a:schemeClr val="tx1"/>
                </a:solidFill>
                <a:latin typeface="+mn-lt"/>
                <a:cs typeface="Arial" charset="0"/>
              </a:rPr>
            </a:br>
            <a:r>
              <a:rPr lang="fr-FR" sz="1200" i="1" dirty="0" smtClean="0">
                <a:solidFill>
                  <a:schemeClr val="tx1"/>
                </a:solidFill>
                <a:latin typeface="+mn-lt"/>
                <a:cs typeface="Arial" charset="0"/>
              </a:rPr>
              <a:t>  </a:t>
            </a:r>
            <a:r>
              <a:rPr lang="fr-FR" sz="1200" dirty="0" smtClean="0">
                <a:solidFill>
                  <a:schemeClr val="tx1"/>
                </a:solidFill>
                <a:latin typeface="+mn-lt"/>
              </a:rPr>
              <a:t>www.luxembourg.public.lu/fr/publications/c/tout-savoir/index.html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27</a:t>
            </a:fld>
            <a:endParaRPr lang="en-US" dirty="0"/>
          </a:p>
        </p:txBody>
      </p:sp>
    </p:spTree>
    <p:extLst>
      <p:ext uri="{BB962C8B-B14F-4D97-AF65-F5344CB8AC3E}">
        <p14:creationId xmlns:p14="http://schemas.microsoft.com/office/powerpoint/2010/main" val="3385794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fr-FR" sz="1200" b="1" u="sng" dirty="0" smtClean="0">
                <a:solidFill>
                  <a:schemeClr val="tx1"/>
                </a:solidFill>
                <a:latin typeface="+mn-lt"/>
              </a:rPr>
              <a:t>Fêtes et traditions </a:t>
            </a:r>
          </a:p>
          <a:p>
            <a:pPr indent="0" eaLnBrk="1" hangingPunct="1">
              <a:lnSpc>
                <a:spcPct val="100000"/>
              </a:lnSpc>
              <a:spcBef>
                <a:spcPct val="0"/>
              </a:spcBef>
            </a:pPr>
            <a:endParaRPr lang="fr-FR" sz="1200" dirty="0" smtClean="0">
              <a:solidFill>
                <a:schemeClr val="tx1"/>
              </a:solidFill>
              <a:latin typeface="+mn-lt"/>
            </a:endParaRPr>
          </a:p>
          <a:p>
            <a:pPr indent="0" eaLnBrk="1" hangingPunct="1">
              <a:lnSpc>
                <a:spcPct val="100000"/>
              </a:lnSpc>
              <a:spcBef>
                <a:spcPct val="0"/>
              </a:spcBef>
            </a:pPr>
            <a:r>
              <a:rPr lang="fr-FR" sz="1200" dirty="0" smtClean="0">
                <a:solidFill>
                  <a:schemeClr val="tx1"/>
                </a:solidFill>
                <a:latin typeface="+mn-lt"/>
              </a:rPr>
              <a:t>Comme d’autres pays, le Luxembourg fête également Pâques et Noël ainsi que d’autres fêtes à caractère religieux. Mais le Grand-Duché a aussi ses fêtes et traditions typiquement luxembourgeoises. Les plus importantes ou particulières sont :</a:t>
            </a:r>
          </a:p>
          <a:p>
            <a:pPr indent="0" eaLnBrk="1" hangingPunct="1">
              <a:lnSpc>
                <a:spcPct val="100000"/>
              </a:lnSpc>
              <a:spcBef>
                <a:spcPct val="0"/>
              </a:spcBef>
            </a:pPr>
            <a:endParaRPr lang="fr-FR" sz="1200" dirty="0" smtClean="0">
              <a:solidFill>
                <a:schemeClr val="tx1"/>
              </a:solidFill>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lang="fr-FR" sz="1200" dirty="0" smtClean="0">
                <a:solidFill>
                  <a:schemeClr val="tx1"/>
                </a:solidFill>
                <a:latin typeface="+mn-lt"/>
                <a:cs typeface="Arial" charset="0"/>
              </a:rPr>
              <a:t> </a:t>
            </a:r>
            <a:r>
              <a:rPr lang="fr-FR" sz="1200" i="1" dirty="0" smtClean="0">
                <a:solidFill>
                  <a:schemeClr val="tx1"/>
                </a:solidFill>
                <a:latin typeface="+mn-lt"/>
                <a:cs typeface="Arial" charset="0"/>
              </a:rPr>
              <a:t>Liichtmëssdag</a:t>
            </a:r>
            <a:r>
              <a:rPr lang="fr-FR" sz="1200" dirty="0" smtClean="0">
                <a:solidFill>
                  <a:schemeClr val="tx1"/>
                </a:solidFill>
                <a:latin typeface="+mn-lt"/>
                <a:cs typeface="Arial" charset="0"/>
              </a:rPr>
              <a:t> (Chandeleur)</a:t>
            </a:r>
          </a:p>
          <a:p>
            <a:pPr marL="0" marR="0" lvl="0" indent="0" algn="l" defTabSz="914400" rtl="0" eaLnBrk="1" fontAlgn="base" latinLnBrk="0" hangingPunct="1">
              <a:lnSpc>
                <a:spcPct val="100000"/>
              </a:lnSpc>
              <a:spcBef>
                <a:spcPct val="0"/>
              </a:spcBef>
              <a:spcAft>
                <a:spcPct val="0"/>
              </a:spcAft>
              <a:buClrTx/>
              <a:buSzTx/>
              <a:buFontTx/>
              <a:buChar char="-"/>
              <a:tabLst/>
              <a:defRPr/>
            </a:pPr>
            <a:r>
              <a:rPr lang="fr-FR" sz="1200" dirty="0" smtClean="0">
                <a:solidFill>
                  <a:schemeClr val="tx1"/>
                </a:solidFill>
                <a:latin typeface="+mn-lt"/>
                <a:cs typeface="Arial" charset="0"/>
              </a:rPr>
              <a:t> </a:t>
            </a:r>
            <a:r>
              <a:rPr lang="fr-FR" sz="1200" i="1" dirty="0" smtClean="0">
                <a:solidFill>
                  <a:schemeClr val="tx1"/>
                </a:solidFill>
                <a:latin typeface="+mn-lt"/>
                <a:cs typeface="Arial" charset="0"/>
              </a:rPr>
              <a:t>Fuesend</a:t>
            </a:r>
            <a:r>
              <a:rPr lang="fr-FR" sz="1200" dirty="0" smtClean="0">
                <a:solidFill>
                  <a:schemeClr val="tx1"/>
                </a:solidFill>
                <a:latin typeface="+mn-lt"/>
                <a:cs typeface="Arial" charset="0"/>
              </a:rPr>
              <a:t> (le carnaval dure officiellement</a:t>
            </a:r>
            <a:r>
              <a:rPr lang="fr-FR" sz="1200" baseline="0" dirty="0" smtClean="0">
                <a:solidFill>
                  <a:schemeClr val="tx1"/>
                </a:solidFill>
                <a:latin typeface="+mn-lt"/>
                <a:cs typeface="Arial" charset="0"/>
              </a:rPr>
              <a:t> du 2 février au mercredi des Cendres, mais en réalité jusqu’à la mi-carême</a:t>
            </a:r>
            <a:r>
              <a:rPr lang="fr-FR" sz="1200" dirty="0" smtClean="0">
                <a:solidFill>
                  <a:schemeClr val="tx1"/>
                </a:solidFill>
                <a:latin typeface="+mn-lt"/>
                <a:cs typeface="Arial"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lang="fr-FR" sz="1200" dirty="0" smtClean="0">
                <a:solidFill>
                  <a:schemeClr val="tx1"/>
                </a:solidFill>
                <a:latin typeface="+mn-lt"/>
                <a:cs typeface="Arial" charset="0"/>
              </a:rPr>
              <a:t> </a:t>
            </a:r>
            <a:r>
              <a:rPr lang="fr-FR" sz="1200" i="1" dirty="0" smtClean="0">
                <a:solidFill>
                  <a:schemeClr val="tx1"/>
                </a:solidFill>
                <a:latin typeface="+mn-lt"/>
                <a:cs typeface="Arial" charset="0"/>
              </a:rPr>
              <a:t>Buergbrennen</a:t>
            </a:r>
            <a:r>
              <a:rPr lang="fr-FR" sz="1200" dirty="0" smtClean="0">
                <a:solidFill>
                  <a:schemeClr val="tx1"/>
                </a:solidFill>
                <a:latin typeface="+mn-lt"/>
                <a:cs typeface="Arial" charset="0"/>
              </a:rPr>
              <a:t> (fête des brandons)</a:t>
            </a:r>
          </a:p>
          <a:p>
            <a:pPr marL="0" marR="0" lvl="0" indent="0" algn="l" defTabSz="914400" rtl="0" eaLnBrk="1" fontAlgn="base" latinLnBrk="0" hangingPunct="1">
              <a:lnSpc>
                <a:spcPct val="100000"/>
              </a:lnSpc>
              <a:spcBef>
                <a:spcPct val="0"/>
              </a:spcBef>
              <a:spcAft>
                <a:spcPct val="0"/>
              </a:spcAft>
              <a:buClrTx/>
              <a:buSzTx/>
              <a:buFontTx/>
              <a:buChar char="-"/>
              <a:tabLst/>
              <a:defRPr/>
            </a:pPr>
            <a:r>
              <a:rPr lang="fr-FR" sz="1200" dirty="0" smtClean="0">
                <a:solidFill>
                  <a:schemeClr val="tx1"/>
                </a:solidFill>
                <a:latin typeface="+mn-lt"/>
                <a:cs typeface="Arial" charset="0"/>
              </a:rPr>
              <a:t> </a:t>
            </a:r>
            <a:r>
              <a:rPr lang="fr-FR" sz="1200" i="1" dirty="0" smtClean="0">
                <a:solidFill>
                  <a:schemeClr val="tx1"/>
                </a:solidFill>
                <a:latin typeface="+mn-lt"/>
                <a:cs typeface="Arial" charset="0"/>
              </a:rPr>
              <a:t>Bretzelsonndeg</a:t>
            </a:r>
            <a:r>
              <a:rPr lang="fr-FR" sz="1200" dirty="0" smtClean="0">
                <a:solidFill>
                  <a:schemeClr val="tx1"/>
                </a:solidFill>
                <a:latin typeface="+mn-lt"/>
                <a:cs typeface="Arial" charset="0"/>
              </a:rPr>
              <a:t> (le dimanche du bretzel)</a:t>
            </a:r>
          </a:p>
          <a:p>
            <a:pPr marL="0" marR="0" lvl="0" indent="0" algn="l" defTabSz="914400" rtl="0" eaLnBrk="1" fontAlgn="base" latinLnBrk="0" hangingPunct="1">
              <a:lnSpc>
                <a:spcPct val="100000"/>
              </a:lnSpc>
              <a:spcBef>
                <a:spcPct val="0"/>
              </a:spcBef>
              <a:spcAft>
                <a:spcPct val="0"/>
              </a:spcAft>
              <a:buClrTx/>
              <a:buSzTx/>
              <a:buFontTx/>
              <a:buChar char="-"/>
              <a:tabLst/>
              <a:defRPr/>
            </a:pPr>
            <a:r>
              <a:rPr lang="fr-FR" sz="1200" dirty="0" smtClean="0">
                <a:solidFill>
                  <a:schemeClr val="tx1"/>
                </a:solidFill>
                <a:latin typeface="+mn-lt"/>
                <a:cs typeface="Arial" charset="0"/>
              </a:rPr>
              <a:t> </a:t>
            </a:r>
            <a:r>
              <a:rPr lang="fr-FR" sz="1200" i="1" dirty="0" smtClean="0">
                <a:solidFill>
                  <a:schemeClr val="tx1"/>
                </a:solidFill>
                <a:latin typeface="+mn-lt"/>
                <a:cs typeface="Arial" charset="0"/>
              </a:rPr>
              <a:t>Oktav </a:t>
            </a:r>
            <a:r>
              <a:rPr lang="fr-FR" sz="1200" i="0" dirty="0" smtClean="0">
                <a:solidFill>
                  <a:schemeClr val="tx1"/>
                </a:solidFill>
                <a:latin typeface="+mn-lt"/>
                <a:cs typeface="Arial" charset="0"/>
              </a:rPr>
              <a:t>et </a:t>
            </a:r>
            <a:r>
              <a:rPr lang="fr-FR" sz="1200" i="1" dirty="0" smtClean="0">
                <a:solidFill>
                  <a:schemeClr val="tx1"/>
                </a:solidFill>
                <a:latin typeface="+mn-lt"/>
                <a:cs typeface="Arial" charset="0"/>
              </a:rPr>
              <a:t>Mäertchen </a:t>
            </a:r>
            <a:r>
              <a:rPr lang="fr-FR" sz="1200" dirty="0" smtClean="0">
                <a:solidFill>
                  <a:schemeClr val="tx1"/>
                </a:solidFill>
                <a:latin typeface="+mn-lt"/>
                <a:cs typeface="Arial" charset="0"/>
              </a:rPr>
              <a:t>(pèlerinage de </a:t>
            </a:r>
            <a:r>
              <a:rPr lang="fr-FR" sz="1200" i="0" dirty="0" smtClean="0">
                <a:solidFill>
                  <a:schemeClr val="tx1"/>
                </a:solidFill>
                <a:latin typeface="+mn-lt"/>
                <a:cs typeface="Arial" charset="0"/>
              </a:rPr>
              <a:t>l’</a:t>
            </a:r>
            <a:r>
              <a:rPr lang="fr-FR" sz="1200" i="1" dirty="0" smtClean="0">
                <a:solidFill>
                  <a:schemeClr val="tx1"/>
                </a:solidFill>
                <a:latin typeface="+mn-lt"/>
                <a:cs typeface="Arial" charset="0"/>
              </a:rPr>
              <a:t>Oktav</a:t>
            </a:r>
            <a:r>
              <a:rPr lang="fr-FR" sz="1200" dirty="0" smtClean="0">
                <a:solidFill>
                  <a:schemeClr val="tx1"/>
                </a:solidFill>
                <a:latin typeface="+mn-lt"/>
                <a:cs typeface="Arial" charset="0"/>
              </a:rPr>
              <a:t>)</a:t>
            </a:r>
          </a:p>
          <a:p>
            <a:pPr indent="0" eaLnBrk="1" hangingPunct="1">
              <a:lnSpc>
                <a:spcPct val="100000"/>
              </a:lnSpc>
              <a:spcBef>
                <a:spcPct val="0"/>
              </a:spcBef>
              <a:buFontTx/>
              <a:buChar char="-"/>
            </a:pPr>
            <a:r>
              <a:rPr lang="fr-FR" sz="1200" dirty="0" smtClean="0">
                <a:solidFill>
                  <a:schemeClr val="tx1"/>
                </a:solidFill>
                <a:latin typeface="+mn-lt"/>
                <a:cs typeface="Arial" charset="0"/>
              </a:rPr>
              <a:t> Procession dansante d’Echternach (mardi de Pentecôte)</a:t>
            </a:r>
          </a:p>
          <a:p>
            <a:pPr indent="0" eaLnBrk="1" hangingPunct="1">
              <a:lnSpc>
                <a:spcPct val="100000"/>
              </a:lnSpc>
              <a:spcBef>
                <a:spcPct val="0"/>
              </a:spcBef>
              <a:buFontTx/>
              <a:buChar char="-"/>
            </a:pPr>
            <a:r>
              <a:rPr lang="fr-FR" sz="1200" dirty="0" smtClean="0">
                <a:solidFill>
                  <a:schemeClr val="tx1"/>
                </a:solidFill>
                <a:latin typeface="+mn-lt"/>
                <a:cs typeface="Arial" charset="0"/>
              </a:rPr>
              <a:t> Fête nationale (23 juin)</a:t>
            </a:r>
          </a:p>
          <a:p>
            <a:pPr indent="0" eaLnBrk="1" hangingPunct="1">
              <a:lnSpc>
                <a:spcPct val="100000"/>
              </a:lnSpc>
              <a:spcBef>
                <a:spcPct val="0"/>
              </a:spcBef>
              <a:buFontTx/>
              <a:buChar char="-"/>
            </a:pPr>
            <a:r>
              <a:rPr lang="fr-FR" sz="1200" i="1" dirty="0" smtClean="0">
                <a:solidFill>
                  <a:schemeClr val="tx1"/>
                </a:solidFill>
                <a:latin typeface="+mn-lt"/>
                <a:cs typeface="Arial" charset="0"/>
              </a:rPr>
              <a:t> Schueberfouer</a:t>
            </a:r>
            <a:r>
              <a:rPr lang="fr-FR" sz="1200" dirty="0" smtClean="0">
                <a:solidFill>
                  <a:schemeClr val="tx1"/>
                </a:solidFill>
                <a:latin typeface="+mn-lt"/>
                <a:cs typeface="Arial" charset="0"/>
              </a:rPr>
              <a:t> (fête foraine à Luxembourg)</a:t>
            </a:r>
          </a:p>
          <a:p>
            <a:pPr indent="0" eaLnBrk="1" hangingPunct="1">
              <a:lnSpc>
                <a:spcPct val="100000"/>
              </a:lnSpc>
              <a:spcBef>
                <a:spcPct val="0"/>
              </a:spcBef>
              <a:buFontTx/>
              <a:buChar char="-"/>
            </a:pPr>
            <a:r>
              <a:rPr lang="fr-FR" sz="1200" b="0" i="1" baseline="0" dirty="0" smtClean="0">
                <a:solidFill>
                  <a:schemeClr val="tx1"/>
                </a:solidFill>
                <a:latin typeface="+mn-lt"/>
                <a:cs typeface="Arial" charset="0"/>
              </a:rPr>
              <a:t> </a:t>
            </a:r>
            <a:r>
              <a:rPr lang="fr-FR" sz="1200" b="0" i="1" dirty="0" smtClean="0">
                <a:solidFill>
                  <a:schemeClr val="tx1"/>
                </a:solidFill>
                <a:latin typeface="+mn-lt"/>
                <a:cs typeface="Arial" charset="0"/>
              </a:rPr>
              <a:t>Kleeschen</a:t>
            </a:r>
            <a:r>
              <a:rPr lang="fr-FR" sz="1200" b="0" dirty="0" smtClean="0">
                <a:solidFill>
                  <a:schemeClr val="tx1"/>
                </a:solidFill>
                <a:latin typeface="+mn-lt"/>
                <a:cs typeface="Arial" charset="0"/>
              </a:rPr>
              <a:t> </a:t>
            </a:r>
            <a:r>
              <a:rPr lang="fr-FR" sz="1200" dirty="0" smtClean="0">
                <a:solidFill>
                  <a:schemeClr val="tx1"/>
                </a:solidFill>
                <a:latin typeface="+mn-lt"/>
                <a:cs typeface="Arial" charset="0"/>
              </a:rPr>
              <a:t>(6 décembre)</a:t>
            </a:r>
            <a:br>
              <a:rPr lang="fr-FR" sz="1200" dirty="0" smtClean="0">
                <a:solidFill>
                  <a:schemeClr val="tx1"/>
                </a:solidFill>
                <a:latin typeface="+mn-lt"/>
                <a:cs typeface="Arial" charset="0"/>
              </a:rPr>
            </a:br>
            <a:endParaRPr lang="fr-FR" sz="1200" dirty="0" smtClean="0">
              <a:solidFill>
                <a:schemeClr val="tx1"/>
              </a:solidFill>
              <a:latin typeface="+mn-lt"/>
              <a:cs typeface="Arial" charset="0"/>
            </a:endParaRPr>
          </a:p>
          <a:p>
            <a:pPr marL="0" indent="0" eaLnBrk="1" hangingPunct="1">
              <a:lnSpc>
                <a:spcPct val="100000"/>
              </a:lnSpc>
              <a:spcBef>
                <a:spcPct val="0"/>
              </a:spcBef>
              <a:buFontTx/>
              <a:buNone/>
            </a:pPr>
            <a:r>
              <a:rPr lang="fr-FR" sz="1200" dirty="0" smtClean="0">
                <a:solidFill>
                  <a:schemeClr val="tx1"/>
                </a:solidFill>
                <a:latin typeface="+mn-lt"/>
                <a:cs typeface="Arial" charset="0"/>
              </a:rPr>
              <a:t/>
            </a:r>
            <a:br>
              <a:rPr lang="fr-FR" sz="1200" dirty="0" smtClean="0">
                <a:solidFill>
                  <a:schemeClr val="tx1"/>
                </a:solidFill>
                <a:latin typeface="+mn-lt"/>
                <a:cs typeface="Arial" charset="0"/>
              </a:rPr>
            </a:br>
            <a:r>
              <a:rPr lang="fr-FR" sz="1200" b="1" dirty="0" smtClean="0">
                <a:solidFill>
                  <a:schemeClr val="tx1"/>
                </a:solidFill>
                <a:latin typeface="+mn-lt"/>
              </a:rPr>
              <a:t>POUR EN SAVOIR PLUS</a:t>
            </a:r>
          </a:p>
          <a:p>
            <a:pPr indent="0" eaLnBrk="1" hangingPunct="1">
              <a:lnSpc>
                <a:spcPct val="100000"/>
              </a:lnSpc>
              <a:spcBef>
                <a:spcPct val="0"/>
              </a:spcBef>
              <a:buFont typeface="Arial" pitchFamily="34" charset="0"/>
              <a:buChar char="•"/>
            </a:pPr>
            <a:r>
              <a:rPr lang="fr-FR" sz="1200" baseline="0" dirty="0" smtClean="0">
                <a:solidFill>
                  <a:schemeClr val="tx1"/>
                </a:solidFill>
                <a:latin typeface="+mn-lt"/>
              </a:rPr>
              <a:t> </a:t>
            </a:r>
            <a:r>
              <a:rPr lang="fr-FR" sz="1200" baseline="0" noProof="0" dirty="0" smtClean="0">
                <a:solidFill>
                  <a:schemeClr val="tx1"/>
                </a:solidFill>
                <a:latin typeface="+mn-lt"/>
              </a:rPr>
              <a:t>« </a:t>
            </a:r>
            <a:r>
              <a:rPr lang="fr-FR" sz="1200" i="0" baseline="0" dirty="0" smtClean="0">
                <a:solidFill>
                  <a:schemeClr val="tx1"/>
                </a:solidFill>
                <a:latin typeface="+mn-lt"/>
              </a:rPr>
              <a:t>Fêtes et traditions</a:t>
            </a:r>
            <a:r>
              <a:rPr lang="fr-FR" sz="1200" i="0" baseline="0" noProof="0" dirty="0" smtClean="0">
                <a:solidFill>
                  <a:schemeClr val="tx1"/>
                </a:solidFill>
                <a:latin typeface="+mn-lt"/>
              </a:rPr>
              <a:t> »</a:t>
            </a:r>
            <a:r>
              <a:rPr lang="fr-FR" sz="1200" dirty="0" smtClean="0">
                <a:solidFill>
                  <a:schemeClr val="tx1"/>
                </a:solidFill>
                <a:latin typeface="+mn-lt"/>
              </a:rPr>
              <a:t> : </a:t>
            </a:r>
            <a:br>
              <a:rPr lang="fr-FR" sz="1200" dirty="0" smtClean="0">
                <a:solidFill>
                  <a:schemeClr val="tx1"/>
                </a:solidFill>
                <a:latin typeface="+mn-lt"/>
              </a:rPr>
            </a:br>
            <a:r>
              <a:rPr lang="fr-FR" sz="1200" dirty="0" smtClean="0">
                <a:solidFill>
                  <a:schemeClr val="tx1"/>
                </a:solidFill>
                <a:latin typeface="+mn-lt"/>
              </a:rPr>
              <a:t>  www.luxembourg.public.lu/fr/le-grand-duche-se-presente/fetes-traditions/index.html</a:t>
            </a:r>
          </a:p>
          <a:p>
            <a:pPr indent="0" eaLnBrk="1" hangingPunct="1">
              <a:lnSpc>
                <a:spcPct val="100000"/>
              </a:lnSpc>
              <a:spcBef>
                <a:spcPct val="0"/>
              </a:spcBef>
              <a:buFont typeface="Arial" pitchFamily="34" charset="0"/>
              <a:buChar char="•"/>
            </a:pPr>
            <a:r>
              <a:rPr lang="fr-FR" sz="1200" i="1" dirty="0" smtClean="0">
                <a:solidFill>
                  <a:schemeClr val="tx1"/>
                </a:solidFill>
                <a:latin typeface="+mn-lt"/>
              </a:rPr>
              <a:t> à propos… des fêtes et traditions au Luxembourg :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www.luxembourg.public.lu/fr/publications/a/apropos-fetes-traditions/index.html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28</a:t>
            </a:fld>
            <a:endParaRPr lang="en-US" dirty="0"/>
          </a:p>
        </p:txBody>
      </p:sp>
    </p:spTree>
    <p:extLst>
      <p:ext uri="{BB962C8B-B14F-4D97-AF65-F5344CB8AC3E}">
        <p14:creationId xmlns:p14="http://schemas.microsoft.com/office/powerpoint/2010/main" val="249927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fr-FR" sz="1200" b="1" u="sng" dirty="0" smtClean="0">
                <a:solidFill>
                  <a:schemeClr val="tx1"/>
                </a:solidFill>
                <a:latin typeface="+mn-lt"/>
                <a:cs typeface="Arial" charset="0"/>
              </a:rPr>
              <a:t>Fêtes et traditions</a:t>
            </a:r>
            <a:r>
              <a:rPr lang="fr-FR" sz="1200" b="1" u="sng" baseline="0" dirty="0" smtClean="0">
                <a:solidFill>
                  <a:schemeClr val="tx1"/>
                </a:solidFill>
                <a:latin typeface="+mn-lt"/>
                <a:cs typeface="Arial" charset="0"/>
              </a:rPr>
              <a:t> : </a:t>
            </a:r>
            <a:r>
              <a:rPr lang="fr-FR" sz="1200" b="1" i="1" u="sng" baseline="0" dirty="0" smtClean="0">
                <a:solidFill>
                  <a:schemeClr val="tx1"/>
                </a:solidFill>
                <a:latin typeface="+mn-lt"/>
                <a:cs typeface="Arial" charset="0"/>
              </a:rPr>
              <a:t>L</a:t>
            </a:r>
            <a:r>
              <a:rPr lang="fr-FR" sz="1200" b="1" i="1" u="sng" dirty="0" smtClean="0">
                <a:solidFill>
                  <a:schemeClr val="tx1"/>
                </a:solidFill>
                <a:latin typeface="+mn-lt"/>
                <a:cs typeface="Arial" charset="0"/>
              </a:rPr>
              <a:t>iichtmëssdag</a:t>
            </a:r>
            <a:r>
              <a:rPr lang="fr-FR" sz="1200" b="1" i="0" u="sng" baseline="0" dirty="0" smtClean="0">
                <a:solidFill>
                  <a:schemeClr val="tx1"/>
                </a:solidFill>
                <a:latin typeface="+mn-lt"/>
                <a:cs typeface="Arial" charset="0"/>
              </a:rPr>
              <a:t> </a:t>
            </a:r>
            <a:r>
              <a:rPr lang="fr-FR" sz="1200" b="1" u="sng" dirty="0" smtClean="0">
                <a:solidFill>
                  <a:schemeClr val="tx1"/>
                </a:solidFill>
                <a:latin typeface="+mn-lt"/>
                <a:cs typeface="Arial" charset="0"/>
              </a:rPr>
              <a:t>(Chandeleur)</a:t>
            </a:r>
            <a:br>
              <a:rPr lang="fr-FR" sz="1200" b="1" u="sng" dirty="0" smtClean="0">
                <a:solidFill>
                  <a:schemeClr val="tx1"/>
                </a:solidFill>
                <a:latin typeface="+mn-lt"/>
                <a:cs typeface="Arial" charset="0"/>
              </a:rPr>
            </a:br>
            <a:r>
              <a:rPr lang="fr-FR" sz="1200" b="1" u="sng" dirty="0" smtClean="0">
                <a:solidFill>
                  <a:schemeClr val="tx1"/>
                </a:solidFill>
                <a:latin typeface="+mn-lt"/>
                <a:cs typeface="Arial" charset="0"/>
              </a:rPr>
              <a:t/>
            </a:r>
            <a:br>
              <a:rPr lang="fr-FR" sz="1200" b="1" u="sng" dirty="0" smtClean="0">
                <a:solidFill>
                  <a:schemeClr val="tx1"/>
                </a:solidFill>
                <a:latin typeface="+mn-lt"/>
                <a:cs typeface="Arial" charset="0"/>
              </a:rPr>
            </a:br>
            <a:r>
              <a:rPr lang="fr-FR" sz="1200" dirty="0" smtClean="0">
                <a:solidFill>
                  <a:schemeClr val="tx1"/>
                </a:solidFill>
                <a:latin typeface="+mn-lt"/>
              </a:rPr>
              <a:t>- Le 2 février de chaque année, les enfants vont </a:t>
            </a:r>
            <a:r>
              <a:rPr lang="fr-FR" sz="1200" i="1" dirty="0" smtClean="0">
                <a:solidFill>
                  <a:schemeClr val="tx1"/>
                </a:solidFill>
                <a:latin typeface="+mn-lt"/>
              </a:rPr>
              <a:t>liichten</a:t>
            </a:r>
            <a:r>
              <a:rPr lang="fr-FR" sz="1200" dirty="0" smtClean="0">
                <a:solidFill>
                  <a:schemeClr val="tx1"/>
                </a:solidFill>
                <a:latin typeface="+mn-lt"/>
              </a:rPr>
              <a:t> (célébrer la lumière).</a:t>
            </a:r>
          </a:p>
          <a:p>
            <a:pPr indent="0" eaLnBrk="1" hangingPunct="1">
              <a:lnSpc>
                <a:spcPct val="100000"/>
              </a:lnSpc>
              <a:spcBef>
                <a:spcPct val="0"/>
              </a:spcBef>
              <a:buFontTx/>
              <a:buChar char="-"/>
            </a:pPr>
            <a:r>
              <a:rPr lang="fr-FR" sz="1200" dirty="0" smtClean="0">
                <a:solidFill>
                  <a:schemeClr val="tx1"/>
                </a:solidFill>
                <a:latin typeface="+mn-lt"/>
              </a:rPr>
              <a:t> Munis de leurs lampions, ils trottinent d’une maison à l’autre par groupes et demandent des sucreries et de la petite monnaie</a:t>
            </a:r>
            <a:r>
              <a:rPr lang="fr-FR" sz="1200" baseline="0" dirty="0" smtClean="0">
                <a:solidFill>
                  <a:schemeClr val="tx1"/>
                </a:solidFill>
                <a:latin typeface="+mn-lt"/>
              </a:rPr>
              <a:t> </a:t>
            </a:r>
            <a:r>
              <a:rPr lang="fr-FR" sz="1200" dirty="0" smtClean="0">
                <a:solidFill>
                  <a:schemeClr val="tx1"/>
                </a:solidFill>
                <a:latin typeface="+mn-lt"/>
              </a:rPr>
              <a:t>sur l’air de la Saint-Blaise : « Léiwer Herrgottsblieschen, gëff ons Speck an Ierbessen… ».</a:t>
            </a:r>
            <a:br>
              <a:rPr lang="fr-FR" sz="1200" dirty="0" smtClean="0">
                <a:solidFill>
                  <a:schemeClr val="tx1"/>
                </a:solidFill>
                <a:latin typeface="+mn-lt"/>
              </a:rPr>
            </a:br>
            <a:r>
              <a:rPr lang="fr-FR" sz="1200" dirty="0" smtClean="0">
                <a:solidFill>
                  <a:schemeClr val="tx1"/>
                </a:solidFill>
                <a:latin typeface="+mn-lt"/>
              </a:rPr>
              <a:t/>
            </a:r>
            <a:br>
              <a:rPr lang="fr-FR" sz="1200" dirty="0" smtClean="0">
                <a:solidFill>
                  <a:schemeClr val="tx1"/>
                </a:solidFill>
                <a:latin typeface="+mn-lt"/>
              </a:rPr>
            </a:br>
            <a:r>
              <a:rPr lang="fr-FR" sz="1200" i="1" dirty="0" smtClean="0">
                <a:solidFill>
                  <a:schemeClr val="tx1"/>
                </a:solidFill>
                <a:latin typeface="+mn-lt"/>
              </a:rPr>
              <a:t>Illustration : </a:t>
            </a:r>
          </a:p>
          <a:p>
            <a:pPr indent="0" eaLnBrk="1" hangingPunct="1">
              <a:lnSpc>
                <a:spcPct val="100000"/>
              </a:lnSpc>
              <a:spcBef>
                <a:spcPct val="0"/>
              </a:spcBef>
              <a:buFontTx/>
              <a:buNone/>
            </a:pPr>
            <a:r>
              <a:rPr lang="fr-FR" sz="1200" i="1" dirty="0" smtClean="0">
                <a:solidFill>
                  <a:schemeClr val="tx1"/>
                </a:solidFill>
                <a:latin typeface="+mn-lt"/>
              </a:rPr>
              <a:t>Enfants</a:t>
            </a:r>
            <a:r>
              <a:rPr lang="fr-FR" sz="1200" i="1" baseline="0" dirty="0" smtClean="0">
                <a:solidFill>
                  <a:schemeClr val="tx1"/>
                </a:solidFill>
                <a:latin typeface="+mn-lt"/>
              </a:rPr>
              <a:t> qui vont </a:t>
            </a:r>
            <a:r>
              <a:rPr lang="fr-FR" sz="1200" i="0" baseline="0" dirty="0" smtClean="0">
                <a:solidFill>
                  <a:schemeClr val="tx1"/>
                </a:solidFill>
                <a:latin typeface="+mn-lt"/>
              </a:rPr>
              <a:t>liichten </a:t>
            </a:r>
            <a:r>
              <a:rPr lang="fr-FR" sz="1200" i="1" dirty="0" smtClean="0">
                <a:solidFill>
                  <a:schemeClr val="tx1"/>
                </a:solidFill>
                <a:latin typeface="+mn-lt"/>
              </a:rPr>
              <a:t>© </a:t>
            </a:r>
            <a:r>
              <a:rPr lang="fr-FR" sz="1200" i="1" baseline="0" dirty="0" smtClean="0">
                <a:solidFill>
                  <a:schemeClr val="tx1"/>
                </a:solidFill>
                <a:latin typeface="+mn-lt"/>
              </a:rPr>
              <a:t>SIP</a:t>
            </a:r>
            <a:br>
              <a:rPr lang="fr-FR" sz="1200" i="1" baseline="0" dirty="0" smtClean="0">
                <a:solidFill>
                  <a:schemeClr val="tx1"/>
                </a:solidFill>
                <a:latin typeface="+mn-lt"/>
              </a:rPr>
            </a:br>
            <a:endParaRPr lang="fr-FR" sz="1200" i="1" baseline="0" dirty="0" smtClean="0">
              <a:solidFill>
                <a:schemeClr val="tx1"/>
              </a:solidFill>
              <a:latin typeface="+mn-lt"/>
            </a:endParaRPr>
          </a:p>
          <a:p>
            <a:pPr indent="0" eaLnBrk="1" hangingPunct="1">
              <a:lnSpc>
                <a:spcPct val="100000"/>
              </a:lnSpc>
              <a:spcBef>
                <a:spcPct val="0"/>
              </a:spcBef>
              <a:buFontTx/>
              <a:buNone/>
            </a:pPr>
            <a:endParaRPr lang="fr-FR" sz="1200" dirty="0" smtClean="0">
              <a:solidFill>
                <a:schemeClr val="tx1"/>
              </a:solidFill>
              <a:latin typeface="+mn-lt"/>
            </a:endParaRPr>
          </a:p>
          <a:p>
            <a:pPr indent="0" eaLnBrk="1" hangingPunct="1">
              <a:lnSpc>
                <a:spcPct val="100000"/>
              </a:lnSpc>
              <a:spcBef>
                <a:spcPct val="0"/>
              </a:spcBef>
            </a:pPr>
            <a:r>
              <a:rPr lang="fr-FR" sz="1200" b="1" dirty="0" smtClean="0">
                <a:solidFill>
                  <a:schemeClr val="tx1"/>
                </a:solidFill>
                <a:latin typeface="+mn-lt"/>
              </a:rPr>
              <a:t>POUR EN SAVOIR PLUS</a:t>
            </a:r>
          </a:p>
          <a:p>
            <a:pPr indent="0" eaLnBrk="1" hangingPunct="1">
              <a:lnSpc>
                <a:spcPct val="100000"/>
              </a:lnSpc>
              <a:spcBef>
                <a:spcPct val="0"/>
              </a:spcBef>
              <a:buFont typeface="Arial" pitchFamily="34" charset="0"/>
              <a:buChar char="•"/>
            </a:pPr>
            <a:r>
              <a:rPr lang="fr-FR" sz="1200" dirty="0" smtClean="0">
                <a:solidFill>
                  <a:schemeClr val="tx1"/>
                </a:solidFill>
                <a:latin typeface="+mn-lt"/>
              </a:rPr>
              <a:t> </a:t>
            </a:r>
            <a:r>
              <a:rPr lang="fr-FR" sz="1200" baseline="0" noProof="0" dirty="0" smtClean="0">
                <a:solidFill>
                  <a:schemeClr val="tx1"/>
                </a:solidFill>
                <a:latin typeface="+mn-lt"/>
              </a:rPr>
              <a:t>« </a:t>
            </a:r>
            <a:r>
              <a:rPr lang="fr-FR" sz="1200" i="0" baseline="0" dirty="0" smtClean="0">
                <a:solidFill>
                  <a:schemeClr val="tx1"/>
                </a:solidFill>
                <a:latin typeface="+mn-lt"/>
              </a:rPr>
              <a:t>Fêtes et traditions</a:t>
            </a:r>
            <a:r>
              <a:rPr lang="fr-FR" sz="1200" i="0" baseline="0" noProof="0" dirty="0" smtClean="0">
                <a:solidFill>
                  <a:schemeClr val="tx1"/>
                </a:solidFill>
                <a:latin typeface="+mn-lt"/>
              </a:rPr>
              <a:t> »</a:t>
            </a:r>
            <a:r>
              <a:rPr lang="fr-FR" sz="1200" i="0" dirty="0" smtClean="0">
                <a:solidFill>
                  <a:schemeClr val="tx1"/>
                </a:solidFill>
                <a:latin typeface="+mn-lt"/>
              </a:rPr>
              <a:t> </a:t>
            </a:r>
            <a:r>
              <a:rPr lang="fr-FR" sz="1200" dirty="0" smtClean="0">
                <a:solidFill>
                  <a:schemeClr val="tx1"/>
                </a:solidFill>
                <a:latin typeface="+mn-lt"/>
              </a:rPr>
              <a:t>: </a:t>
            </a:r>
            <a:br>
              <a:rPr lang="fr-FR" sz="1200" dirty="0" smtClean="0">
                <a:solidFill>
                  <a:schemeClr val="tx1"/>
                </a:solidFill>
                <a:latin typeface="+mn-lt"/>
              </a:rPr>
            </a:br>
            <a:r>
              <a:rPr lang="fr-FR" sz="1200" dirty="0" smtClean="0">
                <a:solidFill>
                  <a:schemeClr val="tx1"/>
                </a:solidFill>
                <a:latin typeface="+mn-lt"/>
              </a:rPr>
              <a:t>  www.luxembourg.public.lu/fr/le-grand-duche-se-presente/fetes-traditions/index.html</a:t>
            </a:r>
          </a:p>
          <a:p>
            <a:pPr indent="0" eaLnBrk="1" hangingPunct="1">
              <a:lnSpc>
                <a:spcPct val="100000"/>
              </a:lnSpc>
              <a:spcBef>
                <a:spcPct val="0"/>
              </a:spcBef>
              <a:buFont typeface="Arial" pitchFamily="34" charset="0"/>
              <a:buChar char="•"/>
            </a:pPr>
            <a:r>
              <a:rPr lang="fr-FR" sz="1200" i="1" dirty="0" smtClean="0">
                <a:solidFill>
                  <a:schemeClr val="tx1"/>
                </a:solidFill>
                <a:latin typeface="+mn-lt"/>
              </a:rPr>
              <a:t> à propos… des fêtes et traditions au Luxembourg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 www.luxembourg.public.lu/fr/publications/a/apropos-fetes-traditions/index.html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29</a:t>
            </a:fld>
            <a:endParaRPr lang="en-US" dirty="0"/>
          </a:p>
        </p:txBody>
      </p:sp>
    </p:spTree>
    <p:extLst>
      <p:ext uri="{BB962C8B-B14F-4D97-AF65-F5344CB8AC3E}">
        <p14:creationId xmlns:p14="http://schemas.microsoft.com/office/powerpoint/2010/main" val="781176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fr-FR" sz="1200" b="1" u="sng" dirty="0" smtClean="0">
                <a:solidFill>
                  <a:schemeClr val="tx1"/>
                </a:solidFill>
                <a:latin typeface="+mn-lt"/>
              </a:rPr>
              <a:t>Fêtes et traditions : </a:t>
            </a:r>
            <a:r>
              <a:rPr lang="fr-FR" sz="1200" b="1" i="1" u="sng" dirty="0" smtClean="0">
                <a:solidFill>
                  <a:schemeClr val="tx1"/>
                </a:solidFill>
                <a:latin typeface="+mn-lt"/>
              </a:rPr>
              <a:t>Fuesend</a:t>
            </a:r>
            <a:r>
              <a:rPr lang="fr-FR" sz="1200" b="1" u="sng" dirty="0" smtClean="0">
                <a:solidFill>
                  <a:schemeClr val="tx1"/>
                </a:solidFill>
                <a:latin typeface="+mn-lt"/>
              </a:rPr>
              <a:t> (carnaval)</a:t>
            </a:r>
          </a:p>
          <a:p>
            <a:pPr indent="0" eaLnBrk="1" hangingPunct="1">
              <a:lnSpc>
                <a:spcPct val="100000"/>
              </a:lnSpc>
              <a:spcBef>
                <a:spcPct val="0"/>
              </a:spcBef>
            </a:pPr>
            <a:endParaRPr lang="fr-FR" sz="1200" u="sng" dirty="0" smtClean="0">
              <a:solidFill>
                <a:schemeClr val="tx1"/>
              </a:solidFill>
              <a:latin typeface="+mn-lt"/>
            </a:endParaRPr>
          </a:p>
          <a:p>
            <a:pPr indent="0" eaLnBrk="1" hangingPunct="1">
              <a:lnSpc>
                <a:spcPct val="100000"/>
              </a:lnSpc>
              <a:spcBef>
                <a:spcPct val="0"/>
              </a:spcBef>
            </a:pPr>
            <a:r>
              <a:rPr lang="fr-FR" sz="1200" dirty="0" smtClean="0">
                <a:solidFill>
                  <a:schemeClr val="tx1"/>
                </a:solidFill>
                <a:latin typeface="+mn-lt"/>
              </a:rPr>
              <a:t>- Tout comme leurs voisins allemands, les Luxembourgeois adorent célébrer le carnaval par des bals masqués et des cavalcades. </a:t>
            </a:r>
          </a:p>
          <a:p>
            <a:pPr indent="0" eaLnBrk="1" hangingPunct="1">
              <a:lnSpc>
                <a:spcPct val="100000"/>
              </a:lnSpc>
              <a:spcBef>
                <a:spcPct val="0"/>
              </a:spcBef>
              <a:buFontTx/>
              <a:buChar char="-"/>
            </a:pPr>
            <a:r>
              <a:rPr lang="fr-FR" sz="1200" dirty="0" smtClean="0">
                <a:solidFill>
                  <a:schemeClr val="tx1"/>
                </a:solidFill>
                <a:latin typeface="+mn-lt"/>
              </a:rPr>
              <a:t> La période de carnaval se déroule officiellement</a:t>
            </a:r>
            <a:r>
              <a:rPr lang="fr-FR" sz="1200" baseline="0" dirty="0" smtClean="0">
                <a:solidFill>
                  <a:schemeClr val="tx1"/>
                </a:solidFill>
                <a:latin typeface="+mn-lt"/>
              </a:rPr>
              <a:t> </a:t>
            </a:r>
            <a:r>
              <a:rPr lang="fr-FR" sz="1200" dirty="0" smtClean="0">
                <a:solidFill>
                  <a:schemeClr val="tx1"/>
                </a:solidFill>
                <a:latin typeface="+mn-lt"/>
              </a:rPr>
              <a:t>du 2 février </a:t>
            </a:r>
            <a:r>
              <a:rPr lang="fr-FR" sz="1200" i="1" dirty="0" smtClean="0">
                <a:solidFill>
                  <a:schemeClr val="tx1"/>
                </a:solidFill>
                <a:latin typeface="+mn-lt"/>
              </a:rPr>
              <a:t>(Liichtmëssdag) </a:t>
            </a:r>
            <a:r>
              <a:rPr lang="fr-FR" sz="1200" dirty="0" smtClean="0">
                <a:solidFill>
                  <a:schemeClr val="tx1"/>
                </a:solidFill>
                <a:latin typeface="+mn-lt"/>
              </a:rPr>
              <a:t>au mercredi des Cendres (</a:t>
            </a:r>
            <a:r>
              <a:rPr lang="fr-FR" sz="1200" i="1" dirty="0" smtClean="0">
                <a:solidFill>
                  <a:schemeClr val="tx1"/>
                </a:solidFill>
                <a:latin typeface="+mn-lt"/>
              </a:rPr>
              <a:t>Äschermëttwoch)</a:t>
            </a:r>
            <a:r>
              <a:rPr lang="fr-FR" sz="1200" dirty="0" smtClean="0">
                <a:solidFill>
                  <a:schemeClr val="tx1"/>
                </a:solidFill>
                <a:latin typeface="+mn-lt"/>
              </a:rPr>
              <a:t>,</a:t>
            </a:r>
            <a:r>
              <a:rPr lang="fr-FR" sz="1200" baseline="0" dirty="0" smtClean="0">
                <a:solidFill>
                  <a:schemeClr val="tx1"/>
                </a:solidFill>
                <a:latin typeface="+mn-lt"/>
              </a:rPr>
              <a:t> </a:t>
            </a:r>
            <a:r>
              <a:rPr lang="fr-FR" sz="1200" baseline="0" dirty="0" smtClean="0">
                <a:solidFill>
                  <a:schemeClr val="tx1"/>
                </a:solidFill>
                <a:latin typeface="+mn-lt"/>
                <a:cs typeface="Arial" charset="0"/>
              </a:rPr>
              <a:t>mais en réalité jusqu’à la mi-carême.</a:t>
            </a:r>
            <a:endParaRPr lang="fr-FR" sz="1200" dirty="0" smtClean="0">
              <a:solidFill>
                <a:schemeClr val="tx1"/>
              </a:solidFill>
              <a:latin typeface="+mn-lt"/>
            </a:endParaRPr>
          </a:p>
          <a:p>
            <a:pPr indent="0" eaLnBrk="1" hangingPunct="1">
              <a:lnSpc>
                <a:spcPct val="100000"/>
              </a:lnSpc>
              <a:spcBef>
                <a:spcPct val="0"/>
              </a:spcBef>
              <a:buFontTx/>
              <a:buNone/>
            </a:pPr>
            <a:endParaRPr lang="fr-FR" sz="1200" dirty="0" smtClean="0">
              <a:solidFill>
                <a:schemeClr val="tx1"/>
              </a:solidFill>
              <a:latin typeface="+mn-lt"/>
            </a:endParaRPr>
          </a:p>
          <a:p>
            <a:pPr marL="0" marR="0" indent="0" algn="l" defTabSz="914400" rtl="0" eaLnBrk="1" fontAlgn="base" latinLnBrk="0" hangingPunct="1">
              <a:lnSpc>
                <a:spcPct val="100000"/>
              </a:lnSpc>
              <a:spcBef>
                <a:spcPct val="0"/>
              </a:spcBef>
              <a:spcAft>
                <a:spcPct val="0"/>
              </a:spcAft>
              <a:buClrTx/>
              <a:buSzTx/>
              <a:buFontTx/>
              <a:buNone/>
              <a:tabLst/>
              <a:defRPr/>
            </a:pPr>
            <a:r>
              <a:rPr lang="fr-FR" sz="1200" i="1" dirty="0" smtClean="0">
                <a:solidFill>
                  <a:schemeClr val="tx1"/>
                </a:solidFill>
                <a:latin typeface="+mn-lt"/>
              </a:rPr>
              <a:t>Illustrations : </a:t>
            </a:r>
          </a:p>
          <a:p>
            <a:pPr marL="0" marR="0" indent="0" algn="l" defTabSz="914400" rtl="0" eaLnBrk="1" fontAlgn="base" latinLnBrk="0" hangingPunct="1">
              <a:lnSpc>
                <a:spcPct val="100000"/>
              </a:lnSpc>
              <a:spcBef>
                <a:spcPct val="0"/>
              </a:spcBef>
              <a:spcAft>
                <a:spcPct val="0"/>
              </a:spcAft>
              <a:buClrTx/>
              <a:buSzTx/>
              <a:buFontTx/>
              <a:buNone/>
              <a:tabLst/>
              <a:defRPr/>
            </a:pPr>
            <a:r>
              <a:rPr lang="fr-FR" sz="1200" i="1" dirty="0" smtClean="0">
                <a:solidFill>
                  <a:schemeClr val="tx1"/>
                </a:solidFill>
                <a:latin typeface="+mn-lt"/>
              </a:rPr>
              <a:t>à gauche, beignets de carnaval © SIP ;</a:t>
            </a:r>
            <a:br>
              <a:rPr lang="fr-FR" sz="1200" i="1" dirty="0" smtClean="0">
                <a:solidFill>
                  <a:schemeClr val="tx1"/>
                </a:solidFill>
                <a:latin typeface="+mn-lt"/>
              </a:rPr>
            </a:br>
            <a:r>
              <a:rPr lang="fr-FR" sz="1200" i="1" baseline="0" dirty="0" smtClean="0">
                <a:solidFill>
                  <a:schemeClr val="tx1"/>
                </a:solidFill>
                <a:latin typeface="+mn-lt"/>
              </a:rPr>
              <a:t>à droite, cavalcade </a:t>
            </a:r>
            <a:r>
              <a:rPr lang="fr-FR" sz="1200" i="1" baseline="0" dirty="0" smtClean="0">
                <a:solidFill>
                  <a:schemeClr val="tx1"/>
                </a:solidFill>
                <a:latin typeface="+mn-lt"/>
                <a:cs typeface="Arial" pitchFamily="34" charset="0"/>
              </a:rPr>
              <a:t>©</a:t>
            </a:r>
            <a:r>
              <a:rPr lang="fr-FR" sz="1200" i="1" baseline="0" dirty="0" smtClean="0">
                <a:solidFill>
                  <a:schemeClr val="tx1"/>
                </a:solidFill>
                <a:latin typeface="+mn-lt"/>
              </a:rPr>
              <a:t> SIP/Jean-Paul Kieffer.</a:t>
            </a:r>
            <a:endParaRPr lang="fr-FR" sz="1200" i="1" dirty="0" smtClean="0">
              <a:solidFill>
                <a:schemeClr val="tx1"/>
              </a:solidFill>
              <a:latin typeface="+mn-lt"/>
            </a:endParaRPr>
          </a:p>
          <a:p>
            <a:pPr indent="0" eaLnBrk="1" hangingPunct="1">
              <a:lnSpc>
                <a:spcPct val="100000"/>
              </a:lnSpc>
              <a:spcBef>
                <a:spcPct val="0"/>
              </a:spcBef>
            </a:pPr>
            <a:endParaRPr lang="fr-FR" sz="1200" dirty="0" smtClean="0">
              <a:solidFill>
                <a:schemeClr val="tx1"/>
              </a:solidFill>
              <a:latin typeface="+mn-lt"/>
            </a:endParaRPr>
          </a:p>
          <a:p>
            <a:pPr indent="0" eaLnBrk="1" hangingPunct="1">
              <a:lnSpc>
                <a:spcPct val="100000"/>
              </a:lnSpc>
              <a:spcBef>
                <a:spcPct val="0"/>
              </a:spcBef>
            </a:pPr>
            <a:endParaRPr lang="fr-FR" sz="1200" dirty="0" smtClean="0">
              <a:solidFill>
                <a:schemeClr val="tx1"/>
              </a:solidFill>
              <a:latin typeface="+mn-lt"/>
            </a:endParaRPr>
          </a:p>
          <a:p>
            <a:pPr indent="0" eaLnBrk="1" hangingPunct="1">
              <a:lnSpc>
                <a:spcPct val="100000"/>
              </a:lnSpc>
              <a:spcBef>
                <a:spcPct val="0"/>
              </a:spcBef>
            </a:pPr>
            <a:r>
              <a:rPr lang="fr-FR" sz="1200" b="1" dirty="0" smtClean="0">
                <a:solidFill>
                  <a:schemeClr val="tx1"/>
                </a:solidFill>
                <a:latin typeface="+mn-lt"/>
              </a:rPr>
              <a:t>POUR EN SAVOIR PLUS</a:t>
            </a:r>
          </a:p>
          <a:p>
            <a:pPr indent="0" eaLnBrk="1" hangingPunct="1">
              <a:lnSpc>
                <a:spcPct val="100000"/>
              </a:lnSpc>
              <a:spcBef>
                <a:spcPct val="0"/>
              </a:spcBef>
              <a:buFont typeface="Arial" pitchFamily="34" charset="0"/>
              <a:buChar char="•"/>
            </a:pPr>
            <a:r>
              <a:rPr lang="fr-FR" sz="1200" dirty="0" smtClean="0">
                <a:solidFill>
                  <a:schemeClr val="tx1"/>
                </a:solidFill>
                <a:latin typeface="+mn-lt"/>
              </a:rPr>
              <a:t> </a:t>
            </a:r>
            <a:r>
              <a:rPr lang="fr-FR" sz="1200" baseline="0" noProof="0" dirty="0" smtClean="0">
                <a:solidFill>
                  <a:schemeClr val="tx1"/>
                </a:solidFill>
                <a:latin typeface="+mn-lt"/>
              </a:rPr>
              <a:t>« </a:t>
            </a:r>
            <a:r>
              <a:rPr lang="fr-FR" sz="1200" i="0" baseline="0" dirty="0" smtClean="0">
                <a:solidFill>
                  <a:schemeClr val="tx1"/>
                </a:solidFill>
                <a:latin typeface="+mn-lt"/>
              </a:rPr>
              <a:t>Fêtes et traditions</a:t>
            </a:r>
            <a:r>
              <a:rPr lang="fr-FR" sz="1200" i="0" baseline="0" noProof="0" dirty="0" smtClean="0">
                <a:solidFill>
                  <a:schemeClr val="tx1"/>
                </a:solidFill>
                <a:latin typeface="+mn-lt"/>
              </a:rPr>
              <a:t> »</a:t>
            </a:r>
            <a:r>
              <a:rPr lang="fr-FR" sz="1200" dirty="0" smtClean="0">
                <a:solidFill>
                  <a:schemeClr val="tx1"/>
                </a:solidFill>
                <a:latin typeface="+mn-lt"/>
              </a:rPr>
              <a:t> : </a:t>
            </a:r>
            <a:br>
              <a:rPr lang="fr-FR" sz="1200" dirty="0" smtClean="0">
                <a:solidFill>
                  <a:schemeClr val="tx1"/>
                </a:solidFill>
                <a:latin typeface="+mn-lt"/>
              </a:rPr>
            </a:br>
            <a:r>
              <a:rPr lang="fr-FR" sz="1200" dirty="0" smtClean="0">
                <a:solidFill>
                  <a:schemeClr val="tx1"/>
                </a:solidFill>
                <a:latin typeface="+mn-lt"/>
              </a:rPr>
              <a:t>  www.luxembourg.public.lu/fr/le-grand-duche-se-presente/fetes-traditions/index.html</a:t>
            </a:r>
          </a:p>
          <a:p>
            <a:pPr indent="0" eaLnBrk="1" hangingPunct="1">
              <a:lnSpc>
                <a:spcPct val="100000"/>
              </a:lnSpc>
              <a:spcBef>
                <a:spcPct val="0"/>
              </a:spcBef>
              <a:buFont typeface="Arial" pitchFamily="34" charset="0"/>
              <a:buChar char="•"/>
            </a:pPr>
            <a:r>
              <a:rPr lang="fr-FR" sz="1200" i="1" baseline="0" dirty="0" smtClean="0">
                <a:solidFill>
                  <a:schemeClr val="tx1"/>
                </a:solidFill>
                <a:latin typeface="+mn-lt"/>
              </a:rPr>
              <a:t> à</a:t>
            </a:r>
            <a:r>
              <a:rPr lang="fr-FR" sz="1200" i="1" dirty="0" smtClean="0">
                <a:solidFill>
                  <a:schemeClr val="tx1"/>
                </a:solidFill>
                <a:latin typeface="+mn-lt"/>
              </a:rPr>
              <a:t> propos… des fêtes et traditions</a:t>
            </a:r>
            <a:r>
              <a:rPr lang="fr-FR" sz="1200" i="1" baseline="0" dirty="0" smtClean="0">
                <a:solidFill>
                  <a:schemeClr val="tx1"/>
                </a:solidFill>
                <a:latin typeface="+mn-lt"/>
              </a:rPr>
              <a:t> au Luxembourg :</a:t>
            </a:r>
            <a:r>
              <a:rPr lang="fr-FR" sz="1200" i="1" dirty="0" smtClean="0">
                <a:solidFill>
                  <a:schemeClr val="tx1"/>
                </a:solidFill>
                <a:latin typeface="+mn-lt"/>
              </a:rPr>
              <a:t>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www.luxembourg.public.lu/fr/publications/a/apropos-fetes-traditions/index.html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30</a:t>
            </a:fld>
            <a:endParaRPr lang="en-US" dirty="0"/>
          </a:p>
        </p:txBody>
      </p:sp>
    </p:spTree>
    <p:extLst>
      <p:ext uri="{BB962C8B-B14F-4D97-AF65-F5344CB8AC3E}">
        <p14:creationId xmlns:p14="http://schemas.microsoft.com/office/powerpoint/2010/main" val="1939892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defRPr/>
            </a:pPr>
            <a:r>
              <a:rPr lang="fr-FR" sz="1200" b="1" u="sng" dirty="0" smtClean="0">
                <a:solidFill>
                  <a:schemeClr val="tx1"/>
                </a:solidFill>
                <a:latin typeface="+mn-lt"/>
              </a:rPr>
              <a:t>En un clin d’œil </a:t>
            </a:r>
          </a:p>
          <a:p>
            <a:pPr indent="0" eaLnBrk="1" hangingPunct="1">
              <a:lnSpc>
                <a:spcPct val="100000"/>
              </a:lnSpc>
              <a:spcBef>
                <a:spcPct val="0"/>
              </a:spcBef>
              <a:defRPr/>
            </a:pPr>
            <a:endParaRPr lang="fr-FR" sz="1200" b="1" dirty="0" smtClean="0">
              <a:solidFill>
                <a:schemeClr val="tx1"/>
              </a:solidFill>
              <a:latin typeface="+mn-lt"/>
            </a:endParaRPr>
          </a:p>
          <a:p>
            <a:pPr indent="0" eaLnBrk="1" hangingPunct="1">
              <a:lnSpc>
                <a:spcPct val="100000"/>
              </a:lnSpc>
              <a:spcBef>
                <a:spcPct val="0"/>
              </a:spcBef>
              <a:defRPr/>
            </a:pPr>
            <a:r>
              <a:rPr lang="fr-FR" sz="1200" b="1" dirty="0" smtClean="0">
                <a:solidFill>
                  <a:schemeClr val="tx1"/>
                </a:solidFill>
                <a:latin typeface="+mn-lt"/>
              </a:rPr>
              <a:t>Dénomination officielle : </a:t>
            </a:r>
            <a:r>
              <a:rPr lang="fr-FR" sz="1200" dirty="0" smtClean="0">
                <a:solidFill>
                  <a:schemeClr val="tx1"/>
                </a:solidFill>
                <a:latin typeface="+mn-lt"/>
              </a:rPr>
              <a:t>Grand-Duché de Luxembourg.</a:t>
            </a:r>
            <a:r>
              <a:rPr lang="fr-FR" sz="1200" baseline="0" dirty="0" smtClean="0">
                <a:solidFill>
                  <a:schemeClr val="tx1"/>
                </a:solidFill>
                <a:latin typeface="+mn-lt"/>
              </a:rPr>
              <a:t> </a:t>
            </a:r>
            <a:r>
              <a:rPr lang="fr-FR" sz="1200" dirty="0" smtClean="0">
                <a:solidFill>
                  <a:schemeClr val="tx1"/>
                </a:solidFill>
                <a:latin typeface="+mn-lt"/>
              </a:rPr>
              <a:t>Indépendant depuis 1839, il est le seul grand-duché au monde.</a:t>
            </a:r>
            <a:endParaRPr lang="fr-CH" sz="1200" dirty="0" smtClean="0">
              <a:solidFill>
                <a:schemeClr val="tx1"/>
              </a:solidFill>
              <a:latin typeface="+mn-lt"/>
            </a:endParaRPr>
          </a:p>
          <a:p>
            <a:pPr indent="0" eaLnBrk="1" hangingPunct="1">
              <a:lnSpc>
                <a:spcPct val="100000"/>
              </a:lnSpc>
              <a:spcBef>
                <a:spcPct val="0"/>
              </a:spcBef>
              <a:defRPr/>
            </a:pPr>
            <a:endParaRPr lang="fr-FR" sz="1200" b="1" dirty="0" smtClean="0">
              <a:solidFill>
                <a:schemeClr val="tx1"/>
              </a:solidFill>
              <a:latin typeface="+mn-lt"/>
            </a:endParaRPr>
          </a:p>
          <a:p>
            <a:pPr indent="0" eaLnBrk="1" hangingPunct="1">
              <a:lnSpc>
                <a:spcPct val="100000"/>
              </a:lnSpc>
              <a:spcBef>
                <a:spcPct val="0"/>
              </a:spcBef>
              <a:defRPr/>
            </a:pPr>
            <a:r>
              <a:rPr lang="fr-FR" sz="1200" b="1" dirty="0" smtClean="0">
                <a:solidFill>
                  <a:schemeClr val="tx1"/>
                </a:solidFill>
                <a:latin typeface="+mn-lt"/>
              </a:rPr>
              <a:t>Capitale : </a:t>
            </a:r>
            <a:r>
              <a:rPr lang="fr-FR" sz="1200" dirty="0" smtClean="0">
                <a:solidFill>
                  <a:schemeClr val="tx1"/>
                </a:solidFill>
                <a:latin typeface="+mn-lt"/>
              </a:rPr>
              <a:t>Luxembourg (116 328 habitants au 31.12.2017)</a:t>
            </a:r>
          </a:p>
          <a:p>
            <a:pPr indent="0" eaLnBrk="1" hangingPunct="1">
              <a:lnSpc>
                <a:spcPct val="100000"/>
              </a:lnSpc>
              <a:spcBef>
                <a:spcPct val="0"/>
              </a:spcBef>
              <a:defRPr/>
            </a:pPr>
            <a:endParaRPr lang="fr-FR" sz="1200" dirty="0" smtClean="0">
              <a:solidFill>
                <a:schemeClr val="tx1"/>
              </a:solidFill>
              <a:latin typeface="+mn-lt"/>
            </a:endParaRPr>
          </a:p>
          <a:p>
            <a:pPr indent="0" eaLnBrk="1" hangingPunct="1">
              <a:lnSpc>
                <a:spcPct val="100000"/>
              </a:lnSpc>
              <a:spcBef>
                <a:spcPct val="0"/>
              </a:spcBef>
              <a:defRPr/>
            </a:pPr>
            <a:r>
              <a:rPr lang="fr-FR" sz="1200" b="1" dirty="0" smtClean="0">
                <a:solidFill>
                  <a:schemeClr val="tx1"/>
                </a:solidFill>
                <a:latin typeface="+mn-lt"/>
              </a:rPr>
              <a:t>Pays voisins :</a:t>
            </a:r>
            <a:r>
              <a:rPr lang="fr-FR" sz="1200" dirty="0" smtClean="0">
                <a:solidFill>
                  <a:schemeClr val="tx1"/>
                </a:solidFill>
                <a:latin typeface="+mn-lt"/>
              </a:rPr>
              <a:t> Allemagne, Belgique, France</a:t>
            </a:r>
          </a:p>
          <a:p>
            <a:pPr indent="0" eaLnBrk="1" hangingPunct="1">
              <a:lnSpc>
                <a:spcPct val="100000"/>
              </a:lnSpc>
              <a:spcBef>
                <a:spcPct val="0"/>
              </a:spcBef>
              <a:defRPr/>
            </a:pPr>
            <a:endParaRPr lang="fr-FR" sz="1200" b="1" dirty="0" smtClean="0">
              <a:solidFill>
                <a:schemeClr val="tx1"/>
              </a:solidFill>
              <a:latin typeface="+mn-lt"/>
            </a:endParaRPr>
          </a:p>
          <a:p>
            <a:pPr indent="0" eaLnBrk="1" hangingPunct="1">
              <a:lnSpc>
                <a:spcPct val="100000"/>
              </a:lnSpc>
              <a:spcBef>
                <a:spcPct val="0"/>
              </a:spcBef>
              <a:defRPr/>
            </a:pPr>
            <a:r>
              <a:rPr lang="fr-FR" sz="1200" b="1" dirty="0" smtClean="0">
                <a:solidFill>
                  <a:schemeClr val="tx1"/>
                </a:solidFill>
                <a:latin typeface="+mn-lt"/>
              </a:rPr>
              <a:t>Superficie : </a:t>
            </a:r>
            <a:r>
              <a:rPr lang="fr-CH" sz="1200" dirty="0" smtClean="0">
                <a:solidFill>
                  <a:schemeClr val="tx1"/>
                </a:solidFill>
                <a:latin typeface="+mn-lt"/>
              </a:rPr>
              <a:t>2 586 km</a:t>
            </a:r>
            <a:r>
              <a:rPr lang="fr-CH" sz="1200" baseline="30000" dirty="0" smtClean="0">
                <a:solidFill>
                  <a:schemeClr val="tx1"/>
                </a:solidFill>
                <a:latin typeface="+mn-lt"/>
              </a:rPr>
              <a:t>2</a:t>
            </a:r>
            <a:r>
              <a:rPr lang="fr-CH" sz="1200" dirty="0" smtClean="0">
                <a:solidFill>
                  <a:schemeClr val="tx1"/>
                </a:solidFill>
                <a:latin typeface="+mn-lt"/>
              </a:rPr>
              <a:t>. Le Luxembourg s’étend sur 82 km du nord au sud et sur 57 km d’est en ouest.</a:t>
            </a:r>
          </a:p>
          <a:p>
            <a:pPr indent="0" eaLnBrk="1" hangingPunct="1">
              <a:lnSpc>
                <a:spcPct val="100000"/>
              </a:lnSpc>
              <a:spcBef>
                <a:spcPct val="0"/>
              </a:spcBef>
              <a:defRPr/>
            </a:pPr>
            <a:endParaRPr lang="fr-FR" sz="1200" b="1" dirty="0" smtClean="0">
              <a:solidFill>
                <a:schemeClr val="tx1"/>
              </a:solidFill>
              <a:latin typeface="+mn-lt"/>
            </a:endParaRPr>
          </a:p>
          <a:p>
            <a:pPr indent="0" eaLnBrk="1" hangingPunct="1">
              <a:lnSpc>
                <a:spcPct val="100000"/>
              </a:lnSpc>
              <a:spcBef>
                <a:spcPct val="0"/>
              </a:spcBef>
              <a:defRPr/>
            </a:pPr>
            <a:r>
              <a:rPr lang="fr-FR" sz="1200" b="1" dirty="0" smtClean="0">
                <a:solidFill>
                  <a:schemeClr val="tx1"/>
                </a:solidFill>
                <a:latin typeface="+mn-lt"/>
              </a:rPr>
              <a:t>Langues : </a:t>
            </a:r>
            <a:r>
              <a:rPr lang="fr-FR" sz="1200" dirty="0" smtClean="0">
                <a:solidFill>
                  <a:schemeClr val="tx1"/>
                </a:solidFill>
                <a:latin typeface="+mn-lt"/>
              </a:rPr>
              <a:t>luxembourgeois </a:t>
            </a:r>
            <a:r>
              <a:rPr lang="fr-FR" sz="1200" b="0" dirty="0" smtClean="0">
                <a:solidFill>
                  <a:schemeClr val="tx1"/>
                </a:solidFill>
                <a:latin typeface="+mn-lt"/>
              </a:rPr>
              <a:t>(</a:t>
            </a:r>
            <a:r>
              <a:rPr lang="fr-FR" sz="1200" b="0" i="1" dirty="0" smtClean="0">
                <a:solidFill>
                  <a:schemeClr val="tx1"/>
                </a:solidFill>
                <a:latin typeface="+mn-lt"/>
              </a:rPr>
              <a:t>Lëtzebuergesch</a:t>
            </a:r>
            <a:r>
              <a:rPr lang="fr-FR" sz="1200" b="0" dirty="0" smtClean="0">
                <a:solidFill>
                  <a:schemeClr val="tx1"/>
                </a:solidFill>
                <a:latin typeface="+mn-lt"/>
              </a:rPr>
              <a:t> –</a:t>
            </a:r>
            <a:r>
              <a:rPr lang="fr-FR" sz="1200" b="0" baseline="0" dirty="0" smtClean="0">
                <a:solidFill>
                  <a:schemeClr val="tx1"/>
                </a:solidFill>
                <a:latin typeface="+mn-lt"/>
              </a:rPr>
              <a:t> </a:t>
            </a:r>
            <a:r>
              <a:rPr lang="fr-FR" sz="1200" b="1" u="none" dirty="0" smtClean="0">
                <a:solidFill>
                  <a:schemeClr val="tx1"/>
                </a:solidFill>
                <a:latin typeface="+mn-lt"/>
              </a:rPr>
              <a:t>langue nationale</a:t>
            </a:r>
            <a:r>
              <a:rPr lang="fr-FR" sz="1200" b="0" dirty="0" smtClean="0">
                <a:solidFill>
                  <a:schemeClr val="tx1"/>
                </a:solidFill>
                <a:latin typeface="+mn-lt"/>
              </a:rPr>
              <a:t>) ;</a:t>
            </a:r>
            <a:r>
              <a:rPr lang="fr-FR" sz="1200" b="1" dirty="0" smtClean="0">
                <a:solidFill>
                  <a:schemeClr val="tx1"/>
                </a:solidFill>
                <a:latin typeface="+mn-lt"/>
              </a:rPr>
              <a:t> </a:t>
            </a:r>
            <a:r>
              <a:rPr lang="fr-FR" sz="1200" dirty="0" smtClean="0">
                <a:solidFill>
                  <a:schemeClr val="tx1"/>
                </a:solidFill>
                <a:latin typeface="+mn-lt"/>
              </a:rPr>
              <a:t>français, allemand, luxembourgeois </a:t>
            </a:r>
            <a:r>
              <a:rPr lang="fr-FR" sz="1200" b="1" dirty="0" smtClean="0">
                <a:solidFill>
                  <a:schemeClr val="tx1"/>
                </a:solidFill>
                <a:latin typeface="+mn-lt"/>
              </a:rPr>
              <a:t>(</a:t>
            </a:r>
            <a:r>
              <a:rPr lang="fr-FR" sz="1200" b="1" u="none" dirty="0" smtClean="0">
                <a:solidFill>
                  <a:schemeClr val="tx1"/>
                </a:solidFill>
                <a:latin typeface="+mn-lt"/>
              </a:rPr>
              <a:t>langues administratives</a:t>
            </a:r>
            <a:r>
              <a:rPr lang="fr-FR" sz="1200" b="1" dirty="0" smtClean="0">
                <a:solidFill>
                  <a:schemeClr val="tx1"/>
                </a:solidFill>
                <a:latin typeface="+mn-lt"/>
              </a:rPr>
              <a:t>)</a:t>
            </a:r>
            <a:r>
              <a:rPr lang="fr-FR" sz="1200" b="0" dirty="0" smtClean="0">
                <a:solidFill>
                  <a:schemeClr val="tx1"/>
                </a:solidFill>
                <a:latin typeface="+mn-lt"/>
              </a:rPr>
              <a:t> ; </a:t>
            </a:r>
            <a:r>
              <a:rPr lang="fr-FR" sz="1200" dirty="0" smtClean="0">
                <a:solidFill>
                  <a:schemeClr val="tx1"/>
                </a:solidFill>
                <a:latin typeface="+mn-lt"/>
              </a:rPr>
              <a:t>la majorité des habitants du Grand-Duché sont multilingues, parlant encore d’autres langues</a:t>
            </a:r>
            <a:r>
              <a:rPr lang="fr-FR" sz="1200" baseline="0" dirty="0" smtClean="0">
                <a:solidFill>
                  <a:schemeClr val="tx1"/>
                </a:solidFill>
                <a:latin typeface="+mn-lt"/>
              </a:rPr>
              <a:t> </a:t>
            </a:r>
            <a:r>
              <a:rPr lang="fr-FR" sz="1200" dirty="0" smtClean="0">
                <a:solidFill>
                  <a:schemeClr val="tx1"/>
                </a:solidFill>
                <a:latin typeface="+mn-lt"/>
              </a:rPr>
              <a:t>que celles énumérées, p.ex. l’anglais. S’y ajoutent des langues parlées par les communautés non luxembourgeoises comme le portugais ou l’italien.</a:t>
            </a:r>
            <a:endParaRPr lang="fr-CH" sz="1200" dirty="0" smtClean="0">
              <a:solidFill>
                <a:schemeClr val="tx1"/>
              </a:solidFill>
              <a:latin typeface="+mn-lt"/>
            </a:endParaRPr>
          </a:p>
          <a:p>
            <a:pPr indent="0" eaLnBrk="1" hangingPunct="1">
              <a:lnSpc>
                <a:spcPct val="100000"/>
              </a:lnSpc>
              <a:spcBef>
                <a:spcPct val="0"/>
              </a:spcBef>
              <a:defRPr/>
            </a:pPr>
            <a:endParaRPr lang="fr-FR" sz="1200" b="1" dirty="0" smtClean="0">
              <a:solidFill>
                <a:schemeClr val="tx1"/>
              </a:solidFill>
              <a:latin typeface="+mn-lt"/>
            </a:endParaRPr>
          </a:p>
          <a:p>
            <a:pPr indent="0" eaLnBrk="1" hangingPunct="1">
              <a:lnSpc>
                <a:spcPct val="100000"/>
              </a:lnSpc>
              <a:spcBef>
                <a:spcPct val="0"/>
              </a:spcBef>
              <a:defRPr/>
            </a:pPr>
            <a:endParaRPr lang="fr-FR" sz="1200" b="1" dirty="0" smtClean="0">
              <a:solidFill>
                <a:schemeClr val="tx1"/>
              </a:solidFill>
              <a:latin typeface="+mn-lt"/>
            </a:endParaRPr>
          </a:p>
          <a:p>
            <a:pPr indent="0" eaLnBrk="1" hangingPunct="1">
              <a:lnSpc>
                <a:spcPct val="100000"/>
              </a:lnSpc>
              <a:spcBef>
                <a:spcPct val="0"/>
              </a:spcBef>
              <a:defRPr/>
            </a:pPr>
            <a:r>
              <a:rPr lang="fr-FR" sz="1200" b="1" dirty="0" smtClean="0">
                <a:solidFill>
                  <a:schemeClr val="tx1"/>
                </a:solidFill>
                <a:latin typeface="+mn-lt"/>
              </a:rPr>
              <a:t>Population </a:t>
            </a:r>
            <a:r>
              <a:rPr lang="fr-FR" sz="1200" b="1" i="0" dirty="0" smtClean="0">
                <a:solidFill>
                  <a:schemeClr val="tx1"/>
                </a:solidFill>
                <a:latin typeface="+mn-lt"/>
              </a:rPr>
              <a:t>(situation au 1.1.2018) :</a:t>
            </a:r>
            <a:r>
              <a:rPr lang="fr-FR" sz="1200" i="0" dirty="0" smtClean="0">
                <a:solidFill>
                  <a:schemeClr val="tx1"/>
                </a:solidFill>
                <a:latin typeface="+mn-lt"/>
              </a:rPr>
              <a:t> </a:t>
            </a:r>
            <a:endParaRPr lang="fr-CH" sz="1200" i="0" dirty="0" smtClean="0">
              <a:solidFill>
                <a:schemeClr val="tx1"/>
              </a:solidFill>
              <a:latin typeface="+mn-lt"/>
            </a:endParaRPr>
          </a:p>
          <a:p>
            <a:pPr indent="0" eaLnBrk="1" hangingPunct="1">
              <a:lnSpc>
                <a:spcPct val="100000"/>
              </a:lnSpc>
              <a:spcBef>
                <a:spcPct val="0"/>
              </a:spcBef>
              <a:buFont typeface="Calibri" pitchFamily="34" charset="0"/>
              <a:buNone/>
              <a:defRPr/>
            </a:pPr>
            <a:r>
              <a:rPr lang="fr-FR" sz="1200" dirty="0" smtClean="0">
                <a:solidFill>
                  <a:schemeClr val="tx1"/>
                </a:solidFill>
                <a:latin typeface="+mn-lt"/>
                <a:cs typeface="Arial" charset="0"/>
              </a:rPr>
              <a:t>- </a:t>
            </a:r>
            <a:r>
              <a:rPr lang="fr-FR" sz="1200" b="0" dirty="0" smtClean="0">
                <a:solidFill>
                  <a:schemeClr val="tx1"/>
                </a:solidFill>
                <a:latin typeface="+mn-lt"/>
                <a:cs typeface="Arial" charset="0"/>
              </a:rPr>
              <a:t>602</a:t>
            </a:r>
            <a:r>
              <a:rPr lang="fr-FR" sz="1200" b="0" baseline="0" dirty="0" smtClean="0">
                <a:solidFill>
                  <a:schemeClr val="tx1"/>
                </a:solidFill>
                <a:latin typeface="+mn-lt"/>
                <a:cs typeface="Arial" charset="0"/>
              </a:rPr>
              <a:t> </a:t>
            </a:r>
            <a:r>
              <a:rPr lang="fr-FR" sz="1200" b="0" dirty="0" smtClean="0">
                <a:solidFill>
                  <a:schemeClr val="tx1"/>
                </a:solidFill>
                <a:latin typeface="+mn-lt"/>
                <a:cs typeface="Arial" charset="0"/>
              </a:rPr>
              <a:t>000 </a:t>
            </a:r>
            <a:r>
              <a:rPr lang="fr-FR" sz="1200" dirty="0" smtClean="0">
                <a:solidFill>
                  <a:schemeClr val="tx1"/>
                </a:solidFill>
                <a:latin typeface="+mn-lt"/>
              </a:rPr>
              <a:t>habitants ;</a:t>
            </a:r>
            <a:endParaRPr lang="fr-CH" sz="1200" dirty="0" smtClean="0">
              <a:solidFill>
                <a:schemeClr val="tx1"/>
              </a:solidFill>
              <a:latin typeface="+mn-lt"/>
            </a:endParaRPr>
          </a:p>
          <a:p>
            <a:pPr indent="0" eaLnBrk="1" hangingPunct="1">
              <a:lnSpc>
                <a:spcPct val="100000"/>
              </a:lnSpc>
              <a:spcBef>
                <a:spcPct val="0"/>
              </a:spcBef>
              <a:buFont typeface="Calibri" pitchFamily="34" charset="0"/>
              <a:buNone/>
              <a:defRPr/>
            </a:pPr>
            <a:r>
              <a:rPr lang="fr-FR" sz="1200" dirty="0" smtClean="0">
                <a:solidFill>
                  <a:schemeClr val="tx1"/>
                </a:solidFill>
                <a:latin typeface="+mn-lt"/>
              </a:rPr>
              <a:t>- plus de 170 nationalités ;</a:t>
            </a:r>
            <a:endParaRPr lang="fr-CH" sz="1200" dirty="0" smtClean="0">
              <a:solidFill>
                <a:schemeClr val="tx1"/>
              </a:solidFill>
              <a:latin typeface="+mn-lt"/>
            </a:endParaRPr>
          </a:p>
          <a:p>
            <a:pPr indent="0" eaLnBrk="1" hangingPunct="1">
              <a:lnSpc>
                <a:spcPct val="100000"/>
              </a:lnSpc>
              <a:spcBef>
                <a:spcPct val="0"/>
              </a:spcBef>
              <a:buFont typeface="Calibri" pitchFamily="34" charset="0"/>
              <a:buNone/>
              <a:defRPr/>
            </a:pPr>
            <a:r>
              <a:rPr lang="fr-FR" sz="1200" dirty="0" smtClean="0">
                <a:solidFill>
                  <a:schemeClr val="tx1"/>
                </a:solidFill>
                <a:latin typeface="+mn-lt"/>
              </a:rPr>
              <a:t>- taux d’étrangers : </a:t>
            </a:r>
            <a:r>
              <a:rPr lang="fr-FR" sz="1200" b="0" dirty="0" smtClean="0">
                <a:solidFill>
                  <a:schemeClr val="tx1"/>
                </a:solidFill>
                <a:latin typeface="+mn-lt"/>
              </a:rPr>
              <a:t>47,9 %</a:t>
            </a:r>
            <a:r>
              <a:rPr lang="fr-FR" sz="1200" dirty="0" smtClean="0">
                <a:solidFill>
                  <a:schemeClr val="tx1"/>
                </a:solidFill>
                <a:latin typeface="+mn-lt"/>
              </a:rPr>
              <a:t>.</a:t>
            </a:r>
            <a:endParaRPr lang="fr-CH" sz="1200" dirty="0" smtClean="0">
              <a:solidFill>
                <a:schemeClr val="tx1"/>
              </a:solidFill>
              <a:latin typeface="+mn-lt"/>
            </a:endParaRPr>
          </a:p>
          <a:p>
            <a:pPr indent="0" eaLnBrk="1" hangingPunct="1">
              <a:lnSpc>
                <a:spcPct val="100000"/>
              </a:lnSpc>
              <a:spcBef>
                <a:spcPct val="0"/>
              </a:spcBef>
              <a:defRPr/>
            </a:pPr>
            <a:endParaRPr lang="lb-LU" sz="1200" dirty="0" smtClean="0">
              <a:solidFill>
                <a:schemeClr val="tx1"/>
              </a:solidFill>
              <a:latin typeface="+mn-lt"/>
            </a:endParaRPr>
          </a:p>
          <a:p>
            <a:pPr indent="0" eaLnBrk="1" hangingPunct="1">
              <a:lnSpc>
                <a:spcPct val="100000"/>
              </a:lnSpc>
              <a:spcBef>
                <a:spcPct val="0"/>
              </a:spcBef>
              <a:defRPr/>
            </a:pPr>
            <a:r>
              <a:rPr lang="fr-FR" sz="1200" b="1" dirty="0" smtClean="0">
                <a:solidFill>
                  <a:schemeClr val="tx1"/>
                </a:solidFill>
                <a:latin typeface="+mn-lt"/>
                <a:cs typeface="Arial" charset="0"/>
              </a:rPr>
              <a:t>Zone horaire : </a:t>
            </a:r>
            <a:r>
              <a:rPr lang="fr-FR" sz="1200" dirty="0" smtClean="0">
                <a:solidFill>
                  <a:schemeClr val="tx1"/>
                </a:solidFill>
                <a:latin typeface="+mn-lt"/>
                <a:cs typeface="Arial" charset="0"/>
              </a:rPr>
              <a:t>GMT/UTC +1</a:t>
            </a:r>
          </a:p>
          <a:p>
            <a:pPr indent="0" eaLnBrk="1" hangingPunct="1">
              <a:lnSpc>
                <a:spcPct val="100000"/>
              </a:lnSpc>
              <a:spcBef>
                <a:spcPct val="0"/>
              </a:spcBef>
              <a:defRPr/>
            </a:pPr>
            <a:endParaRPr lang="fr-FR" sz="1200" b="1" dirty="0" smtClean="0">
              <a:solidFill>
                <a:schemeClr val="tx1"/>
              </a:solidFill>
              <a:latin typeface="+mn-lt"/>
              <a:cs typeface="Arial" charset="0"/>
            </a:endParaRPr>
          </a:p>
          <a:p>
            <a:pPr indent="0" eaLnBrk="1" hangingPunct="1">
              <a:lnSpc>
                <a:spcPct val="100000"/>
              </a:lnSpc>
              <a:spcBef>
                <a:spcPct val="0"/>
              </a:spcBef>
              <a:defRPr/>
            </a:pPr>
            <a:r>
              <a:rPr lang="fr-FR" sz="1200" b="1" dirty="0" smtClean="0">
                <a:solidFill>
                  <a:schemeClr val="tx1"/>
                </a:solidFill>
                <a:latin typeface="+mn-lt"/>
                <a:cs typeface="Arial" charset="0"/>
              </a:rPr>
              <a:t>Unité monétaire : </a:t>
            </a:r>
            <a:r>
              <a:rPr lang="fr-FR" sz="1200" dirty="0" smtClean="0">
                <a:solidFill>
                  <a:schemeClr val="tx1"/>
                </a:solidFill>
                <a:latin typeface="+mn-lt"/>
                <a:cs typeface="Arial" charset="0"/>
              </a:rPr>
              <a:t>euro (1 euro = 100 cents)</a:t>
            </a:r>
            <a:br>
              <a:rPr lang="fr-FR" sz="1200" dirty="0" smtClean="0">
                <a:solidFill>
                  <a:schemeClr val="tx1"/>
                </a:solidFill>
                <a:latin typeface="+mn-lt"/>
                <a:cs typeface="Arial" charset="0"/>
              </a:rPr>
            </a:br>
            <a:endParaRPr lang="fr-FR" sz="1200" dirty="0" smtClean="0">
              <a:solidFill>
                <a:schemeClr val="tx1"/>
              </a:solidFill>
              <a:latin typeface="+mn-lt"/>
              <a:cs typeface="Arial" charset="0"/>
            </a:endParaRPr>
          </a:p>
          <a:p>
            <a:pPr indent="0" eaLnBrk="1" hangingPunct="1">
              <a:lnSpc>
                <a:spcPct val="100000"/>
              </a:lnSpc>
              <a:spcBef>
                <a:spcPct val="0"/>
              </a:spcBef>
              <a:defRPr/>
            </a:pPr>
            <a:endParaRPr lang="fr-FR" sz="1200" dirty="0" smtClean="0">
              <a:solidFill>
                <a:schemeClr val="tx1"/>
              </a:solidFill>
              <a:latin typeface="+mn-lt"/>
              <a:cs typeface="Arial" charset="0"/>
            </a:endParaRPr>
          </a:p>
          <a:p>
            <a:pPr indent="0" eaLnBrk="1" hangingPunct="1">
              <a:lnSpc>
                <a:spcPct val="100000"/>
              </a:lnSpc>
              <a:spcBef>
                <a:spcPct val="0"/>
              </a:spcBef>
              <a:defRPr/>
            </a:pPr>
            <a:r>
              <a:rPr lang="fr-FR" sz="1200" b="1" dirty="0" smtClean="0">
                <a:solidFill>
                  <a:schemeClr val="tx1"/>
                </a:solidFill>
                <a:latin typeface="+mn-lt"/>
                <a:cs typeface="Arial" charset="0"/>
              </a:rPr>
              <a:t>POUR EN SAVOIR PLUS</a:t>
            </a:r>
          </a:p>
          <a:p>
            <a:pPr indent="0" eaLnBrk="1" hangingPunct="1">
              <a:lnSpc>
                <a:spcPct val="100000"/>
              </a:lnSpc>
              <a:spcBef>
                <a:spcPct val="0"/>
              </a:spcBef>
              <a:buFont typeface="Arial" pitchFamily="34" charset="0"/>
              <a:buChar char="•"/>
              <a:defRPr/>
            </a:pPr>
            <a:r>
              <a:rPr lang="fr-FR" sz="1200" dirty="0" smtClean="0">
                <a:solidFill>
                  <a:schemeClr val="tx1"/>
                </a:solidFill>
                <a:latin typeface="+mn-lt"/>
                <a:cs typeface="Arial" charset="0"/>
              </a:rPr>
              <a:t> « </a:t>
            </a:r>
            <a:r>
              <a:rPr lang="fr-FR" sz="1200" i="0" dirty="0" smtClean="0">
                <a:solidFill>
                  <a:schemeClr val="tx1"/>
                </a:solidFill>
                <a:latin typeface="+mn-lt"/>
                <a:cs typeface="Arial" charset="0"/>
              </a:rPr>
              <a:t>Tour d’horizon » </a:t>
            </a:r>
            <a:r>
              <a:rPr lang="fr-FR" sz="1200" dirty="0" smtClean="0">
                <a:solidFill>
                  <a:schemeClr val="tx1"/>
                </a:solidFill>
                <a:latin typeface="+mn-lt"/>
                <a:cs typeface="Arial" charset="0"/>
              </a:rPr>
              <a:t>: </a:t>
            </a:r>
            <a:br>
              <a:rPr lang="fr-FR" sz="1200" dirty="0" smtClean="0">
                <a:solidFill>
                  <a:schemeClr val="tx1"/>
                </a:solidFill>
                <a:latin typeface="+mn-lt"/>
                <a:cs typeface="Arial" charset="0"/>
              </a:rPr>
            </a:br>
            <a:r>
              <a:rPr lang="fr-FR" sz="1200" dirty="0" smtClean="0">
                <a:solidFill>
                  <a:schemeClr val="tx1"/>
                </a:solidFill>
                <a:latin typeface="+mn-lt"/>
                <a:cs typeface="Arial" charset="0"/>
              </a:rPr>
              <a:t>  www.luxembourg.public.lu/fr/le-grand-duche-se-presente/luxembourg-tour-horizon/index.html</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fr-FR" sz="1200" i="1" dirty="0" smtClean="0">
                <a:solidFill>
                  <a:schemeClr val="tx1"/>
                </a:solidFill>
                <a:latin typeface="+mn-lt"/>
                <a:cs typeface="Arial" charset="0"/>
              </a:rPr>
              <a:t> Tout savoir sur le Grand-Duché de Luxembourg : </a:t>
            </a:r>
            <a:br>
              <a:rPr lang="fr-FR" sz="1200" i="1" dirty="0" smtClean="0">
                <a:solidFill>
                  <a:schemeClr val="tx1"/>
                </a:solidFill>
                <a:latin typeface="+mn-lt"/>
                <a:cs typeface="Arial" charset="0"/>
              </a:rPr>
            </a:br>
            <a:r>
              <a:rPr lang="fr-FR" sz="1200" i="1" dirty="0" smtClean="0">
                <a:solidFill>
                  <a:schemeClr val="tx1"/>
                </a:solidFill>
                <a:latin typeface="+mn-lt"/>
                <a:cs typeface="Arial" charset="0"/>
              </a:rPr>
              <a:t>  </a:t>
            </a:r>
            <a:r>
              <a:rPr lang="fr-FR" sz="1200" dirty="0" smtClean="0">
                <a:solidFill>
                  <a:schemeClr val="tx1"/>
                </a:solidFill>
                <a:latin typeface="+mn-lt"/>
                <a:cs typeface="Arial" charset="0"/>
              </a:rPr>
              <a:t>www.luxembourg.public.lu/fr/publications/c/tout-savoir/index.html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4</a:t>
            </a:fld>
            <a:endParaRPr lang="en-US" dirty="0"/>
          </a:p>
        </p:txBody>
      </p:sp>
    </p:spTree>
    <p:extLst>
      <p:ext uri="{BB962C8B-B14F-4D97-AF65-F5344CB8AC3E}">
        <p14:creationId xmlns:p14="http://schemas.microsoft.com/office/powerpoint/2010/main" val="2579286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fr-FR" sz="1200" b="1" u="sng" dirty="0" smtClean="0">
                <a:solidFill>
                  <a:schemeClr val="tx1"/>
                </a:solidFill>
                <a:latin typeface="+mn-lt"/>
              </a:rPr>
              <a:t>Fêtes et traditions : </a:t>
            </a:r>
            <a:r>
              <a:rPr lang="fr-FR" sz="1200" b="1" i="1" u="sng" dirty="0" smtClean="0">
                <a:solidFill>
                  <a:schemeClr val="tx1"/>
                </a:solidFill>
                <a:latin typeface="+mn-lt"/>
              </a:rPr>
              <a:t>Buergbrennen</a:t>
            </a:r>
            <a:r>
              <a:rPr lang="fr-FR" sz="1200" b="1" u="sng" dirty="0" smtClean="0">
                <a:solidFill>
                  <a:schemeClr val="tx1"/>
                </a:solidFill>
                <a:latin typeface="+mn-lt"/>
              </a:rPr>
              <a:t> (fête des brandons)</a:t>
            </a:r>
          </a:p>
          <a:p>
            <a:pPr eaLnBrk="1" hangingPunct="1">
              <a:spcBef>
                <a:spcPct val="0"/>
              </a:spcBef>
            </a:pPr>
            <a:endParaRPr lang="fr-FR" sz="1200" dirty="0" smtClean="0">
              <a:solidFill>
                <a:schemeClr val="tx1"/>
              </a:solidFill>
              <a:latin typeface="+mn-lt"/>
            </a:endParaRPr>
          </a:p>
          <a:p>
            <a:pPr eaLnBrk="1" hangingPunct="1">
              <a:spcBef>
                <a:spcPct val="0"/>
              </a:spcBef>
            </a:pPr>
            <a:r>
              <a:rPr lang="fr-FR" sz="1200" dirty="0" smtClean="0">
                <a:solidFill>
                  <a:schemeClr val="tx1"/>
                </a:solidFill>
                <a:latin typeface="+mn-lt"/>
              </a:rPr>
              <a:t>- Le premier dimanche de carême</a:t>
            </a:r>
            <a:r>
              <a:rPr lang="fr-FR" sz="1200" baseline="0" dirty="0" smtClean="0">
                <a:solidFill>
                  <a:schemeClr val="tx1"/>
                </a:solidFill>
                <a:latin typeface="+mn-lt"/>
              </a:rPr>
              <a:t>, </a:t>
            </a:r>
            <a:r>
              <a:rPr lang="fr-FR" sz="1200" dirty="0" smtClean="0">
                <a:solidFill>
                  <a:schemeClr val="tx1"/>
                </a:solidFill>
                <a:latin typeface="+mn-lt"/>
              </a:rPr>
              <a:t>les </a:t>
            </a:r>
            <a:r>
              <a:rPr lang="fr-FR" sz="1200" i="1" dirty="0" smtClean="0">
                <a:solidFill>
                  <a:schemeClr val="tx1"/>
                </a:solidFill>
                <a:latin typeface="+mn-lt"/>
              </a:rPr>
              <a:t>Buergen</a:t>
            </a:r>
            <a:r>
              <a:rPr lang="fr-FR" sz="1200" dirty="0" smtClean="0">
                <a:solidFill>
                  <a:schemeClr val="tx1"/>
                </a:solidFill>
                <a:latin typeface="+mn-lt"/>
              </a:rPr>
              <a:t> (brandons) sont allumés à travers le pays pour chasser l’hiver ;</a:t>
            </a:r>
          </a:p>
          <a:p>
            <a:pPr eaLnBrk="1" hangingPunct="1">
              <a:spcBef>
                <a:spcPct val="0"/>
              </a:spcBef>
              <a:buFontTx/>
              <a:buChar char="-"/>
            </a:pPr>
            <a:r>
              <a:rPr lang="fr-FR" sz="1200" dirty="0" smtClean="0">
                <a:solidFill>
                  <a:schemeClr val="tx1"/>
                </a:solidFill>
                <a:latin typeface="+mn-lt"/>
              </a:rPr>
              <a:t> Fête traditionnelle qui réunit chaque année des milliers de personnes</a:t>
            </a:r>
            <a:r>
              <a:rPr lang="fr-FR" sz="1200" baseline="0" dirty="0" smtClean="0">
                <a:solidFill>
                  <a:schemeClr val="tx1"/>
                </a:solidFill>
                <a:latin typeface="+mn-lt"/>
              </a:rPr>
              <a:t> dans différentes localités du pays.</a:t>
            </a:r>
            <a:endParaRPr lang="fr-FR" sz="1200" dirty="0" smtClean="0">
              <a:solidFill>
                <a:schemeClr val="tx1"/>
              </a:solidFill>
              <a:latin typeface="+mn-lt"/>
            </a:endParaRPr>
          </a:p>
          <a:p>
            <a:pPr eaLnBrk="1" hangingPunct="1">
              <a:spcBef>
                <a:spcPct val="0"/>
              </a:spcBef>
              <a:buFontTx/>
              <a:buNone/>
            </a:pPr>
            <a:endParaRPr lang="fr-FR" sz="1200" dirty="0" smtClean="0">
              <a:solidFill>
                <a:schemeClr val="tx1"/>
              </a:solidFill>
              <a:latin typeface="+mn-lt"/>
            </a:endParaRPr>
          </a:p>
          <a:p>
            <a:pPr eaLnBrk="1" hangingPunct="1">
              <a:spcBef>
                <a:spcPct val="0"/>
              </a:spcBef>
              <a:buFontTx/>
              <a:buNone/>
            </a:pPr>
            <a:r>
              <a:rPr lang="fr-FR" sz="1200" i="1" dirty="0" smtClean="0">
                <a:solidFill>
                  <a:schemeClr val="tx1"/>
                </a:solidFill>
                <a:latin typeface="+mn-lt"/>
              </a:rPr>
              <a:t>Illustrations :</a:t>
            </a:r>
          </a:p>
          <a:p>
            <a:pPr eaLnBrk="1" hangingPunct="1">
              <a:spcBef>
                <a:spcPct val="0"/>
              </a:spcBef>
              <a:buFontTx/>
              <a:buNone/>
            </a:pPr>
            <a:r>
              <a:rPr lang="fr-FR" sz="1200" i="1" dirty="0" smtClean="0">
                <a:solidFill>
                  <a:schemeClr val="tx1"/>
                </a:solidFill>
                <a:latin typeface="+mn-lt"/>
              </a:rPr>
              <a:t>à gauche, </a:t>
            </a:r>
            <a:r>
              <a:rPr lang="fr-FR" sz="1200" i="0" dirty="0" err="1" smtClean="0">
                <a:solidFill>
                  <a:schemeClr val="tx1"/>
                </a:solidFill>
                <a:latin typeface="+mn-lt"/>
              </a:rPr>
              <a:t>Buerg</a:t>
            </a:r>
            <a:r>
              <a:rPr lang="fr-FR" sz="1200" i="0" baseline="0" dirty="0" smtClean="0">
                <a:solidFill>
                  <a:schemeClr val="tx1"/>
                </a:solidFill>
                <a:latin typeface="+mn-lt"/>
              </a:rPr>
              <a:t> </a:t>
            </a:r>
            <a:r>
              <a:rPr lang="fr-FR" sz="1200" i="1" u="none" baseline="0" dirty="0" smtClean="0">
                <a:solidFill>
                  <a:schemeClr val="tx1"/>
                </a:solidFill>
                <a:latin typeface="+mn-lt"/>
              </a:rPr>
              <a:t>allumée lors du </a:t>
            </a:r>
            <a:r>
              <a:rPr lang="fr-FR" sz="1200" i="0" dirty="0" err="1" smtClean="0">
                <a:solidFill>
                  <a:schemeClr val="tx1"/>
                </a:solidFill>
                <a:latin typeface="+mn-lt"/>
              </a:rPr>
              <a:t>Buergbrennen</a:t>
            </a:r>
            <a:r>
              <a:rPr lang="fr-FR" sz="1200" i="0" dirty="0" smtClean="0">
                <a:solidFill>
                  <a:schemeClr val="tx1"/>
                </a:solidFill>
                <a:latin typeface="+mn-lt"/>
              </a:rPr>
              <a:t> </a:t>
            </a:r>
            <a:r>
              <a:rPr lang="fr-FR" sz="1200" i="1" dirty="0" smtClean="0">
                <a:solidFill>
                  <a:schemeClr val="tx1"/>
                </a:solidFill>
                <a:latin typeface="+mn-lt"/>
              </a:rPr>
              <a:t>© SIP ;</a:t>
            </a:r>
            <a:br>
              <a:rPr lang="fr-FR" sz="1200" i="1" dirty="0" smtClean="0">
                <a:solidFill>
                  <a:schemeClr val="tx1"/>
                </a:solidFill>
                <a:latin typeface="+mn-lt"/>
              </a:rPr>
            </a:br>
            <a:r>
              <a:rPr lang="fr-FR" sz="1200" i="1" dirty="0" smtClean="0">
                <a:solidFill>
                  <a:schemeClr val="tx1"/>
                </a:solidFill>
                <a:latin typeface="+mn-lt"/>
              </a:rPr>
              <a:t>à droite, enfants avec torches lors du </a:t>
            </a:r>
            <a:r>
              <a:rPr lang="fr-FR" sz="1200" i="0" dirty="0" err="1" smtClean="0">
                <a:solidFill>
                  <a:schemeClr val="tx1"/>
                </a:solidFill>
                <a:latin typeface="+mn-lt"/>
              </a:rPr>
              <a:t>Buergbrennen</a:t>
            </a:r>
            <a:r>
              <a:rPr lang="fr-FR" sz="1200" i="1" dirty="0" smtClean="0">
                <a:solidFill>
                  <a:schemeClr val="tx1"/>
                </a:solidFill>
                <a:latin typeface="+mn-lt"/>
              </a:rPr>
              <a:t> </a:t>
            </a:r>
            <a:r>
              <a:rPr lang="fr-FR" sz="1200" i="1" noProof="0" dirty="0" smtClean="0">
                <a:solidFill>
                  <a:schemeClr val="tx1"/>
                </a:solidFill>
                <a:latin typeface="+mn-lt"/>
              </a:rPr>
              <a:t>© SIP.</a:t>
            </a:r>
            <a:endParaRPr lang="fr-FR" sz="1200" dirty="0" smtClean="0">
              <a:solidFill>
                <a:schemeClr val="tx1"/>
              </a:solidFill>
              <a:latin typeface="+mn-lt"/>
            </a:endParaRPr>
          </a:p>
          <a:p>
            <a:pPr eaLnBrk="1" hangingPunct="1">
              <a:spcBef>
                <a:spcPct val="0"/>
              </a:spcBef>
              <a:buFontTx/>
              <a:buNone/>
            </a:pPr>
            <a:endParaRPr lang="fr-FR" sz="1200" dirty="0" smtClean="0">
              <a:solidFill>
                <a:schemeClr val="tx1"/>
              </a:solidFill>
              <a:latin typeface="+mn-lt"/>
            </a:endParaRPr>
          </a:p>
          <a:p>
            <a:pPr eaLnBrk="1" hangingPunct="1">
              <a:spcBef>
                <a:spcPct val="0"/>
              </a:spcBef>
              <a:buFontTx/>
              <a:buNone/>
            </a:pPr>
            <a:endParaRPr lang="fr-FR" sz="1200" dirty="0" smtClean="0">
              <a:solidFill>
                <a:schemeClr val="tx1"/>
              </a:solidFill>
              <a:latin typeface="+mn-lt"/>
            </a:endParaRPr>
          </a:p>
          <a:p>
            <a:pPr eaLnBrk="1" hangingPunct="1">
              <a:spcBef>
                <a:spcPct val="0"/>
              </a:spcBef>
            </a:pPr>
            <a:r>
              <a:rPr lang="fr-FR" sz="1200" b="1" dirty="0" smtClean="0">
                <a:solidFill>
                  <a:schemeClr val="tx1"/>
                </a:solidFill>
                <a:latin typeface="+mn-lt"/>
              </a:rPr>
              <a:t>POUR EN SAVOIR PLUS</a:t>
            </a:r>
          </a:p>
          <a:p>
            <a:pPr eaLnBrk="1" hangingPunct="1">
              <a:spcBef>
                <a:spcPct val="0"/>
              </a:spcBef>
              <a:buFont typeface="Arial" pitchFamily="34" charset="0"/>
              <a:buChar char="•"/>
            </a:pPr>
            <a:r>
              <a:rPr lang="fr-FR" sz="1200" dirty="0" smtClean="0">
                <a:solidFill>
                  <a:schemeClr val="tx1"/>
                </a:solidFill>
                <a:latin typeface="+mn-lt"/>
              </a:rPr>
              <a:t> </a:t>
            </a:r>
            <a:r>
              <a:rPr lang="fr-FR" sz="1200" baseline="0" noProof="0" dirty="0" smtClean="0">
                <a:solidFill>
                  <a:schemeClr val="tx1"/>
                </a:solidFill>
                <a:latin typeface="+mn-lt"/>
              </a:rPr>
              <a:t>« </a:t>
            </a:r>
            <a:r>
              <a:rPr lang="fr-FR" sz="1200" i="0" baseline="0" dirty="0" smtClean="0">
                <a:solidFill>
                  <a:schemeClr val="tx1"/>
                </a:solidFill>
                <a:latin typeface="+mn-lt"/>
              </a:rPr>
              <a:t>Fêtes et traditions</a:t>
            </a:r>
            <a:r>
              <a:rPr lang="fr-FR" sz="1200" i="1" baseline="0" noProof="0" dirty="0" smtClean="0">
                <a:solidFill>
                  <a:schemeClr val="tx1"/>
                </a:solidFill>
                <a:latin typeface="+mn-lt"/>
              </a:rPr>
              <a:t> »</a:t>
            </a:r>
            <a:r>
              <a:rPr lang="fr-FR" sz="1200" dirty="0" smtClean="0">
                <a:solidFill>
                  <a:schemeClr val="tx1"/>
                </a:solidFill>
                <a:latin typeface="+mn-lt"/>
              </a:rPr>
              <a:t> : </a:t>
            </a:r>
            <a:br>
              <a:rPr lang="fr-FR" sz="1200" dirty="0" smtClean="0">
                <a:solidFill>
                  <a:schemeClr val="tx1"/>
                </a:solidFill>
                <a:latin typeface="+mn-lt"/>
              </a:rPr>
            </a:br>
            <a:r>
              <a:rPr lang="fr-FR" sz="1200" dirty="0" smtClean="0">
                <a:solidFill>
                  <a:schemeClr val="tx1"/>
                </a:solidFill>
                <a:latin typeface="+mn-lt"/>
              </a:rPr>
              <a:t>  www.luxembourg.public.lu/fr/le-grand-duche-se-presente/fetes-traditions/index.html</a:t>
            </a:r>
          </a:p>
          <a:p>
            <a:pPr eaLnBrk="1" hangingPunct="1">
              <a:spcBef>
                <a:spcPct val="0"/>
              </a:spcBef>
              <a:buFont typeface="Arial" pitchFamily="34" charset="0"/>
              <a:buChar char="•"/>
            </a:pPr>
            <a:r>
              <a:rPr lang="fr-FR" sz="1200" i="1" baseline="0" dirty="0" smtClean="0">
                <a:solidFill>
                  <a:schemeClr val="tx1"/>
                </a:solidFill>
                <a:latin typeface="+mn-lt"/>
              </a:rPr>
              <a:t> à</a:t>
            </a:r>
            <a:r>
              <a:rPr lang="fr-FR" sz="1200" i="1" dirty="0" smtClean="0">
                <a:solidFill>
                  <a:schemeClr val="tx1"/>
                </a:solidFill>
                <a:latin typeface="+mn-lt"/>
              </a:rPr>
              <a:t> propos… des fêtes et traditions</a:t>
            </a:r>
            <a:r>
              <a:rPr lang="fr-FR" sz="1200" i="1" baseline="0" dirty="0" smtClean="0">
                <a:solidFill>
                  <a:schemeClr val="tx1"/>
                </a:solidFill>
                <a:latin typeface="+mn-lt"/>
              </a:rPr>
              <a:t> au Luxembourg :</a:t>
            </a:r>
            <a:br>
              <a:rPr lang="fr-FR" sz="1200" i="1" baseline="0" dirty="0" smtClean="0">
                <a:solidFill>
                  <a:schemeClr val="tx1"/>
                </a:solidFill>
                <a:latin typeface="+mn-lt"/>
              </a:rPr>
            </a:br>
            <a:r>
              <a:rPr lang="fr-FR" sz="1200" i="1" baseline="0" dirty="0" smtClean="0">
                <a:solidFill>
                  <a:schemeClr val="tx1"/>
                </a:solidFill>
                <a:latin typeface="+mn-lt"/>
              </a:rPr>
              <a:t> </a:t>
            </a:r>
            <a:r>
              <a:rPr lang="fr-FR" sz="1200" i="1" dirty="0" smtClean="0">
                <a:solidFill>
                  <a:schemeClr val="tx1"/>
                </a:solidFill>
                <a:latin typeface="+mn-lt"/>
              </a:rPr>
              <a:t> </a:t>
            </a:r>
            <a:r>
              <a:rPr lang="fr-FR" sz="1200" dirty="0" smtClean="0">
                <a:solidFill>
                  <a:schemeClr val="tx1"/>
                </a:solidFill>
                <a:latin typeface="+mn-lt"/>
              </a:rPr>
              <a:t>www.luxembourg.public.lu/fr/publications/a/apropos-fetes-traditions/index.html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31</a:t>
            </a:fld>
            <a:endParaRPr lang="en-US" dirty="0"/>
          </a:p>
        </p:txBody>
      </p:sp>
    </p:spTree>
    <p:extLst>
      <p:ext uri="{BB962C8B-B14F-4D97-AF65-F5344CB8AC3E}">
        <p14:creationId xmlns:p14="http://schemas.microsoft.com/office/powerpoint/2010/main" val="1344026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fr-FR" sz="1200" b="1" u="sng" dirty="0" smtClean="0">
                <a:solidFill>
                  <a:schemeClr val="tx1"/>
                </a:solidFill>
                <a:latin typeface="+mn-lt"/>
              </a:rPr>
              <a:t>Fêtes et traditions</a:t>
            </a:r>
            <a:r>
              <a:rPr lang="fr-FR" sz="1200" b="1" u="sng" baseline="0" dirty="0" smtClean="0">
                <a:solidFill>
                  <a:schemeClr val="tx1"/>
                </a:solidFill>
                <a:latin typeface="+mn-lt"/>
              </a:rPr>
              <a:t> : </a:t>
            </a:r>
            <a:r>
              <a:rPr lang="fr-FR" sz="1200" b="1" i="1" u="sng" baseline="0" dirty="0" smtClean="0">
                <a:solidFill>
                  <a:schemeClr val="tx1"/>
                </a:solidFill>
                <a:latin typeface="+mn-lt"/>
              </a:rPr>
              <a:t>B</a:t>
            </a:r>
            <a:r>
              <a:rPr lang="fr-FR" sz="1200" b="1" i="1" u="sng" dirty="0" smtClean="0">
                <a:solidFill>
                  <a:schemeClr val="tx1"/>
                </a:solidFill>
                <a:latin typeface="+mn-lt"/>
              </a:rPr>
              <a:t>retzelsonndeg </a:t>
            </a:r>
            <a:r>
              <a:rPr lang="fr-FR" sz="1200" b="1" i="0" u="sng" dirty="0" smtClean="0">
                <a:solidFill>
                  <a:schemeClr val="tx1"/>
                </a:solidFill>
                <a:latin typeface="+mn-lt"/>
              </a:rPr>
              <a:t>(dimanche du bretzel) </a:t>
            </a:r>
          </a:p>
          <a:p>
            <a:pPr indent="0" eaLnBrk="1" hangingPunct="1">
              <a:lnSpc>
                <a:spcPct val="100000"/>
              </a:lnSpc>
              <a:spcBef>
                <a:spcPct val="0"/>
              </a:spcBef>
            </a:pPr>
            <a:endParaRPr lang="fr-FR" sz="1200" u="sng" dirty="0" smtClean="0">
              <a:solidFill>
                <a:schemeClr val="tx1"/>
              </a:solidFill>
              <a:latin typeface="+mn-lt"/>
            </a:endParaRPr>
          </a:p>
          <a:p>
            <a:pPr indent="0" eaLnBrk="1" hangingPunct="1">
              <a:lnSpc>
                <a:spcPct val="100000"/>
              </a:lnSpc>
              <a:spcBef>
                <a:spcPct val="0"/>
              </a:spcBef>
            </a:pPr>
            <a:r>
              <a:rPr lang="fr-FR" sz="1200" dirty="0" smtClean="0">
                <a:solidFill>
                  <a:schemeClr val="tx1"/>
                </a:solidFill>
                <a:latin typeface="+mn-lt"/>
              </a:rPr>
              <a:t>Le quatrième dimanche de carême (dénommé</a:t>
            </a:r>
            <a:r>
              <a:rPr lang="fr-FR" sz="1200" baseline="0" dirty="0" smtClean="0">
                <a:solidFill>
                  <a:schemeClr val="tx1"/>
                </a:solidFill>
                <a:latin typeface="+mn-lt"/>
              </a:rPr>
              <a:t> dimanche du bretzel)</a:t>
            </a:r>
            <a:r>
              <a:rPr lang="fr-FR" sz="1200" dirty="0" smtClean="0">
                <a:solidFill>
                  <a:schemeClr val="tx1"/>
                </a:solidFill>
                <a:latin typeface="+mn-lt"/>
              </a:rPr>
              <a:t>, la tradition veut que l’homme offre le </a:t>
            </a:r>
            <a:r>
              <a:rPr lang="fr-FR" sz="1200" i="0" dirty="0" smtClean="0">
                <a:solidFill>
                  <a:schemeClr val="tx1"/>
                </a:solidFill>
                <a:latin typeface="+mn-lt"/>
              </a:rPr>
              <a:t>bretzel</a:t>
            </a:r>
            <a:r>
              <a:rPr lang="fr-FR" sz="1200" dirty="0" smtClean="0">
                <a:solidFill>
                  <a:schemeClr val="tx1"/>
                </a:solidFill>
                <a:latin typeface="+mn-lt"/>
              </a:rPr>
              <a:t>, cette fameuse pâtisserie, à l’élue de son cœur.</a:t>
            </a:r>
            <a:r>
              <a:rPr lang="fr-FR" sz="1200" baseline="0" dirty="0" smtClean="0">
                <a:solidFill>
                  <a:schemeClr val="tx1"/>
                </a:solidFill>
                <a:latin typeface="+mn-lt"/>
              </a:rPr>
              <a:t> </a:t>
            </a:r>
            <a:r>
              <a:rPr lang="fr-FR" sz="1200" dirty="0" smtClean="0">
                <a:solidFill>
                  <a:schemeClr val="tx1"/>
                </a:solidFill>
                <a:latin typeface="+mn-lt"/>
              </a:rPr>
              <a:t>Si la fille l’accepte, le garçon peut lui rendre visite le jour de Pâques afin de recevoir en retour</a:t>
            </a:r>
            <a:r>
              <a:rPr lang="fr-FR" sz="1200" baseline="0" dirty="0" smtClean="0">
                <a:solidFill>
                  <a:schemeClr val="tx1"/>
                </a:solidFill>
                <a:latin typeface="+mn-lt"/>
              </a:rPr>
              <a:t> </a:t>
            </a:r>
            <a:r>
              <a:rPr lang="fr-FR" sz="1200" dirty="0" smtClean="0">
                <a:solidFill>
                  <a:schemeClr val="tx1"/>
                </a:solidFill>
                <a:latin typeface="+mn-lt"/>
              </a:rPr>
              <a:t>des œufs (en chocolat).</a:t>
            </a:r>
            <a:r>
              <a:rPr lang="fr-FR" sz="1200" baseline="0" dirty="0" smtClean="0">
                <a:solidFill>
                  <a:schemeClr val="tx1"/>
                </a:solidFill>
                <a:latin typeface="+mn-lt"/>
              </a:rPr>
              <a:t> </a:t>
            </a:r>
            <a:r>
              <a:rPr lang="fr-FR" sz="1200" dirty="0" smtClean="0">
                <a:solidFill>
                  <a:schemeClr val="tx1"/>
                </a:solidFill>
                <a:latin typeface="+mn-lt"/>
              </a:rPr>
              <a:t>Les années bissextiles, la tradition est inversée : ce sont alors les femmes qui offrent le bretzel.</a:t>
            </a:r>
          </a:p>
          <a:p>
            <a:pPr indent="0" eaLnBrk="1" hangingPunct="1">
              <a:lnSpc>
                <a:spcPct val="100000"/>
              </a:lnSpc>
              <a:spcBef>
                <a:spcPct val="0"/>
              </a:spcBef>
            </a:pPr>
            <a:endParaRPr lang="fr-FR" sz="1200" dirty="0" smtClean="0">
              <a:solidFill>
                <a:schemeClr val="tx1"/>
              </a:solidFill>
              <a:latin typeface="+mn-lt"/>
            </a:endParaRPr>
          </a:p>
          <a:p>
            <a:pPr indent="0" eaLnBrk="1" hangingPunct="1">
              <a:lnSpc>
                <a:spcPct val="100000"/>
              </a:lnSpc>
              <a:spcBef>
                <a:spcPct val="0"/>
              </a:spcBef>
            </a:pPr>
            <a:r>
              <a:rPr lang="fr-FR" sz="1200" i="1" dirty="0" smtClean="0">
                <a:solidFill>
                  <a:schemeClr val="tx1"/>
                </a:solidFill>
                <a:latin typeface="+mn-lt"/>
              </a:rPr>
              <a:t>Illustrations : </a:t>
            </a:r>
          </a:p>
          <a:p>
            <a:pPr indent="0" eaLnBrk="1" hangingPunct="1">
              <a:lnSpc>
                <a:spcPct val="100000"/>
              </a:lnSpc>
              <a:spcBef>
                <a:spcPct val="0"/>
              </a:spcBef>
            </a:pPr>
            <a:r>
              <a:rPr lang="fr-FR" sz="1200" i="1" dirty="0" smtClean="0">
                <a:solidFill>
                  <a:schemeClr val="tx1"/>
                </a:solidFill>
                <a:latin typeface="+mn-lt"/>
              </a:rPr>
              <a:t>à gauche, fabrication</a:t>
            </a:r>
            <a:r>
              <a:rPr lang="fr-FR" sz="1200" i="1" baseline="0" dirty="0" smtClean="0">
                <a:solidFill>
                  <a:schemeClr val="tx1"/>
                </a:solidFill>
                <a:latin typeface="+mn-lt"/>
              </a:rPr>
              <a:t> de </a:t>
            </a:r>
            <a:r>
              <a:rPr lang="fr-FR" sz="1200" i="0" baseline="0" dirty="0" smtClean="0">
                <a:solidFill>
                  <a:schemeClr val="tx1"/>
                </a:solidFill>
                <a:latin typeface="+mn-lt"/>
              </a:rPr>
              <a:t>bretzels</a:t>
            </a:r>
            <a:r>
              <a:rPr lang="fr-FR" sz="1200" i="1" baseline="0" dirty="0" smtClean="0">
                <a:solidFill>
                  <a:schemeClr val="tx1"/>
                </a:solidFill>
                <a:latin typeface="+mn-lt"/>
              </a:rPr>
              <a:t> </a:t>
            </a:r>
            <a:r>
              <a:rPr lang="fr-FR" sz="1200" i="1" dirty="0" smtClean="0">
                <a:solidFill>
                  <a:schemeClr val="tx1"/>
                </a:solidFill>
                <a:latin typeface="+mn-lt"/>
              </a:rPr>
              <a:t>©</a:t>
            </a:r>
            <a:r>
              <a:rPr lang="fr-FR" sz="1200" i="1" baseline="0" dirty="0" smtClean="0">
                <a:solidFill>
                  <a:schemeClr val="tx1"/>
                </a:solidFill>
                <a:latin typeface="+mn-lt"/>
              </a:rPr>
              <a:t> SIP/Zineb </a:t>
            </a:r>
            <a:r>
              <a:rPr lang="fr-FR" sz="1200" i="1" baseline="0" dirty="0" err="1" smtClean="0">
                <a:solidFill>
                  <a:schemeClr val="tx1"/>
                </a:solidFill>
                <a:latin typeface="+mn-lt"/>
              </a:rPr>
              <a:t>Ruppert</a:t>
            </a:r>
            <a:r>
              <a:rPr lang="fr-FR" sz="1200" i="1" baseline="0" dirty="0" smtClean="0">
                <a:solidFill>
                  <a:schemeClr val="tx1"/>
                </a:solidFill>
                <a:latin typeface="+mn-lt"/>
              </a:rPr>
              <a:t> ;</a:t>
            </a:r>
            <a:br>
              <a:rPr lang="fr-FR" sz="1200" i="1" baseline="0" dirty="0" smtClean="0">
                <a:solidFill>
                  <a:schemeClr val="tx1"/>
                </a:solidFill>
                <a:latin typeface="+mn-lt"/>
              </a:rPr>
            </a:br>
            <a:r>
              <a:rPr lang="fr-FR" sz="1200" i="1" baseline="0" dirty="0" smtClean="0">
                <a:solidFill>
                  <a:schemeClr val="tx1"/>
                </a:solidFill>
                <a:latin typeface="+mn-lt"/>
              </a:rPr>
              <a:t>à droite, corbeille avec </a:t>
            </a:r>
            <a:r>
              <a:rPr lang="fr-FR" sz="1200" i="0" baseline="0" dirty="0" smtClean="0">
                <a:solidFill>
                  <a:schemeClr val="tx1"/>
                </a:solidFill>
                <a:latin typeface="+mn-lt"/>
              </a:rPr>
              <a:t>bretzels </a:t>
            </a:r>
            <a:r>
              <a:rPr lang="fr-FR" sz="1200" i="1" dirty="0" smtClean="0">
                <a:solidFill>
                  <a:schemeClr val="tx1"/>
                </a:solidFill>
                <a:latin typeface="+mn-lt"/>
              </a:rPr>
              <a:t>©</a:t>
            </a:r>
            <a:r>
              <a:rPr lang="fr-FR" sz="1200" i="1" baseline="0" dirty="0" smtClean="0">
                <a:solidFill>
                  <a:schemeClr val="tx1"/>
                </a:solidFill>
                <a:latin typeface="+mn-lt"/>
              </a:rPr>
              <a:t> SIP/Zineb </a:t>
            </a:r>
            <a:r>
              <a:rPr lang="fr-FR" sz="1200" i="1" baseline="0" dirty="0" err="1" smtClean="0">
                <a:solidFill>
                  <a:schemeClr val="tx1"/>
                </a:solidFill>
                <a:latin typeface="+mn-lt"/>
              </a:rPr>
              <a:t>Ruppert</a:t>
            </a:r>
            <a:r>
              <a:rPr lang="fr-FR" sz="1200" i="0" baseline="0" dirty="0" smtClean="0">
                <a:solidFill>
                  <a:schemeClr val="tx1"/>
                </a:solidFill>
                <a:latin typeface="+mn-lt"/>
              </a:rPr>
              <a:t>.</a:t>
            </a:r>
          </a:p>
          <a:p>
            <a:pPr indent="0" eaLnBrk="1" hangingPunct="1">
              <a:lnSpc>
                <a:spcPct val="100000"/>
              </a:lnSpc>
              <a:spcBef>
                <a:spcPct val="0"/>
              </a:spcBef>
            </a:pPr>
            <a:endParaRPr lang="fr-FR" sz="1200" dirty="0" smtClean="0">
              <a:solidFill>
                <a:schemeClr val="tx1"/>
              </a:solidFill>
              <a:latin typeface="+mn-lt"/>
            </a:endParaRPr>
          </a:p>
          <a:p>
            <a:pPr indent="0" eaLnBrk="1" hangingPunct="1">
              <a:lnSpc>
                <a:spcPct val="100000"/>
              </a:lnSpc>
              <a:spcBef>
                <a:spcPct val="0"/>
              </a:spcBef>
            </a:pPr>
            <a:endParaRPr lang="fr-FR" sz="1200" dirty="0" smtClean="0">
              <a:solidFill>
                <a:schemeClr val="tx1"/>
              </a:solidFill>
              <a:latin typeface="+mn-lt"/>
            </a:endParaRPr>
          </a:p>
          <a:p>
            <a:pPr indent="0" eaLnBrk="1" hangingPunct="1">
              <a:lnSpc>
                <a:spcPct val="100000"/>
              </a:lnSpc>
              <a:spcBef>
                <a:spcPct val="0"/>
              </a:spcBef>
            </a:pPr>
            <a:r>
              <a:rPr lang="fr-FR" sz="1200" b="1" dirty="0" smtClean="0">
                <a:solidFill>
                  <a:schemeClr val="tx1"/>
                </a:solidFill>
                <a:latin typeface="+mn-lt"/>
              </a:rPr>
              <a:t>POUR EN SAVOIR PLUS</a:t>
            </a:r>
          </a:p>
          <a:p>
            <a:pPr indent="0" eaLnBrk="1" hangingPunct="1">
              <a:lnSpc>
                <a:spcPct val="100000"/>
              </a:lnSpc>
              <a:spcBef>
                <a:spcPct val="0"/>
              </a:spcBef>
              <a:buFont typeface="Arial" pitchFamily="34" charset="0"/>
              <a:buChar char="•"/>
            </a:pPr>
            <a:r>
              <a:rPr lang="fr-FR" sz="1200" dirty="0" smtClean="0">
                <a:solidFill>
                  <a:schemeClr val="tx1"/>
                </a:solidFill>
                <a:latin typeface="+mn-lt"/>
              </a:rPr>
              <a:t> </a:t>
            </a:r>
            <a:r>
              <a:rPr lang="fr-FR" sz="1200" baseline="0" noProof="0" dirty="0" smtClean="0">
                <a:solidFill>
                  <a:schemeClr val="tx1"/>
                </a:solidFill>
                <a:latin typeface="+mn-lt"/>
              </a:rPr>
              <a:t>« </a:t>
            </a:r>
            <a:r>
              <a:rPr lang="fr-FR" sz="1200" i="0" baseline="0" dirty="0" smtClean="0">
                <a:solidFill>
                  <a:schemeClr val="tx1"/>
                </a:solidFill>
                <a:latin typeface="+mn-lt"/>
              </a:rPr>
              <a:t>Fêtes et traditions</a:t>
            </a:r>
            <a:r>
              <a:rPr lang="fr-FR" sz="1200" i="1" baseline="0" noProof="0" dirty="0" smtClean="0">
                <a:solidFill>
                  <a:schemeClr val="tx1"/>
                </a:solidFill>
                <a:latin typeface="+mn-lt"/>
              </a:rPr>
              <a:t> </a:t>
            </a:r>
            <a:r>
              <a:rPr lang="fr-FR" sz="1200" i="0" baseline="0" noProof="0" dirty="0" smtClean="0">
                <a:solidFill>
                  <a:schemeClr val="tx1"/>
                </a:solidFill>
                <a:latin typeface="+mn-lt"/>
              </a:rPr>
              <a:t>»</a:t>
            </a:r>
            <a:r>
              <a:rPr lang="fr-FR" sz="1200" dirty="0" smtClean="0">
                <a:solidFill>
                  <a:schemeClr val="tx1"/>
                </a:solidFill>
                <a:latin typeface="+mn-lt"/>
              </a:rPr>
              <a:t> : </a:t>
            </a:r>
            <a:br>
              <a:rPr lang="fr-FR" sz="1200" dirty="0" smtClean="0">
                <a:solidFill>
                  <a:schemeClr val="tx1"/>
                </a:solidFill>
                <a:latin typeface="+mn-lt"/>
              </a:rPr>
            </a:br>
            <a:r>
              <a:rPr lang="fr-FR" sz="1200" dirty="0" smtClean="0">
                <a:solidFill>
                  <a:schemeClr val="tx1"/>
                </a:solidFill>
                <a:latin typeface="+mn-lt"/>
              </a:rPr>
              <a:t>  www.luxembourg.public.lu/fr/le-grand-duche-se-presente/fetes-traditions/index.html</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fr-FR" sz="1200" i="0" baseline="0" dirty="0" smtClean="0">
                <a:solidFill>
                  <a:schemeClr val="tx1"/>
                </a:solidFill>
                <a:latin typeface="+mn-lt"/>
              </a:rPr>
              <a:t> </a:t>
            </a:r>
            <a:r>
              <a:rPr lang="fr-FR" sz="1200" i="1" dirty="0" smtClean="0">
                <a:solidFill>
                  <a:schemeClr val="tx1"/>
                </a:solidFill>
                <a:latin typeface="+mn-lt"/>
              </a:rPr>
              <a:t>à propos… des fêtes et traditions au Luxembourg :</a:t>
            </a:r>
            <a:r>
              <a:rPr lang="fr-FR" sz="1200" dirty="0" smtClean="0">
                <a:solidFill>
                  <a:schemeClr val="tx1"/>
                </a:solidFill>
                <a:latin typeface="+mn-lt"/>
              </a:rPr>
              <a:t> </a:t>
            </a:r>
            <a:br>
              <a:rPr lang="fr-FR" sz="1200" dirty="0" smtClean="0">
                <a:solidFill>
                  <a:schemeClr val="tx1"/>
                </a:solidFill>
                <a:latin typeface="+mn-lt"/>
              </a:rPr>
            </a:br>
            <a:r>
              <a:rPr lang="fr-FR" sz="1200" dirty="0" smtClean="0">
                <a:solidFill>
                  <a:schemeClr val="tx1"/>
                </a:solidFill>
                <a:latin typeface="+mn-lt"/>
              </a:rPr>
              <a:t>  www.luxembourg.public.lu/fr/publications/a/apropos-fetes-traditions/index.html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32</a:t>
            </a:fld>
            <a:endParaRPr lang="en-US" dirty="0"/>
          </a:p>
        </p:txBody>
      </p:sp>
    </p:spTree>
    <p:extLst>
      <p:ext uri="{BB962C8B-B14F-4D97-AF65-F5344CB8AC3E}">
        <p14:creationId xmlns:p14="http://schemas.microsoft.com/office/powerpoint/2010/main" val="3846267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fr-FR" sz="1200" b="1" u="sng" dirty="0" smtClean="0">
                <a:solidFill>
                  <a:schemeClr val="tx1"/>
                </a:solidFill>
                <a:latin typeface="+mn-lt"/>
              </a:rPr>
              <a:t>Fêtes et traditions</a:t>
            </a:r>
            <a:r>
              <a:rPr lang="fr-FR" sz="1200" b="1" u="sng" baseline="0" dirty="0" smtClean="0">
                <a:solidFill>
                  <a:schemeClr val="tx1"/>
                </a:solidFill>
                <a:latin typeface="+mn-lt"/>
              </a:rPr>
              <a:t> : </a:t>
            </a:r>
            <a:r>
              <a:rPr lang="fr-FR" sz="1200" b="1" i="1" u="sng" baseline="0" dirty="0" smtClean="0">
                <a:solidFill>
                  <a:schemeClr val="tx1"/>
                </a:solidFill>
                <a:latin typeface="+mn-lt"/>
              </a:rPr>
              <a:t>O</a:t>
            </a:r>
            <a:r>
              <a:rPr lang="fr-FR" sz="1200" b="1" i="1" u="sng" dirty="0" smtClean="0">
                <a:solidFill>
                  <a:schemeClr val="tx1"/>
                </a:solidFill>
                <a:latin typeface="+mn-lt"/>
              </a:rPr>
              <a:t>ktav </a:t>
            </a:r>
            <a:r>
              <a:rPr lang="fr-FR" sz="1200" b="1" i="0" u="sng" dirty="0" smtClean="0">
                <a:solidFill>
                  <a:schemeClr val="tx1"/>
                </a:solidFill>
                <a:latin typeface="+mn-lt"/>
              </a:rPr>
              <a:t>et </a:t>
            </a:r>
            <a:r>
              <a:rPr lang="fr-FR" sz="1200" b="1" i="1" u="sng" dirty="0" smtClean="0">
                <a:solidFill>
                  <a:schemeClr val="tx1"/>
                </a:solidFill>
                <a:latin typeface="+mn-lt"/>
              </a:rPr>
              <a:t>Mäertchen</a:t>
            </a:r>
          </a:p>
          <a:p>
            <a:pPr indent="0" eaLnBrk="1" hangingPunct="1">
              <a:lnSpc>
                <a:spcPct val="100000"/>
              </a:lnSpc>
              <a:spcBef>
                <a:spcPct val="0"/>
              </a:spcBef>
            </a:pPr>
            <a:endParaRPr lang="fr-FR" sz="1200" b="1" i="1" u="sng" dirty="0" smtClean="0">
              <a:solidFill>
                <a:schemeClr val="tx1"/>
              </a:solidFill>
              <a:latin typeface="+mn-lt"/>
            </a:endParaRPr>
          </a:p>
          <a:p>
            <a:pPr indent="0" eaLnBrk="1" hangingPunct="1">
              <a:lnSpc>
                <a:spcPct val="100000"/>
              </a:lnSpc>
              <a:spcBef>
                <a:spcPct val="0"/>
              </a:spcBef>
            </a:pPr>
            <a:r>
              <a:rPr lang="fr-FR" sz="1200" b="1" i="1" u="none" dirty="0" smtClean="0">
                <a:solidFill>
                  <a:schemeClr val="tx1"/>
                </a:solidFill>
                <a:latin typeface="+mn-lt"/>
              </a:rPr>
              <a:t>Oktav </a:t>
            </a:r>
            <a:endParaRPr lang="fr-FR" sz="1200" dirty="0" smtClean="0">
              <a:solidFill>
                <a:schemeClr val="tx1"/>
              </a:solidFill>
              <a:latin typeface="+mn-lt"/>
            </a:endParaRPr>
          </a:p>
          <a:p>
            <a:pPr indent="0" eaLnBrk="1" hangingPunct="1">
              <a:lnSpc>
                <a:spcPct val="100000"/>
              </a:lnSpc>
              <a:spcBef>
                <a:spcPct val="0"/>
              </a:spcBef>
            </a:pPr>
            <a:r>
              <a:rPr lang="fr-FR" sz="1200" dirty="0" smtClean="0">
                <a:solidFill>
                  <a:schemeClr val="tx1"/>
                </a:solidFill>
                <a:latin typeface="+mn-lt"/>
              </a:rPr>
              <a:t>- L’événement religieux le plus important de l’année ayant</a:t>
            </a:r>
            <a:r>
              <a:rPr lang="fr-FR" sz="1200" baseline="0" dirty="0" smtClean="0">
                <a:solidFill>
                  <a:schemeClr val="tx1"/>
                </a:solidFill>
                <a:latin typeface="+mn-lt"/>
              </a:rPr>
              <a:t> lieu </a:t>
            </a:r>
            <a:r>
              <a:rPr lang="fr-FR" sz="1200" dirty="0" smtClean="0">
                <a:solidFill>
                  <a:schemeClr val="tx1"/>
                </a:solidFill>
                <a:latin typeface="+mn-lt"/>
              </a:rPr>
              <a:t>à Luxembourg ;</a:t>
            </a:r>
          </a:p>
          <a:p>
            <a:pPr indent="0" eaLnBrk="1" hangingPunct="1">
              <a:lnSpc>
                <a:spcPct val="100000"/>
              </a:lnSpc>
              <a:spcBef>
                <a:spcPct val="0"/>
              </a:spcBef>
            </a:pPr>
            <a:r>
              <a:rPr lang="fr-FR" sz="1200" dirty="0" smtClean="0">
                <a:solidFill>
                  <a:schemeClr val="tx1"/>
                </a:solidFill>
                <a:latin typeface="+mn-lt"/>
              </a:rPr>
              <a:t>- Pèlerinage annuel en</a:t>
            </a:r>
            <a:r>
              <a:rPr lang="fr-FR" sz="1200" baseline="0" dirty="0" smtClean="0">
                <a:solidFill>
                  <a:schemeClr val="tx1"/>
                </a:solidFill>
                <a:latin typeface="+mn-lt"/>
              </a:rPr>
              <a:t> l’honneur de Notre-Dame de Luxembourg, </a:t>
            </a:r>
            <a:r>
              <a:rPr lang="fr-FR" sz="1200" dirty="0" smtClean="0">
                <a:solidFill>
                  <a:schemeClr val="tx1"/>
                </a:solidFill>
                <a:latin typeface="+mn-lt"/>
              </a:rPr>
              <a:t>qui se déroule sur deux semaines, vers la seconde moitié du mois d’avril ;</a:t>
            </a:r>
          </a:p>
          <a:p>
            <a:pPr indent="0" eaLnBrk="1" hangingPunct="1">
              <a:lnSpc>
                <a:spcPct val="100000"/>
              </a:lnSpc>
              <a:spcBef>
                <a:spcPct val="0"/>
              </a:spcBef>
              <a:buFontTx/>
              <a:buChar char="-"/>
            </a:pPr>
            <a:r>
              <a:rPr lang="fr-FR" sz="1200" dirty="0" smtClean="0">
                <a:solidFill>
                  <a:schemeClr val="tx1"/>
                </a:solidFill>
                <a:latin typeface="+mn-lt"/>
              </a:rPr>
              <a:t> Il attire tous les ans 60</a:t>
            </a:r>
            <a:r>
              <a:rPr lang="fr-FR" sz="1200" baseline="0" dirty="0" smtClean="0">
                <a:solidFill>
                  <a:schemeClr val="tx1"/>
                </a:solidFill>
                <a:latin typeface="+mn-lt"/>
              </a:rPr>
              <a:t> 000 pèlerins ;</a:t>
            </a:r>
            <a:endParaRPr lang="fr-FR" sz="1200" dirty="0" smtClean="0">
              <a:solidFill>
                <a:schemeClr val="tx1"/>
              </a:solidFill>
              <a:latin typeface="+mn-lt"/>
            </a:endParaRPr>
          </a:p>
          <a:p>
            <a:pPr indent="0" eaLnBrk="1" hangingPunct="1">
              <a:lnSpc>
                <a:spcPct val="100000"/>
              </a:lnSpc>
              <a:spcBef>
                <a:spcPct val="0"/>
              </a:spcBef>
              <a:buFontTx/>
              <a:buChar char="-"/>
            </a:pPr>
            <a:r>
              <a:rPr lang="fr-FR" sz="1200" dirty="0" smtClean="0">
                <a:solidFill>
                  <a:schemeClr val="tx1"/>
                </a:solidFill>
                <a:latin typeface="+mn-lt"/>
              </a:rPr>
              <a:t> Ses origines remontent au XVII</a:t>
            </a:r>
            <a:r>
              <a:rPr lang="fr-FR" sz="1200" baseline="30000" dirty="0" smtClean="0">
                <a:solidFill>
                  <a:schemeClr val="tx1"/>
                </a:solidFill>
                <a:latin typeface="+mn-lt"/>
              </a:rPr>
              <a:t>e</a:t>
            </a:r>
            <a:r>
              <a:rPr lang="fr-FR" sz="1200" dirty="0" smtClean="0">
                <a:solidFill>
                  <a:schemeClr val="tx1"/>
                </a:solidFill>
                <a:latin typeface="+mn-lt"/>
              </a:rPr>
              <a:t> siècle.</a:t>
            </a:r>
          </a:p>
          <a:p>
            <a:pPr indent="0" eaLnBrk="1" hangingPunct="1">
              <a:lnSpc>
                <a:spcPct val="100000"/>
              </a:lnSpc>
              <a:spcBef>
                <a:spcPct val="0"/>
              </a:spcBef>
            </a:pPr>
            <a:endParaRPr lang="fr-FR" sz="1200" dirty="0" smtClean="0">
              <a:solidFill>
                <a:schemeClr val="tx1"/>
              </a:solidFill>
              <a:latin typeface="+mn-lt"/>
            </a:endParaRPr>
          </a:p>
          <a:p>
            <a:pPr indent="0" eaLnBrk="1" hangingPunct="1">
              <a:lnSpc>
                <a:spcPct val="100000"/>
              </a:lnSpc>
              <a:spcBef>
                <a:spcPct val="0"/>
              </a:spcBef>
            </a:pPr>
            <a:r>
              <a:rPr lang="fr-FR" sz="1200" dirty="0" smtClean="0">
                <a:solidFill>
                  <a:schemeClr val="tx1"/>
                </a:solidFill>
                <a:latin typeface="+mn-lt"/>
              </a:rPr>
              <a:t>L'</a:t>
            </a:r>
            <a:r>
              <a:rPr lang="fr-FR" sz="1200" i="1" dirty="0" smtClean="0">
                <a:solidFill>
                  <a:schemeClr val="tx1"/>
                </a:solidFill>
                <a:latin typeface="+mn-lt"/>
              </a:rPr>
              <a:t>Oktav</a:t>
            </a:r>
            <a:r>
              <a:rPr lang="fr-FR" sz="1200" dirty="0" smtClean="0">
                <a:solidFill>
                  <a:schemeClr val="tx1"/>
                </a:solidFill>
                <a:latin typeface="+mn-lt"/>
              </a:rPr>
              <a:t> s’accompagne traditionnellement d’un marché au </a:t>
            </a:r>
            <a:r>
              <a:rPr lang="fr-FR" sz="1200" i="1" dirty="0" smtClean="0">
                <a:solidFill>
                  <a:schemeClr val="tx1"/>
                </a:solidFill>
                <a:latin typeface="+mn-lt"/>
              </a:rPr>
              <a:t>Knuedler</a:t>
            </a:r>
            <a:r>
              <a:rPr lang="fr-FR" sz="1200" dirty="0" smtClean="0">
                <a:solidFill>
                  <a:schemeClr val="tx1"/>
                </a:solidFill>
                <a:latin typeface="+mn-lt"/>
              </a:rPr>
              <a:t> (place Guillaume II) et à la place</a:t>
            </a:r>
            <a:r>
              <a:rPr lang="fr-FR" sz="1200" baseline="0" dirty="0" smtClean="0">
                <a:solidFill>
                  <a:schemeClr val="tx1"/>
                </a:solidFill>
                <a:latin typeface="+mn-lt"/>
              </a:rPr>
              <a:t> de la Constitution</a:t>
            </a:r>
            <a:r>
              <a:rPr lang="fr-FR" sz="1200" dirty="0" smtClean="0">
                <a:solidFill>
                  <a:schemeClr val="tx1"/>
                </a:solidFill>
                <a:latin typeface="+mn-lt"/>
              </a:rPr>
              <a:t>, le </a:t>
            </a:r>
            <a:r>
              <a:rPr lang="fr-FR" sz="1200" b="1" i="1" dirty="0" smtClean="0">
                <a:solidFill>
                  <a:schemeClr val="tx1"/>
                </a:solidFill>
                <a:latin typeface="+mn-lt"/>
              </a:rPr>
              <a:t>Mäertchen</a:t>
            </a:r>
            <a:r>
              <a:rPr lang="fr-FR" sz="1200" dirty="0" smtClean="0">
                <a:solidFill>
                  <a:schemeClr val="tx1"/>
                </a:solidFill>
                <a:latin typeface="+mn-lt"/>
              </a:rPr>
              <a:t> (petit marché). Au début, le marché avait pour unique but de permettre aux pèlerins de se restaurer après la messe, de même que d’acheter quelques souvenirs et articles religieux. Au fil du temps se sont ajoutés de nombreux stands et le </a:t>
            </a:r>
            <a:r>
              <a:rPr lang="fr-FR" sz="1200" i="1" dirty="0" smtClean="0">
                <a:solidFill>
                  <a:schemeClr val="tx1"/>
                </a:solidFill>
                <a:latin typeface="+mn-lt"/>
              </a:rPr>
              <a:t>Mäertchen</a:t>
            </a:r>
            <a:r>
              <a:rPr lang="fr-FR" sz="1200" dirty="0" smtClean="0">
                <a:solidFill>
                  <a:schemeClr val="tx1"/>
                </a:solidFill>
                <a:latin typeface="+mn-lt"/>
              </a:rPr>
              <a:t> s’est quelque peu transformé en kermesse populaire.</a:t>
            </a:r>
          </a:p>
          <a:p>
            <a:pPr indent="0" eaLnBrk="1" hangingPunct="1">
              <a:lnSpc>
                <a:spcPct val="100000"/>
              </a:lnSpc>
              <a:spcBef>
                <a:spcPct val="0"/>
              </a:spcBef>
            </a:pPr>
            <a:endParaRPr lang="fr-FR" sz="1200" dirty="0" smtClean="0">
              <a:solidFill>
                <a:schemeClr val="tx1"/>
              </a:solidFill>
              <a:latin typeface="+mn-lt"/>
            </a:endParaRPr>
          </a:p>
          <a:p>
            <a:pPr indent="0" eaLnBrk="1" hangingPunct="1">
              <a:lnSpc>
                <a:spcPct val="100000"/>
              </a:lnSpc>
              <a:spcBef>
                <a:spcPct val="0"/>
              </a:spcBef>
            </a:pPr>
            <a:r>
              <a:rPr lang="fr-FR" sz="1200" i="1" dirty="0" smtClean="0">
                <a:solidFill>
                  <a:schemeClr val="tx1"/>
                </a:solidFill>
                <a:latin typeface="+mn-lt"/>
              </a:rPr>
              <a:t>Illustrations : </a:t>
            </a:r>
          </a:p>
          <a:p>
            <a:pPr indent="0" eaLnBrk="1" hangingPunct="1">
              <a:lnSpc>
                <a:spcPct val="100000"/>
              </a:lnSpc>
              <a:spcBef>
                <a:spcPct val="0"/>
              </a:spcBef>
            </a:pPr>
            <a:r>
              <a:rPr lang="fr-FR" sz="1200" i="1" dirty="0" smtClean="0">
                <a:solidFill>
                  <a:schemeClr val="tx1"/>
                </a:solidFill>
                <a:latin typeface="+mn-lt"/>
              </a:rPr>
              <a:t>à gauche, cathédrale Notre-Dame de Luxembourg lors de l’Octave ©</a:t>
            </a:r>
            <a:r>
              <a:rPr lang="fr-FR" sz="1200" i="1" baseline="0" dirty="0" smtClean="0">
                <a:solidFill>
                  <a:schemeClr val="tx1"/>
                </a:solidFill>
                <a:latin typeface="+mn-lt"/>
              </a:rPr>
              <a:t> SIP/Marcel </a:t>
            </a:r>
            <a:r>
              <a:rPr lang="fr-FR" sz="1200" i="1" baseline="0" dirty="0" err="1" smtClean="0">
                <a:solidFill>
                  <a:schemeClr val="tx1"/>
                </a:solidFill>
                <a:latin typeface="+mn-lt"/>
              </a:rPr>
              <a:t>Schmitz</a:t>
            </a:r>
            <a:r>
              <a:rPr lang="fr-FR" sz="1200" i="1" baseline="0" dirty="0" smtClean="0">
                <a:solidFill>
                  <a:schemeClr val="tx1"/>
                </a:solidFill>
                <a:latin typeface="+mn-lt"/>
              </a:rPr>
              <a:t> ;</a:t>
            </a:r>
            <a:br>
              <a:rPr lang="fr-FR" sz="1200" i="1" baseline="0" dirty="0" smtClean="0">
                <a:solidFill>
                  <a:schemeClr val="tx1"/>
                </a:solidFill>
                <a:latin typeface="+mn-lt"/>
              </a:rPr>
            </a:br>
            <a:r>
              <a:rPr lang="fr-FR" sz="1200" i="1" baseline="0" dirty="0" smtClean="0">
                <a:solidFill>
                  <a:schemeClr val="tx1"/>
                </a:solidFill>
                <a:latin typeface="+mn-lt"/>
              </a:rPr>
              <a:t>à droite, </a:t>
            </a:r>
            <a:r>
              <a:rPr lang="fr-FR" sz="1200" i="0" baseline="0" dirty="0" err="1" smtClean="0">
                <a:solidFill>
                  <a:schemeClr val="tx1"/>
                </a:solidFill>
                <a:latin typeface="+mn-lt"/>
              </a:rPr>
              <a:t>Mäertchen</a:t>
            </a:r>
            <a:r>
              <a:rPr lang="fr-FR" sz="1200" i="0" baseline="0" dirty="0" smtClean="0">
                <a:solidFill>
                  <a:schemeClr val="tx1"/>
                </a:solidFill>
                <a:latin typeface="+mn-lt"/>
              </a:rPr>
              <a:t> </a:t>
            </a:r>
            <a:r>
              <a:rPr lang="fr-FR" sz="1200" i="1" dirty="0" smtClean="0">
                <a:solidFill>
                  <a:schemeClr val="tx1"/>
                </a:solidFill>
                <a:latin typeface="+mn-lt"/>
              </a:rPr>
              <a:t>© SIP/</a:t>
            </a:r>
            <a:r>
              <a:rPr lang="fr-FR" sz="1200" i="1" baseline="0" dirty="0" smtClean="0">
                <a:solidFill>
                  <a:schemeClr val="tx1"/>
                </a:solidFill>
                <a:latin typeface="+mn-lt"/>
              </a:rPr>
              <a:t>Jean-Paul Kieffer.</a:t>
            </a:r>
            <a:endParaRPr lang="fr-FR" sz="1200" i="1" dirty="0" smtClean="0">
              <a:solidFill>
                <a:schemeClr val="tx1"/>
              </a:solidFill>
              <a:latin typeface="+mn-lt"/>
            </a:endParaRPr>
          </a:p>
          <a:p>
            <a:pPr indent="0" eaLnBrk="1" hangingPunct="1">
              <a:lnSpc>
                <a:spcPct val="100000"/>
              </a:lnSpc>
              <a:spcBef>
                <a:spcPct val="0"/>
              </a:spcBef>
            </a:pPr>
            <a:endParaRPr lang="fr-FR" sz="1200" dirty="0" smtClean="0">
              <a:solidFill>
                <a:schemeClr val="tx1"/>
              </a:solidFill>
              <a:latin typeface="+mn-lt"/>
            </a:endParaRPr>
          </a:p>
          <a:p>
            <a:pPr indent="0" eaLnBrk="1" hangingPunct="1">
              <a:lnSpc>
                <a:spcPct val="100000"/>
              </a:lnSpc>
              <a:spcBef>
                <a:spcPct val="0"/>
              </a:spcBef>
            </a:pPr>
            <a:endParaRPr lang="fr-FR" sz="1200" dirty="0" smtClean="0">
              <a:solidFill>
                <a:schemeClr val="tx1"/>
              </a:solidFill>
              <a:latin typeface="+mn-lt"/>
            </a:endParaRPr>
          </a:p>
          <a:p>
            <a:pPr indent="0" eaLnBrk="1" hangingPunct="1">
              <a:lnSpc>
                <a:spcPct val="100000"/>
              </a:lnSpc>
              <a:spcBef>
                <a:spcPct val="0"/>
              </a:spcBef>
            </a:pPr>
            <a:r>
              <a:rPr lang="fr-FR" sz="1200" b="1" dirty="0" smtClean="0">
                <a:solidFill>
                  <a:schemeClr val="tx1"/>
                </a:solidFill>
                <a:latin typeface="+mn-lt"/>
              </a:rPr>
              <a:t>POUR EN SAVOIR PLUS</a:t>
            </a:r>
          </a:p>
          <a:p>
            <a:pPr indent="0" eaLnBrk="1" hangingPunct="1">
              <a:lnSpc>
                <a:spcPct val="100000"/>
              </a:lnSpc>
              <a:spcBef>
                <a:spcPct val="0"/>
              </a:spcBef>
              <a:buFont typeface="Arial" pitchFamily="34" charset="0"/>
              <a:buChar char="•"/>
            </a:pPr>
            <a:r>
              <a:rPr lang="fr-FR" sz="1200" dirty="0" smtClean="0">
                <a:solidFill>
                  <a:schemeClr val="tx1"/>
                </a:solidFill>
                <a:latin typeface="+mn-lt"/>
              </a:rPr>
              <a:t> </a:t>
            </a:r>
            <a:r>
              <a:rPr lang="fr-FR" sz="1200" baseline="0" noProof="0" dirty="0" smtClean="0">
                <a:solidFill>
                  <a:schemeClr val="tx1"/>
                </a:solidFill>
                <a:latin typeface="+mn-lt"/>
              </a:rPr>
              <a:t>« </a:t>
            </a:r>
            <a:r>
              <a:rPr lang="fr-FR" sz="1200" i="0" baseline="0" dirty="0" smtClean="0">
                <a:solidFill>
                  <a:schemeClr val="tx1"/>
                </a:solidFill>
                <a:latin typeface="+mn-lt"/>
              </a:rPr>
              <a:t>Fêtes et traditions</a:t>
            </a:r>
            <a:r>
              <a:rPr lang="fr-FR" sz="1200" i="0" baseline="0" noProof="0" dirty="0" smtClean="0">
                <a:solidFill>
                  <a:schemeClr val="tx1"/>
                </a:solidFill>
                <a:latin typeface="+mn-lt"/>
              </a:rPr>
              <a:t> »</a:t>
            </a:r>
            <a:r>
              <a:rPr lang="fr-FR" sz="1200" dirty="0" smtClean="0">
                <a:solidFill>
                  <a:schemeClr val="tx1"/>
                </a:solidFill>
                <a:latin typeface="+mn-lt"/>
              </a:rPr>
              <a:t> : </a:t>
            </a:r>
            <a:br>
              <a:rPr lang="fr-FR" sz="1200" dirty="0" smtClean="0">
                <a:solidFill>
                  <a:schemeClr val="tx1"/>
                </a:solidFill>
                <a:latin typeface="+mn-lt"/>
              </a:rPr>
            </a:br>
            <a:r>
              <a:rPr lang="fr-FR" sz="1200" dirty="0" smtClean="0">
                <a:solidFill>
                  <a:schemeClr val="tx1"/>
                </a:solidFill>
                <a:latin typeface="+mn-lt"/>
              </a:rPr>
              <a:t>  www.luxembourg.public.lu/fr/le-grand-duche-se-presente/fetes-traditions/index.html</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fr-FR" sz="1200" i="1" dirty="0" smtClean="0">
                <a:solidFill>
                  <a:schemeClr val="tx1"/>
                </a:solidFill>
                <a:latin typeface="+mn-lt"/>
              </a:rPr>
              <a:t> à propos… des fêtes et traditions au Luxembourg :</a:t>
            </a:r>
            <a:r>
              <a:rPr lang="fr-FR" sz="1200" dirty="0" smtClean="0">
                <a:solidFill>
                  <a:schemeClr val="tx1"/>
                </a:solidFill>
                <a:latin typeface="+mn-lt"/>
              </a:rPr>
              <a:t> </a:t>
            </a:r>
            <a:br>
              <a:rPr lang="fr-FR" sz="1200" dirty="0" smtClean="0">
                <a:solidFill>
                  <a:schemeClr val="tx1"/>
                </a:solidFill>
                <a:latin typeface="+mn-lt"/>
              </a:rPr>
            </a:br>
            <a:r>
              <a:rPr lang="fr-FR" sz="1200" dirty="0" smtClean="0">
                <a:solidFill>
                  <a:schemeClr val="tx1"/>
                </a:solidFill>
                <a:latin typeface="+mn-lt"/>
              </a:rPr>
              <a:t>  www.luxembourg.public.lu/fr/publications/a/apropos-fetes-traditions/index.html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33</a:t>
            </a:fld>
            <a:endParaRPr lang="en-US" dirty="0"/>
          </a:p>
        </p:txBody>
      </p:sp>
    </p:spTree>
    <p:extLst>
      <p:ext uri="{BB962C8B-B14F-4D97-AF65-F5344CB8AC3E}">
        <p14:creationId xmlns:p14="http://schemas.microsoft.com/office/powerpoint/2010/main" val="476910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fr-FR" sz="1200" b="1" u="sng" dirty="0" smtClean="0">
                <a:solidFill>
                  <a:schemeClr val="tx1"/>
                </a:solidFill>
                <a:latin typeface="+mn-lt"/>
              </a:rPr>
              <a:t>Fêtes et traditions : Procession dansante d’Echternach</a:t>
            </a:r>
          </a:p>
          <a:p>
            <a:pPr indent="0" eaLnBrk="1" hangingPunct="1">
              <a:lnSpc>
                <a:spcPct val="100000"/>
              </a:lnSpc>
              <a:spcBef>
                <a:spcPct val="0"/>
              </a:spcBef>
            </a:pPr>
            <a:endParaRPr lang="fr-FR" sz="1200" dirty="0" smtClean="0">
              <a:solidFill>
                <a:schemeClr val="tx1"/>
              </a:solidFill>
              <a:latin typeface="+mn-lt"/>
            </a:endParaRPr>
          </a:p>
          <a:p>
            <a:pPr indent="0" eaLnBrk="1" hangingPunct="1">
              <a:lnSpc>
                <a:spcPct val="100000"/>
              </a:lnSpc>
              <a:spcBef>
                <a:spcPct val="0"/>
              </a:spcBef>
            </a:pPr>
            <a:r>
              <a:rPr lang="fr-FR" sz="1200" dirty="0" smtClean="0">
                <a:solidFill>
                  <a:schemeClr val="tx1"/>
                </a:solidFill>
                <a:latin typeface="+mn-lt"/>
              </a:rPr>
              <a:t>- Inscrite sur la liste représentative du patrimoine culturel immatériel de l’humanité de l’Unesco ;</a:t>
            </a:r>
          </a:p>
          <a:p>
            <a:pPr indent="0" eaLnBrk="1" hangingPunct="1">
              <a:lnSpc>
                <a:spcPct val="100000"/>
              </a:lnSpc>
              <a:spcBef>
                <a:spcPct val="0"/>
              </a:spcBef>
              <a:buFontTx/>
              <a:buChar char="-"/>
            </a:pPr>
            <a:r>
              <a:rPr lang="fr-FR" sz="1200" dirty="0" smtClean="0">
                <a:solidFill>
                  <a:schemeClr val="tx1"/>
                </a:solidFill>
                <a:latin typeface="+mn-lt"/>
              </a:rPr>
              <a:t> Elle a lieu le mardi de la Pentecôte ;</a:t>
            </a:r>
          </a:p>
          <a:p>
            <a:pPr indent="0" eaLnBrk="1" hangingPunct="1">
              <a:lnSpc>
                <a:spcPct val="100000"/>
              </a:lnSpc>
              <a:spcBef>
                <a:spcPct val="0"/>
              </a:spcBef>
            </a:pPr>
            <a:r>
              <a:rPr lang="fr-FR" sz="1200" dirty="0" smtClean="0">
                <a:solidFill>
                  <a:schemeClr val="tx1"/>
                </a:solidFill>
                <a:latin typeface="+mn-lt"/>
              </a:rPr>
              <a:t>- Procession en hommage à saint Willibrord, moine irlandais qui fonda l’abbaye d’Echternach au VII</a:t>
            </a:r>
            <a:r>
              <a:rPr lang="fr-FR" sz="1200" baseline="30000" dirty="0" smtClean="0">
                <a:solidFill>
                  <a:schemeClr val="tx1"/>
                </a:solidFill>
                <a:latin typeface="+mn-lt"/>
              </a:rPr>
              <a:t>e</a:t>
            </a:r>
            <a:r>
              <a:rPr lang="fr-FR" sz="1200" dirty="0" smtClean="0">
                <a:solidFill>
                  <a:schemeClr val="tx1"/>
                </a:solidFill>
                <a:latin typeface="+mn-lt"/>
              </a:rPr>
              <a:t> siècle ;</a:t>
            </a:r>
          </a:p>
          <a:p>
            <a:pPr indent="0" eaLnBrk="1" hangingPunct="1">
              <a:lnSpc>
                <a:spcPct val="100000"/>
              </a:lnSpc>
              <a:spcBef>
                <a:spcPct val="0"/>
              </a:spcBef>
              <a:buFontTx/>
              <a:buChar char="-"/>
            </a:pPr>
            <a:r>
              <a:rPr lang="fr-FR" sz="1200" dirty="0" smtClean="0">
                <a:solidFill>
                  <a:schemeClr val="tx1"/>
                </a:solidFill>
                <a:latin typeface="+mn-lt"/>
              </a:rPr>
              <a:t> Origines (à la fois païennes et religieuses) remontant au </a:t>
            </a:r>
            <a:r>
              <a:rPr lang="fr-FR" sz="1200" baseline="0" dirty="0" smtClean="0">
                <a:solidFill>
                  <a:schemeClr val="tx1"/>
                </a:solidFill>
                <a:latin typeface="+mn-lt"/>
              </a:rPr>
              <a:t>XIII</a:t>
            </a:r>
            <a:r>
              <a:rPr lang="fr-FR" sz="1200" baseline="30000" dirty="0" smtClean="0">
                <a:solidFill>
                  <a:schemeClr val="tx1"/>
                </a:solidFill>
                <a:latin typeface="+mn-lt"/>
              </a:rPr>
              <a:t>e</a:t>
            </a:r>
            <a:r>
              <a:rPr lang="fr-FR" sz="1200" baseline="0" dirty="0" smtClean="0">
                <a:solidFill>
                  <a:schemeClr val="tx1"/>
                </a:solidFill>
                <a:latin typeface="+mn-lt"/>
              </a:rPr>
              <a:t> siècle</a:t>
            </a:r>
            <a:r>
              <a:rPr lang="fr-FR" sz="1200" dirty="0" smtClean="0">
                <a:solidFill>
                  <a:schemeClr val="tx1"/>
                </a:solidFill>
                <a:latin typeface="+mn-lt"/>
              </a:rPr>
              <a:t> ;</a:t>
            </a:r>
          </a:p>
          <a:p>
            <a:pPr indent="0" eaLnBrk="1" hangingPunct="1">
              <a:lnSpc>
                <a:spcPct val="100000"/>
              </a:lnSpc>
              <a:spcBef>
                <a:spcPct val="0"/>
              </a:spcBef>
              <a:buFontTx/>
              <a:buChar char="-"/>
            </a:pPr>
            <a:r>
              <a:rPr lang="fr-FR" sz="1200" dirty="0" smtClean="0">
                <a:solidFill>
                  <a:schemeClr val="tx1"/>
                </a:solidFill>
                <a:latin typeface="+mn-lt"/>
              </a:rPr>
              <a:t> Unique procession dansante en Europe ;</a:t>
            </a:r>
          </a:p>
          <a:p>
            <a:pPr indent="0" eaLnBrk="1" hangingPunct="1">
              <a:lnSpc>
                <a:spcPct val="100000"/>
              </a:lnSpc>
              <a:spcBef>
                <a:spcPct val="0"/>
              </a:spcBef>
              <a:buFontTx/>
              <a:buChar char="-"/>
            </a:pPr>
            <a:r>
              <a:rPr lang="fr-FR" sz="1200" dirty="0" smtClean="0">
                <a:solidFill>
                  <a:schemeClr val="tx1"/>
                </a:solidFill>
                <a:latin typeface="+mn-lt"/>
              </a:rPr>
              <a:t> Plus de 10 000 participants chaque</a:t>
            </a:r>
            <a:r>
              <a:rPr lang="fr-FR" sz="1200" baseline="0" dirty="0" smtClean="0">
                <a:solidFill>
                  <a:schemeClr val="tx1"/>
                </a:solidFill>
                <a:latin typeface="+mn-lt"/>
              </a:rPr>
              <a:t> année</a:t>
            </a:r>
            <a:r>
              <a:rPr lang="fr-FR" sz="1200" dirty="0" smtClean="0">
                <a:solidFill>
                  <a:schemeClr val="tx1"/>
                </a:solidFill>
                <a:latin typeface="+mn-lt"/>
              </a:rPr>
              <a:t>.</a:t>
            </a:r>
          </a:p>
          <a:p>
            <a:pPr indent="0" eaLnBrk="1" hangingPunct="1">
              <a:lnSpc>
                <a:spcPct val="100000"/>
              </a:lnSpc>
              <a:spcBef>
                <a:spcPct val="0"/>
              </a:spcBef>
              <a:buFontTx/>
              <a:buNone/>
            </a:pPr>
            <a:endParaRPr lang="fr-FR" sz="1200" dirty="0" smtClean="0">
              <a:solidFill>
                <a:schemeClr val="tx1"/>
              </a:solidFill>
              <a:latin typeface="+mn-lt"/>
            </a:endParaRPr>
          </a:p>
          <a:p>
            <a:pPr indent="0" eaLnBrk="1" hangingPunct="1">
              <a:lnSpc>
                <a:spcPct val="100000"/>
              </a:lnSpc>
              <a:spcBef>
                <a:spcPct val="0"/>
              </a:spcBef>
              <a:buFontTx/>
              <a:buNone/>
            </a:pPr>
            <a:r>
              <a:rPr lang="fr-FR" sz="1200" i="1" dirty="0" smtClean="0">
                <a:solidFill>
                  <a:schemeClr val="tx1"/>
                </a:solidFill>
                <a:latin typeface="+mn-lt"/>
              </a:rPr>
              <a:t>Illustrations : </a:t>
            </a:r>
          </a:p>
          <a:p>
            <a:pPr indent="0" eaLnBrk="1" hangingPunct="1">
              <a:lnSpc>
                <a:spcPct val="100000"/>
              </a:lnSpc>
              <a:spcBef>
                <a:spcPct val="0"/>
              </a:spcBef>
              <a:buFontTx/>
              <a:buNone/>
            </a:pPr>
            <a:r>
              <a:rPr lang="fr-FR" sz="1200" i="1" baseline="0" dirty="0" smtClean="0">
                <a:solidFill>
                  <a:schemeClr val="tx1"/>
                </a:solidFill>
                <a:latin typeface="+mn-lt"/>
              </a:rPr>
              <a:t>Scène de la procession dansante d’Echternach © MECO, LFF, CC et al./Géry Oth</a:t>
            </a:r>
            <a:r>
              <a:rPr lang="fr-FR" sz="1200" dirty="0" smtClean="0">
                <a:solidFill>
                  <a:schemeClr val="tx1"/>
                </a:solidFill>
                <a:latin typeface="+mn-lt"/>
              </a:rPr>
              <a:t/>
            </a:r>
            <a:br>
              <a:rPr lang="fr-FR" sz="1200" dirty="0" smtClean="0">
                <a:solidFill>
                  <a:schemeClr val="tx1"/>
                </a:solidFill>
                <a:latin typeface="+mn-lt"/>
              </a:rPr>
            </a:br>
            <a:endParaRPr lang="fr-FR" sz="1200" dirty="0" smtClean="0">
              <a:solidFill>
                <a:schemeClr val="tx1"/>
              </a:solidFill>
              <a:latin typeface="+mn-lt"/>
            </a:endParaRPr>
          </a:p>
          <a:p>
            <a:pPr indent="0" eaLnBrk="1" hangingPunct="1">
              <a:lnSpc>
                <a:spcPct val="100000"/>
              </a:lnSpc>
              <a:spcBef>
                <a:spcPct val="0"/>
              </a:spcBef>
              <a:buFontTx/>
              <a:buNone/>
            </a:pPr>
            <a:endParaRPr lang="fr-FR" sz="1200" dirty="0" smtClean="0">
              <a:solidFill>
                <a:schemeClr val="tx1"/>
              </a:solidFill>
              <a:latin typeface="+mn-lt"/>
            </a:endParaRPr>
          </a:p>
          <a:p>
            <a:pPr indent="0" eaLnBrk="1" hangingPunct="1">
              <a:lnSpc>
                <a:spcPct val="100000"/>
              </a:lnSpc>
              <a:spcBef>
                <a:spcPct val="0"/>
              </a:spcBef>
            </a:pPr>
            <a:r>
              <a:rPr lang="fr-FR" sz="1200" b="1" dirty="0" smtClean="0">
                <a:solidFill>
                  <a:schemeClr val="tx1"/>
                </a:solidFill>
                <a:latin typeface="+mn-lt"/>
              </a:rPr>
              <a:t>POUR EN SAVOIR PLUS</a:t>
            </a:r>
          </a:p>
          <a:p>
            <a:pPr indent="0" eaLnBrk="1" hangingPunct="1">
              <a:lnSpc>
                <a:spcPct val="100000"/>
              </a:lnSpc>
              <a:spcBef>
                <a:spcPct val="0"/>
              </a:spcBef>
              <a:buFont typeface="Arial" pitchFamily="34" charset="0"/>
              <a:buChar char="•"/>
            </a:pPr>
            <a:r>
              <a:rPr lang="fr-FR" sz="1200" dirty="0" smtClean="0">
                <a:solidFill>
                  <a:schemeClr val="tx1"/>
                </a:solidFill>
                <a:latin typeface="+mn-lt"/>
              </a:rPr>
              <a:t> </a:t>
            </a:r>
            <a:r>
              <a:rPr lang="fr-FR" sz="1200" baseline="0" noProof="0" dirty="0" smtClean="0">
                <a:solidFill>
                  <a:schemeClr val="tx1"/>
                </a:solidFill>
                <a:latin typeface="+mn-lt"/>
              </a:rPr>
              <a:t>« </a:t>
            </a:r>
            <a:r>
              <a:rPr lang="fr-FR" sz="1200" i="0" baseline="0" dirty="0" smtClean="0">
                <a:solidFill>
                  <a:schemeClr val="tx1"/>
                </a:solidFill>
                <a:latin typeface="+mn-lt"/>
              </a:rPr>
              <a:t>Fêtes et traditions</a:t>
            </a:r>
            <a:r>
              <a:rPr lang="fr-FR" sz="1200" i="0" baseline="0" noProof="0" dirty="0" smtClean="0">
                <a:solidFill>
                  <a:schemeClr val="tx1"/>
                </a:solidFill>
                <a:latin typeface="+mn-lt"/>
              </a:rPr>
              <a:t> »</a:t>
            </a:r>
            <a:r>
              <a:rPr lang="fr-FR" sz="1200" dirty="0" smtClean="0">
                <a:solidFill>
                  <a:schemeClr val="tx1"/>
                </a:solidFill>
                <a:latin typeface="+mn-lt"/>
              </a:rPr>
              <a:t> : </a:t>
            </a:r>
            <a:br>
              <a:rPr lang="fr-FR" sz="1200" dirty="0" smtClean="0">
                <a:solidFill>
                  <a:schemeClr val="tx1"/>
                </a:solidFill>
                <a:latin typeface="+mn-lt"/>
              </a:rPr>
            </a:br>
            <a:r>
              <a:rPr lang="fr-FR" sz="1200" dirty="0" smtClean="0">
                <a:solidFill>
                  <a:schemeClr val="tx1"/>
                </a:solidFill>
                <a:latin typeface="+mn-lt"/>
              </a:rPr>
              <a:t>  www.luxembourg.public.lu/fr/le-grand-duche-se-presente/fetes-traditions/index.html</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fr-FR" sz="1200" dirty="0" smtClean="0">
                <a:solidFill>
                  <a:schemeClr val="tx1"/>
                </a:solidFill>
                <a:latin typeface="+mn-lt"/>
              </a:rPr>
              <a:t> Film de l’Unesco : </a:t>
            </a:r>
            <a:r>
              <a:rPr lang="fr-FR" sz="1200" i="1" dirty="0" smtClean="0">
                <a:solidFill>
                  <a:schemeClr val="tx1"/>
                </a:solidFill>
                <a:latin typeface="+mn-lt"/>
              </a:rPr>
              <a:t>La procession dansante d’Echternach</a:t>
            </a:r>
            <a:r>
              <a:rPr lang="fr-FR" sz="1200" dirty="0" smtClean="0">
                <a:solidFill>
                  <a:schemeClr val="tx1"/>
                </a:solidFill>
                <a:latin typeface="+mn-lt"/>
              </a:rPr>
              <a:t> (durée : 5’20’’) : </a:t>
            </a:r>
            <a:br>
              <a:rPr lang="fr-FR" sz="1200" dirty="0" smtClean="0">
                <a:solidFill>
                  <a:schemeClr val="tx1"/>
                </a:solidFill>
                <a:latin typeface="+mn-lt"/>
              </a:rPr>
            </a:br>
            <a:r>
              <a:rPr lang="fr-FR" sz="1200" dirty="0" smtClean="0">
                <a:solidFill>
                  <a:schemeClr val="tx1"/>
                </a:solidFill>
                <a:latin typeface="+mn-lt"/>
              </a:rPr>
              <a:t>  www.youtube.com/watch?v=FQ68OFEC_p8</a:t>
            </a:r>
          </a:p>
          <a:p>
            <a:pPr indent="0" eaLnBrk="1" hangingPunct="1">
              <a:lnSpc>
                <a:spcPct val="100000"/>
              </a:lnSpc>
              <a:spcBef>
                <a:spcPct val="0"/>
              </a:spcBef>
              <a:buFont typeface="Arial" pitchFamily="34" charset="0"/>
              <a:buChar char="•"/>
            </a:pPr>
            <a:r>
              <a:rPr lang="fr-FR" sz="1200" i="1" dirty="0" smtClean="0">
                <a:solidFill>
                  <a:schemeClr val="tx1"/>
                </a:solidFill>
                <a:latin typeface="+mn-lt"/>
              </a:rPr>
              <a:t> à propos… des fêtes et traditions au Luxembourg :</a:t>
            </a:r>
            <a:r>
              <a:rPr lang="fr-FR" sz="1200" dirty="0" smtClean="0">
                <a:solidFill>
                  <a:schemeClr val="tx1"/>
                </a:solidFill>
                <a:latin typeface="+mn-lt"/>
              </a:rPr>
              <a:t> </a:t>
            </a:r>
            <a:br>
              <a:rPr lang="fr-FR" sz="1200" dirty="0" smtClean="0">
                <a:solidFill>
                  <a:schemeClr val="tx1"/>
                </a:solidFill>
                <a:latin typeface="+mn-lt"/>
              </a:rPr>
            </a:br>
            <a:r>
              <a:rPr lang="fr-FR" sz="1200" dirty="0" smtClean="0">
                <a:solidFill>
                  <a:schemeClr val="tx1"/>
                </a:solidFill>
                <a:latin typeface="+mn-lt"/>
              </a:rPr>
              <a:t>  www.luxembourg.public.lu/fr/publications/a/apropos-fetes-traditions/index.html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34</a:t>
            </a:fld>
            <a:endParaRPr lang="en-US" dirty="0"/>
          </a:p>
        </p:txBody>
      </p:sp>
    </p:spTree>
    <p:extLst>
      <p:ext uri="{BB962C8B-B14F-4D97-AF65-F5344CB8AC3E}">
        <p14:creationId xmlns:p14="http://schemas.microsoft.com/office/powerpoint/2010/main" val="399077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fr-FR" sz="1200" b="1" u="sng" dirty="0" smtClean="0">
                <a:solidFill>
                  <a:schemeClr val="tx1"/>
                </a:solidFill>
                <a:latin typeface="+mn-lt"/>
              </a:rPr>
              <a:t>Fêtes et traditions : Fête nationale (23 juin)</a:t>
            </a:r>
          </a:p>
          <a:p>
            <a:pPr eaLnBrk="1" hangingPunct="1">
              <a:spcBef>
                <a:spcPct val="0"/>
              </a:spcBef>
              <a:buFontTx/>
              <a:buChar char="-"/>
            </a:pPr>
            <a:endParaRPr lang="fr-FR" sz="1200" dirty="0" smtClean="0">
              <a:solidFill>
                <a:schemeClr val="tx1"/>
              </a:solidFill>
              <a:latin typeface="+mn-lt"/>
            </a:endParaRPr>
          </a:p>
          <a:p>
            <a:pPr eaLnBrk="1" hangingPunct="1">
              <a:spcBef>
                <a:spcPct val="0"/>
              </a:spcBef>
            </a:pPr>
            <a:r>
              <a:rPr lang="fr-FR" sz="1200" dirty="0" smtClean="0">
                <a:solidFill>
                  <a:schemeClr val="tx1"/>
                </a:solidFill>
                <a:latin typeface="+mn-lt"/>
              </a:rPr>
              <a:t>- Célébration de l’anniversaire de la naissance du souverain ;</a:t>
            </a:r>
          </a:p>
          <a:p>
            <a:pPr eaLnBrk="1" hangingPunct="1">
              <a:spcBef>
                <a:spcPct val="0"/>
              </a:spcBef>
            </a:pPr>
            <a:r>
              <a:rPr lang="fr-FR" sz="1200" dirty="0" smtClean="0">
                <a:solidFill>
                  <a:schemeClr val="tx1"/>
                </a:solidFill>
                <a:latin typeface="+mn-lt"/>
              </a:rPr>
              <a:t>- Retraite aux flambeaux, feu d’artifice et liesse populaire la veille du 23 juin ;</a:t>
            </a:r>
          </a:p>
          <a:p>
            <a:pPr eaLnBrk="1" hangingPunct="1">
              <a:spcBef>
                <a:spcPct val="0"/>
              </a:spcBef>
              <a:buFontTx/>
              <a:buChar char="-"/>
            </a:pPr>
            <a:r>
              <a:rPr lang="fr-FR" sz="1200" dirty="0" smtClean="0">
                <a:solidFill>
                  <a:schemeClr val="tx1"/>
                </a:solidFill>
                <a:latin typeface="+mn-lt"/>
              </a:rPr>
              <a:t> Cérémonie civile officielle à la Philharmonie Luxembourg</a:t>
            </a:r>
            <a:r>
              <a:rPr lang="fr-FR" sz="1200" baseline="0" dirty="0" smtClean="0">
                <a:solidFill>
                  <a:schemeClr val="tx1"/>
                </a:solidFill>
                <a:latin typeface="+mn-lt"/>
              </a:rPr>
              <a:t> </a:t>
            </a:r>
            <a:r>
              <a:rPr lang="fr-FR" sz="1200" dirty="0" smtClean="0">
                <a:solidFill>
                  <a:schemeClr val="tx1"/>
                </a:solidFill>
                <a:latin typeface="+mn-lt"/>
              </a:rPr>
              <a:t>et grande parade militaire le 23 juin.</a:t>
            </a:r>
          </a:p>
          <a:p>
            <a:pPr eaLnBrk="1" hangingPunct="1">
              <a:spcBef>
                <a:spcPct val="0"/>
              </a:spcBef>
              <a:buFontTx/>
              <a:buChar char="-"/>
            </a:pPr>
            <a:endParaRPr lang="fr-FR" sz="1200" dirty="0" smtClean="0">
              <a:solidFill>
                <a:schemeClr val="tx1"/>
              </a:solidFill>
              <a:latin typeface="+mn-lt"/>
            </a:endParaRPr>
          </a:p>
          <a:p>
            <a:pPr eaLnBrk="1" hangingPunct="1">
              <a:spcBef>
                <a:spcPct val="0"/>
              </a:spcBef>
              <a:buFontTx/>
              <a:buNone/>
            </a:pPr>
            <a:r>
              <a:rPr lang="fr-FR" sz="1200" i="1" dirty="0" smtClean="0">
                <a:solidFill>
                  <a:schemeClr val="tx1"/>
                </a:solidFill>
                <a:latin typeface="+mn-lt"/>
              </a:rPr>
              <a:t>Illustrations : </a:t>
            </a:r>
          </a:p>
          <a:p>
            <a:pPr eaLnBrk="1" hangingPunct="1">
              <a:spcBef>
                <a:spcPct val="0"/>
              </a:spcBef>
              <a:buFontTx/>
              <a:buNone/>
            </a:pPr>
            <a:r>
              <a:rPr lang="fr-FR" sz="1200" i="1" dirty="0" smtClean="0">
                <a:solidFill>
                  <a:schemeClr val="tx1"/>
                </a:solidFill>
                <a:latin typeface="+mn-lt"/>
              </a:rPr>
              <a:t>à gauche, drapeau national pour la fête nationale</a:t>
            </a:r>
            <a:r>
              <a:rPr lang="fr-FR" sz="1200" i="1" noProof="0" dirty="0" smtClean="0">
                <a:solidFill>
                  <a:schemeClr val="tx1"/>
                </a:solidFill>
                <a:latin typeface="+mn-lt"/>
              </a:rPr>
              <a:t>©</a:t>
            </a:r>
            <a:r>
              <a:rPr lang="fr-FR" sz="1200" i="1" kern="1200" noProof="0" dirty="0" smtClean="0">
                <a:solidFill>
                  <a:schemeClr val="tx1"/>
                </a:solidFill>
                <a:latin typeface="+mn-lt"/>
                <a:ea typeface="+mn-ea"/>
                <a:cs typeface="+mn-cs"/>
              </a:rPr>
              <a:t> SIP/Charles</a:t>
            </a:r>
            <a:r>
              <a:rPr lang="fr-FR" sz="1200" i="1" kern="1200" baseline="0" noProof="0" dirty="0" smtClean="0">
                <a:solidFill>
                  <a:schemeClr val="tx1"/>
                </a:solidFill>
                <a:latin typeface="+mn-lt"/>
                <a:ea typeface="+mn-ea"/>
                <a:cs typeface="+mn-cs"/>
              </a:rPr>
              <a:t> </a:t>
            </a:r>
            <a:r>
              <a:rPr lang="fr-FR" sz="1200" i="1" kern="1200" baseline="0" noProof="0" dirty="0" err="1" smtClean="0">
                <a:solidFill>
                  <a:schemeClr val="tx1"/>
                </a:solidFill>
                <a:latin typeface="+mn-lt"/>
                <a:ea typeface="+mn-ea"/>
                <a:cs typeface="+mn-cs"/>
              </a:rPr>
              <a:t>Caratini</a:t>
            </a:r>
            <a:r>
              <a:rPr lang="fr-FR" sz="1200" i="1" kern="1200" baseline="0" noProof="0" dirty="0" smtClean="0">
                <a:solidFill>
                  <a:schemeClr val="tx1"/>
                </a:solidFill>
                <a:latin typeface="+mn-lt"/>
                <a:ea typeface="+mn-ea"/>
                <a:cs typeface="+mn-cs"/>
              </a:rPr>
              <a:t> ;</a:t>
            </a:r>
            <a:br>
              <a:rPr lang="fr-FR" sz="1200" i="1" kern="1200" baseline="0" noProof="0" dirty="0" smtClean="0">
                <a:solidFill>
                  <a:schemeClr val="tx1"/>
                </a:solidFill>
                <a:latin typeface="+mn-lt"/>
                <a:ea typeface="+mn-ea"/>
                <a:cs typeface="+mn-cs"/>
              </a:rPr>
            </a:br>
            <a:r>
              <a:rPr lang="fr-FR" sz="1200" i="1" kern="1200" baseline="0" noProof="0" dirty="0" smtClean="0">
                <a:solidFill>
                  <a:schemeClr val="tx1"/>
                </a:solidFill>
                <a:latin typeface="+mn-lt"/>
                <a:ea typeface="+mn-ea"/>
                <a:cs typeface="+mn-cs"/>
              </a:rPr>
              <a:t>à droite, LL. AA. RR. le couple grand-ducal le jour de la fête nationale à la Philharmonie Luxembourg </a:t>
            </a:r>
            <a:r>
              <a:rPr lang="fr-FR" sz="1200" i="1" noProof="0" dirty="0" smtClean="0">
                <a:solidFill>
                  <a:schemeClr val="tx1"/>
                </a:solidFill>
                <a:latin typeface="+mn-lt"/>
              </a:rPr>
              <a:t>© </a:t>
            </a:r>
            <a:r>
              <a:rPr lang="fr-FR" sz="1200" i="1" kern="1200" baseline="0" noProof="0" dirty="0" smtClean="0">
                <a:solidFill>
                  <a:schemeClr val="tx1"/>
                </a:solidFill>
                <a:latin typeface="+mn-lt"/>
                <a:ea typeface="+mn-ea"/>
                <a:cs typeface="+mn-cs"/>
              </a:rPr>
              <a:t>SIP/Emmanuel Claude.</a:t>
            </a:r>
            <a:endParaRPr lang="fr-FR" sz="1200" i="1" dirty="0" smtClean="0">
              <a:solidFill>
                <a:schemeClr val="tx1"/>
              </a:solidFill>
              <a:latin typeface="+mn-lt"/>
            </a:endParaRPr>
          </a:p>
          <a:p>
            <a:pPr eaLnBrk="1" hangingPunct="1">
              <a:spcBef>
                <a:spcPct val="0"/>
              </a:spcBef>
            </a:pPr>
            <a:endParaRPr lang="fr-FR" sz="1200" dirty="0" smtClean="0">
              <a:solidFill>
                <a:schemeClr val="tx1"/>
              </a:solidFill>
              <a:latin typeface="+mn-lt"/>
            </a:endParaRPr>
          </a:p>
          <a:p>
            <a:pPr eaLnBrk="1" hangingPunct="1">
              <a:spcBef>
                <a:spcPct val="0"/>
              </a:spcBef>
            </a:pPr>
            <a:endParaRPr lang="fr-FR" sz="1200" dirty="0" smtClean="0">
              <a:solidFill>
                <a:schemeClr val="tx1"/>
              </a:solidFill>
              <a:latin typeface="+mn-lt"/>
            </a:endParaRPr>
          </a:p>
          <a:p>
            <a:pPr eaLnBrk="1" hangingPunct="1">
              <a:spcBef>
                <a:spcPct val="0"/>
              </a:spcBef>
            </a:pPr>
            <a:r>
              <a:rPr lang="fr-FR" sz="1200" b="1" dirty="0" smtClean="0">
                <a:solidFill>
                  <a:schemeClr val="tx1"/>
                </a:solidFill>
                <a:latin typeface="+mn-lt"/>
              </a:rPr>
              <a:t>POUR EN SAVOIR PLUS</a:t>
            </a:r>
          </a:p>
          <a:p>
            <a:pPr eaLnBrk="1" hangingPunct="1">
              <a:buFont typeface="Arial" pitchFamily="34" charset="0"/>
              <a:buChar char="•"/>
            </a:pPr>
            <a:r>
              <a:rPr lang="fr-FR" sz="1200" dirty="0" smtClean="0">
                <a:solidFill>
                  <a:schemeClr val="tx1"/>
                </a:solidFill>
                <a:latin typeface="+mn-lt"/>
              </a:rPr>
              <a:t> Voir également la </a:t>
            </a:r>
            <a:r>
              <a:rPr lang="fr-FR" sz="1200" i="1" dirty="0" smtClean="0">
                <a:solidFill>
                  <a:schemeClr val="tx1"/>
                </a:solidFill>
                <a:latin typeface="+mn-lt"/>
              </a:rPr>
              <a:t>slide</a:t>
            </a:r>
            <a:r>
              <a:rPr lang="fr-FR" sz="1200" dirty="0" smtClean="0">
                <a:solidFill>
                  <a:schemeClr val="tx1"/>
                </a:solidFill>
                <a:latin typeface="+mn-lt"/>
              </a:rPr>
              <a:t> 25</a:t>
            </a:r>
          </a:p>
          <a:p>
            <a:pPr eaLnBrk="1" hangingPunct="1">
              <a:buFont typeface="Arial" pitchFamily="34" charset="0"/>
              <a:buChar char="•"/>
            </a:pPr>
            <a:r>
              <a:rPr lang="fr-FR" sz="1200" baseline="0" noProof="0" dirty="0" smtClean="0">
                <a:solidFill>
                  <a:schemeClr val="tx1"/>
                </a:solidFill>
                <a:latin typeface="+mn-lt"/>
              </a:rPr>
              <a:t> « </a:t>
            </a:r>
            <a:r>
              <a:rPr lang="fr-FR" sz="1200" i="0" baseline="0" dirty="0" smtClean="0">
                <a:solidFill>
                  <a:schemeClr val="tx1"/>
                </a:solidFill>
                <a:latin typeface="+mn-lt"/>
              </a:rPr>
              <a:t>Fêtes et traditions</a:t>
            </a:r>
            <a:r>
              <a:rPr lang="fr-FR" sz="1200" i="0" baseline="0" noProof="0" dirty="0" smtClean="0">
                <a:solidFill>
                  <a:schemeClr val="tx1"/>
                </a:solidFill>
                <a:latin typeface="+mn-lt"/>
              </a:rPr>
              <a:t> »</a:t>
            </a:r>
            <a:r>
              <a:rPr lang="fr-FR" sz="1200" dirty="0" smtClean="0">
                <a:solidFill>
                  <a:schemeClr val="tx1"/>
                </a:solidFill>
                <a:latin typeface="+mn-lt"/>
              </a:rPr>
              <a:t> :</a:t>
            </a:r>
            <a:br>
              <a:rPr lang="fr-FR" sz="1200" dirty="0" smtClean="0">
                <a:solidFill>
                  <a:schemeClr val="tx1"/>
                </a:solidFill>
                <a:latin typeface="+mn-lt"/>
              </a:rPr>
            </a:br>
            <a:r>
              <a:rPr lang="fr-FR" sz="1200" dirty="0" smtClean="0">
                <a:solidFill>
                  <a:schemeClr val="tx1"/>
                </a:solidFill>
                <a:latin typeface="+mn-lt"/>
              </a:rPr>
              <a:t>  www.luxembourg.public.lu/fr/le-grand-duche-se-presente/fetes-traditions/index.html</a:t>
            </a:r>
          </a:p>
          <a:p>
            <a:pPr eaLnBrk="1" hangingPunct="1">
              <a:buFont typeface="Arial" pitchFamily="34" charset="0"/>
              <a:buChar char="•"/>
            </a:pPr>
            <a:r>
              <a:rPr lang="fr-FR" sz="1200" i="1" dirty="0" smtClean="0">
                <a:solidFill>
                  <a:schemeClr val="tx1"/>
                </a:solidFill>
                <a:latin typeface="+mn-lt"/>
              </a:rPr>
              <a:t> à propos... des symboles de l’État et de la Nation :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www.luxembourg.public.lu/fr/publications/d/ap-symboles/index.html</a:t>
            </a:r>
          </a:p>
          <a:p>
            <a:pPr eaLnBrk="1" hangingPunct="1">
              <a:buFont typeface="Arial" pitchFamily="34" charset="0"/>
              <a:buChar char="•"/>
            </a:pPr>
            <a:r>
              <a:rPr lang="fr-FR" sz="1200" i="1" baseline="0" dirty="0" smtClean="0">
                <a:solidFill>
                  <a:schemeClr val="tx1"/>
                </a:solidFill>
                <a:latin typeface="+mn-lt"/>
                <a:cs typeface="Arial" charset="0"/>
              </a:rPr>
              <a:t> T</a:t>
            </a:r>
            <a:r>
              <a:rPr lang="fr-FR" sz="1200" i="1" dirty="0" smtClean="0">
                <a:solidFill>
                  <a:schemeClr val="tx1"/>
                </a:solidFill>
                <a:latin typeface="+mn-lt"/>
                <a:cs typeface="Arial" charset="0"/>
              </a:rPr>
              <a:t>out savoir sur le Grand-Duché de Luxembourg :</a:t>
            </a:r>
            <a:r>
              <a:rPr lang="fr-FR" sz="1200" dirty="0" smtClean="0">
                <a:solidFill>
                  <a:schemeClr val="tx1"/>
                </a:solidFill>
                <a:latin typeface="+mn-lt"/>
                <a:cs typeface="Arial" charset="0"/>
              </a:rPr>
              <a:t> </a:t>
            </a:r>
            <a:br>
              <a:rPr lang="fr-FR" sz="1200" dirty="0" smtClean="0">
                <a:solidFill>
                  <a:schemeClr val="tx1"/>
                </a:solidFill>
                <a:latin typeface="+mn-lt"/>
                <a:cs typeface="Arial" charset="0"/>
              </a:rPr>
            </a:br>
            <a:r>
              <a:rPr lang="fr-FR" sz="1200" dirty="0" smtClean="0">
                <a:solidFill>
                  <a:schemeClr val="tx1"/>
                </a:solidFill>
                <a:latin typeface="+mn-lt"/>
                <a:cs typeface="Arial" charset="0"/>
              </a:rPr>
              <a:t>  </a:t>
            </a:r>
            <a:r>
              <a:rPr lang="fr-FR" sz="1200" dirty="0" smtClean="0">
                <a:solidFill>
                  <a:schemeClr val="tx1"/>
                </a:solidFill>
                <a:latin typeface="+mn-lt"/>
              </a:rPr>
              <a:t>www.luxembourg.public.lu/fr/publications/c/tout-savoir/index.html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35</a:t>
            </a:fld>
            <a:endParaRPr lang="en-US" dirty="0"/>
          </a:p>
        </p:txBody>
      </p:sp>
    </p:spTree>
    <p:extLst>
      <p:ext uri="{BB962C8B-B14F-4D97-AF65-F5344CB8AC3E}">
        <p14:creationId xmlns:p14="http://schemas.microsoft.com/office/powerpoint/2010/main" val="2669401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fr-FR" sz="1200" b="1" u="sng" dirty="0" smtClean="0">
                <a:solidFill>
                  <a:schemeClr val="tx1"/>
                </a:solidFill>
                <a:latin typeface="+mn-lt"/>
              </a:rPr>
              <a:t>Fêtes et traditions : </a:t>
            </a:r>
            <a:r>
              <a:rPr lang="fr-FR" sz="1200" b="1" i="1" u="sng" dirty="0" smtClean="0">
                <a:solidFill>
                  <a:schemeClr val="tx1"/>
                </a:solidFill>
                <a:latin typeface="+mn-lt"/>
              </a:rPr>
              <a:t>Schueberfouer </a:t>
            </a:r>
            <a:r>
              <a:rPr lang="fr-FR" sz="1200" b="1" i="0" u="sng" dirty="0" smtClean="0">
                <a:solidFill>
                  <a:schemeClr val="tx1"/>
                </a:solidFill>
                <a:latin typeface="+mn-lt"/>
              </a:rPr>
              <a:t>(fête</a:t>
            </a:r>
            <a:r>
              <a:rPr lang="fr-FR" sz="1200" b="1" i="0" u="sng" baseline="0" dirty="0" smtClean="0">
                <a:solidFill>
                  <a:schemeClr val="tx1"/>
                </a:solidFill>
                <a:latin typeface="+mn-lt"/>
              </a:rPr>
              <a:t> foraine)</a:t>
            </a:r>
            <a:endParaRPr lang="fr-FR" sz="1200" b="1" i="0" u="sng" dirty="0" smtClean="0">
              <a:solidFill>
                <a:schemeClr val="tx1"/>
              </a:solidFill>
              <a:latin typeface="+mn-lt"/>
            </a:endParaRPr>
          </a:p>
          <a:p>
            <a:pPr eaLnBrk="1" hangingPunct="1">
              <a:spcBef>
                <a:spcPct val="0"/>
              </a:spcBef>
            </a:pPr>
            <a:endParaRPr lang="fr-FR" sz="1200" dirty="0" smtClean="0">
              <a:solidFill>
                <a:schemeClr val="tx1"/>
              </a:solidFill>
              <a:latin typeface="+mn-lt"/>
            </a:endParaRPr>
          </a:p>
          <a:p>
            <a:pPr eaLnBrk="1" hangingPunct="1">
              <a:spcBef>
                <a:spcPct val="0"/>
              </a:spcBef>
            </a:pPr>
            <a:r>
              <a:rPr lang="fr-FR" sz="1200" dirty="0" smtClean="0">
                <a:solidFill>
                  <a:schemeClr val="tx1"/>
                </a:solidFill>
                <a:latin typeface="+mn-lt"/>
              </a:rPr>
              <a:t>- Fête foraine à Luxembourg, fondée en 1340 par Jean l’Aveugle ;</a:t>
            </a:r>
          </a:p>
          <a:p>
            <a:pPr eaLnBrk="1" hangingPunct="1">
              <a:spcBef>
                <a:spcPct val="0"/>
              </a:spcBef>
            </a:pPr>
            <a:r>
              <a:rPr lang="fr-FR" sz="1200" dirty="0" smtClean="0">
                <a:solidFill>
                  <a:schemeClr val="tx1"/>
                </a:solidFill>
                <a:latin typeface="+mn-lt"/>
              </a:rPr>
              <a:t>- La</a:t>
            </a:r>
            <a:r>
              <a:rPr lang="fr-FR" sz="1200" baseline="0" dirty="0" smtClean="0">
                <a:solidFill>
                  <a:schemeClr val="tx1"/>
                </a:solidFill>
                <a:latin typeface="+mn-lt"/>
              </a:rPr>
              <a:t> </a:t>
            </a:r>
            <a:r>
              <a:rPr lang="fr-FR" sz="1200" i="1" baseline="0" dirty="0" smtClean="0">
                <a:solidFill>
                  <a:schemeClr val="tx1"/>
                </a:solidFill>
                <a:latin typeface="+mn-lt"/>
              </a:rPr>
              <a:t>Schueberfouer</a:t>
            </a:r>
            <a:r>
              <a:rPr lang="fr-FR" sz="1200" i="0" baseline="0" dirty="0" smtClean="0">
                <a:solidFill>
                  <a:schemeClr val="tx1"/>
                </a:solidFill>
                <a:latin typeface="+mn-lt"/>
              </a:rPr>
              <a:t> </a:t>
            </a:r>
            <a:r>
              <a:rPr lang="fr-FR" sz="1200" dirty="0" smtClean="0">
                <a:solidFill>
                  <a:schemeClr val="tx1"/>
                </a:solidFill>
                <a:latin typeface="+mn-lt"/>
              </a:rPr>
              <a:t>a lieu de fin août à début septembre ;</a:t>
            </a:r>
          </a:p>
          <a:p>
            <a:pPr eaLnBrk="1" hangingPunct="1">
              <a:spcBef>
                <a:spcPct val="0"/>
              </a:spcBef>
              <a:buFontTx/>
              <a:buChar char="-"/>
            </a:pPr>
            <a:r>
              <a:rPr lang="fr-FR" sz="1200" dirty="0" smtClean="0">
                <a:solidFill>
                  <a:schemeClr val="tx1"/>
                </a:solidFill>
                <a:latin typeface="+mn-lt"/>
              </a:rPr>
              <a:t> La plus grande fête foraine du Luxembourg et de la Grande Région : elle accueille chaque année plus de 2 millions de visiteurs sur les 4 hectares du champ du Glacis, à quelques pas du centre-ville.</a:t>
            </a:r>
          </a:p>
          <a:p>
            <a:pPr eaLnBrk="1" hangingPunct="1">
              <a:spcBef>
                <a:spcPct val="0"/>
              </a:spcBef>
              <a:buFontTx/>
              <a:buChar char="-"/>
            </a:pPr>
            <a:endParaRPr lang="fr-FR" sz="1200" dirty="0" smtClean="0">
              <a:solidFill>
                <a:schemeClr val="tx1"/>
              </a:solidFill>
              <a:latin typeface="+mn-lt"/>
            </a:endParaRPr>
          </a:p>
          <a:p>
            <a:pPr eaLnBrk="1" hangingPunct="1">
              <a:spcBef>
                <a:spcPct val="0"/>
              </a:spcBef>
              <a:buFontTx/>
              <a:buNone/>
            </a:pPr>
            <a:r>
              <a:rPr lang="fr-FR" sz="1200" i="1" dirty="0" smtClean="0">
                <a:solidFill>
                  <a:schemeClr val="tx1"/>
                </a:solidFill>
                <a:latin typeface="+mn-lt"/>
              </a:rPr>
              <a:t>Illustrations : </a:t>
            </a:r>
          </a:p>
          <a:p>
            <a:pPr eaLnBrk="1" hangingPunct="1">
              <a:spcBef>
                <a:spcPct val="0"/>
              </a:spcBef>
              <a:buFontTx/>
              <a:buNone/>
            </a:pPr>
            <a:r>
              <a:rPr lang="fr-FR" sz="1200" i="1" dirty="0" smtClean="0">
                <a:solidFill>
                  <a:schemeClr val="tx1"/>
                </a:solidFill>
                <a:latin typeface="+mn-lt"/>
              </a:rPr>
              <a:t>à gauche, vue nocturne de la Grande Roue sur la </a:t>
            </a:r>
            <a:r>
              <a:rPr lang="fr-FR" sz="1200" i="0" dirty="0" smtClean="0">
                <a:solidFill>
                  <a:schemeClr val="tx1"/>
                </a:solidFill>
                <a:latin typeface="+mn-lt"/>
              </a:rPr>
              <a:t>Schueberfouer</a:t>
            </a:r>
            <a:r>
              <a:rPr lang="fr-FR" sz="1200" i="1" dirty="0" smtClean="0">
                <a:solidFill>
                  <a:schemeClr val="tx1"/>
                </a:solidFill>
                <a:latin typeface="+mn-lt"/>
              </a:rPr>
              <a:t> © SIP ;</a:t>
            </a:r>
            <a:br>
              <a:rPr lang="fr-FR" sz="1200" i="1" dirty="0" smtClean="0">
                <a:solidFill>
                  <a:schemeClr val="tx1"/>
                </a:solidFill>
                <a:latin typeface="+mn-lt"/>
              </a:rPr>
            </a:br>
            <a:r>
              <a:rPr lang="fr-FR" sz="1200" i="1" dirty="0" smtClean="0">
                <a:solidFill>
                  <a:schemeClr val="tx1"/>
                </a:solidFill>
                <a:latin typeface="+mn-lt"/>
              </a:rPr>
              <a:t>à droite, stand gastronomique sur la </a:t>
            </a:r>
            <a:r>
              <a:rPr lang="fr-FR" sz="1200" i="0" dirty="0" err="1" smtClean="0">
                <a:solidFill>
                  <a:schemeClr val="tx1"/>
                </a:solidFill>
                <a:latin typeface="+mn-lt"/>
              </a:rPr>
              <a:t>Schueberfouer</a:t>
            </a:r>
            <a:r>
              <a:rPr lang="fr-FR" sz="1200" i="1" baseline="0" dirty="0" smtClean="0">
                <a:solidFill>
                  <a:schemeClr val="tx1"/>
                </a:solidFill>
                <a:latin typeface="+mn-lt"/>
              </a:rPr>
              <a:t> </a:t>
            </a:r>
            <a:r>
              <a:rPr lang="fr-FR" sz="1200" i="1" dirty="0" smtClean="0">
                <a:solidFill>
                  <a:schemeClr val="tx1"/>
                </a:solidFill>
                <a:latin typeface="+mn-lt"/>
              </a:rPr>
              <a:t>© SIP.</a:t>
            </a:r>
          </a:p>
          <a:p>
            <a:pPr eaLnBrk="1" hangingPunct="1">
              <a:spcBef>
                <a:spcPct val="0"/>
              </a:spcBef>
            </a:pPr>
            <a:endParaRPr lang="fr-FR" sz="1200" dirty="0" smtClean="0">
              <a:solidFill>
                <a:schemeClr val="tx1"/>
              </a:solidFill>
              <a:latin typeface="+mn-lt"/>
            </a:endParaRPr>
          </a:p>
          <a:p>
            <a:pPr eaLnBrk="1" hangingPunct="1">
              <a:spcBef>
                <a:spcPct val="0"/>
              </a:spcBef>
            </a:pPr>
            <a:endParaRPr lang="fr-FR" sz="1200" dirty="0" smtClean="0">
              <a:solidFill>
                <a:schemeClr val="tx1"/>
              </a:solidFill>
              <a:latin typeface="+mn-lt"/>
            </a:endParaRPr>
          </a:p>
          <a:p>
            <a:pPr eaLnBrk="1" hangingPunct="1">
              <a:spcBef>
                <a:spcPct val="0"/>
              </a:spcBef>
            </a:pPr>
            <a:r>
              <a:rPr lang="fr-FR" sz="1200" b="1" dirty="0" smtClean="0">
                <a:solidFill>
                  <a:schemeClr val="tx1"/>
                </a:solidFill>
                <a:latin typeface="+mn-lt"/>
              </a:rPr>
              <a:t>POUR EN SAVOIR PLUS</a:t>
            </a:r>
          </a:p>
          <a:p>
            <a:pPr eaLnBrk="1" hangingPunct="1">
              <a:spcBef>
                <a:spcPct val="0"/>
              </a:spcBef>
              <a:buFont typeface="Arial" pitchFamily="34" charset="0"/>
              <a:buChar char="•"/>
            </a:pPr>
            <a:r>
              <a:rPr lang="fr-FR" sz="1200" dirty="0" smtClean="0">
                <a:solidFill>
                  <a:schemeClr val="tx1"/>
                </a:solidFill>
                <a:latin typeface="+mn-lt"/>
              </a:rPr>
              <a:t> </a:t>
            </a:r>
            <a:r>
              <a:rPr lang="fr-FR" sz="1200" baseline="0" noProof="0" dirty="0" smtClean="0">
                <a:solidFill>
                  <a:schemeClr val="tx1"/>
                </a:solidFill>
                <a:latin typeface="+mn-lt"/>
              </a:rPr>
              <a:t>« </a:t>
            </a:r>
            <a:r>
              <a:rPr lang="fr-FR" sz="1200" i="0" baseline="0" dirty="0" smtClean="0">
                <a:solidFill>
                  <a:schemeClr val="tx1"/>
                </a:solidFill>
                <a:latin typeface="+mn-lt"/>
              </a:rPr>
              <a:t>Fêtes et traditions</a:t>
            </a:r>
            <a:r>
              <a:rPr lang="fr-FR" sz="1200" i="0" baseline="0" noProof="0" dirty="0" smtClean="0">
                <a:solidFill>
                  <a:schemeClr val="tx1"/>
                </a:solidFill>
                <a:latin typeface="+mn-lt"/>
              </a:rPr>
              <a:t> »</a:t>
            </a:r>
            <a:r>
              <a:rPr lang="fr-FR" sz="1200" dirty="0" smtClean="0">
                <a:solidFill>
                  <a:schemeClr val="tx1"/>
                </a:solidFill>
                <a:latin typeface="+mn-lt"/>
              </a:rPr>
              <a:t> : </a:t>
            </a:r>
            <a:br>
              <a:rPr lang="fr-FR" sz="1200" dirty="0" smtClean="0">
                <a:solidFill>
                  <a:schemeClr val="tx1"/>
                </a:solidFill>
                <a:latin typeface="+mn-lt"/>
              </a:rPr>
            </a:br>
            <a:r>
              <a:rPr lang="fr-FR" sz="1200" dirty="0" smtClean="0">
                <a:solidFill>
                  <a:schemeClr val="tx1"/>
                </a:solidFill>
                <a:latin typeface="+mn-lt"/>
              </a:rPr>
              <a:t>  www.luxembourg.public.lu/fr/le-grand-duche-se-presente/fetes-traditions/index.html</a:t>
            </a:r>
          </a:p>
          <a:p>
            <a:pPr eaLnBrk="1" hangingPunct="1">
              <a:spcBef>
                <a:spcPct val="0"/>
              </a:spcBef>
              <a:buFont typeface="Arial" pitchFamily="34" charset="0"/>
              <a:buChar char="•"/>
            </a:pPr>
            <a:r>
              <a:rPr lang="fr-FR" sz="1200" i="1" dirty="0" smtClean="0">
                <a:solidFill>
                  <a:schemeClr val="tx1"/>
                </a:solidFill>
                <a:latin typeface="+mn-lt"/>
              </a:rPr>
              <a:t> à propos… des fêtes et traditions au Luxembourg :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www.luxembourg.public.lu/fr/publications/a/apropos-fetes-traditions/index.html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36</a:t>
            </a:fld>
            <a:endParaRPr lang="en-US" dirty="0"/>
          </a:p>
        </p:txBody>
      </p:sp>
    </p:spTree>
    <p:extLst>
      <p:ext uri="{BB962C8B-B14F-4D97-AF65-F5344CB8AC3E}">
        <p14:creationId xmlns:p14="http://schemas.microsoft.com/office/powerpoint/2010/main" val="3167196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fr-FR" sz="1200" b="1" u="sng" dirty="0" smtClean="0">
                <a:solidFill>
                  <a:schemeClr val="tx1"/>
                </a:solidFill>
                <a:latin typeface="+mn-lt"/>
              </a:rPr>
              <a:t>Fêtes et traditions</a:t>
            </a:r>
            <a:r>
              <a:rPr lang="fr-FR" sz="1200" b="1" u="sng" baseline="0" dirty="0" smtClean="0">
                <a:solidFill>
                  <a:schemeClr val="tx1"/>
                </a:solidFill>
                <a:latin typeface="+mn-lt"/>
              </a:rPr>
              <a:t> : </a:t>
            </a:r>
            <a:r>
              <a:rPr lang="fr-FR" sz="1200" b="1" i="1" u="sng" baseline="0" dirty="0" smtClean="0">
                <a:solidFill>
                  <a:schemeClr val="tx1"/>
                </a:solidFill>
                <a:latin typeface="+mn-lt"/>
              </a:rPr>
              <a:t>K</a:t>
            </a:r>
            <a:r>
              <a:rPr lang="fr-FR" sz="1200" b="1" i="1" u="sng" dirty="0" smtClean="0">
                <a:solidFill>
                  <a:schemeClr val="tx1"/>
                </a:solidFill>
                <a:latin typeface="+mn-lt"/>
              </a:rPr>
              <a:t>leeschen </a:t>
            </a:r>
            <a:r>
              <a:rPr lang="fr-FR" sz="1200" b="1" u="sng" dirty="0" smtClean="0">
                <a:solidFill>
                  <a:schemeClr val="tx1"/>
                </a:solidFill>
                <a:latin typeface="+mn-lt"/>
              </a:rPr>
              <a:t>(Saint-Nicolas)</a:t>
            </a:r>
          </a:p>
          <a:p>
            <a:pPr eaLnBrk="1" hangingPunct="1">
              <a:spcBef>
                <a:spcPct val="0"/>
              </a:spcBef>
            </a:pPr>
            <a:endParaRPr lang="fr-FR" sz="1200" dirty="0" smtClean="0">
              <a:solidFill>
                <a:schemeClr val="tx1"/>
              </a:solidFill>
              <a:latin typeface="+mn-lt"/>
            </a:endParaRPr>
          </a:p>
          <a:p>
            <a:pPr eaLnBrk="1" hangingPunct="1">
              <a:spcBef>
                <a:spcPct val="0"/>
              </a:spcBef>
            </a:pPr>
            <a:r>
              <a:rPr lang="fr-FR" sz="1200" dirty="0" smtClean="0">
                <a:solidFill>
                  <a:schemeClr val="tx1"/>
                </a:solidFill>
                <a:latin typeface="+mn-lt"/>
              </a:rPr>
              <a:t>Au Luxembourg, le </a:t>
            </a:r>
            <a:r>
              <a:rPr lang="fr-FR" sz="1200" i="1" dirty="0" smtClean="0">
                <a:solidFill>
                  <a:schemeClr val="tx1"/>
                </a:solidFill>
                <a:latin typeface="+mn-lt"/>
              </a:rPr>
              <a:t>Kleeschen</a:t>
            </a:r>
            <a:r>
              <a:rPr lang="fr-FR" sz="1200" dirty="0" smtClean="0">
                <a:solidFill>
                  <a:schemeClr val="tx1"/>
                </a:solidFill>
                <a:latin typeface="+mn-lt"/>
              </a:rPr>
              <a:t> est symbolisé par un vieux monsieur à la barbe et aux cheveux blancs, habillé en rouge. À la différence du père Noël, Saint-Nicolas porte une mitre, un chapeau rouge pointu et une crosse, à savoir une sorte de bâton.</a:t>
            </a:r>
            <a:r>
              <a:rPr lang="fr-FR" sz="1200" baseline="0" dirty="0" smtClean="0">
                <a:solidFill>
                  <a:schemeClr val="tx1"/>
                </a:solidFill>
                <a:latin typeface="+mn-lt"/>
              </a:rPr>
              <a:t> </a:t>
            </a:r>
            <a:r>
              <a:rPr lang="fr-FR" sz="1200" dirty="0" smtClean="0">
                <a:solidFill>
                  <a:schemeClr val="tx1"/>
                </a:solidFill>
                <a:latin typeface="+mn-lt"/>
              </a:rPr>
              <a:t>Il est le plus souvent accompagné du </a:t>
            </a:r>
            <a:r>
              <a:rPr lang="fr-FR" sz="1200" i="1" dirty="0" smtClean="0">
                <a:solidFill>
                  <a:schemeClr val="tx1"/>
                </a:solidFill>
                <a:latin typeface="+mn-lt"/>
              </a:rPr>
              <a:t>Houseker</a:t>
            </a:r>
            <a:r>
              <a:rPr lang="fr-FR" sz="1200" dirty="0" smtClean="0">
                <a:solidFill>
                  <a:schemeClr val="tx1"/>
                </a:solidFill>
                <a:latin typeface="+mn-lt"/>
              </a:rPr>
              <a:t> (père Fouettard), qui laisse des brindilles aux enfants qui n’ont pas été sages.</a:t>
            </a:r>
          </a:p>
          <a:p>
            <a:pPr eaLnBrk="1" hangingPunct="1">
              <a:spcBef>
                <a:spcPct val="0"/>
              </a:spcBef>
            </a:pPr>
            <a:endParaRPr lang="fr-FR" sz="1200" dirty="0" smtClean="0">
              <a:solidFill>
                <a:schemeClr val="tx1"/>
              </a:solidFill>
              <a:latin typeface="+mn-lt"/>
            </a:endParaRPr>
          </a:p>
          <a:p>
            <a:pPr eaLnBrk="1" hangingPunct="1">
              <a:spcBef>
                <a:spcPct val="0"/>
              </a:spcBef>
            </a:pPr>
            <a:r>
              <a:rPr lang="fr-FR" sz="1200" dirty="0" smtClean="0">
                <a:solidFill>
                  <a:schemeClr val="tx1"/>
                </a:solidFill>
                <a:latin typeface="+mn-lt"/>
              </a:rPr>
              <a:t>Au Luxembourg, cette fête est tellement importante que le </a:t>
            </a:r>
            <a:r>
              <a:rPr lang="fr-FR" sz="1200" kern="1200" dirty="0" smtClean="0">
                <a:solidFill>
                  <a:schemeClr val="tx1"/>
                </a:solidFill>
                <a:latin typeface="+mn-lt"/>
                <a:ea typeface="+mn-ea"/>
                <a:cs typeface="+mn-cs"/>
              </a:rPr>
              <a:t>ministère de l’Éducation nationale, de l’Enfance et de la Jeunesse </a:t>
            </a:r>
            <a:r>
              <a:rPr lang="fr-FR" sz="1200" dirty="0" smtClean="0">
                <a:solidFill>
                  <a:schemeClr val="tx1"/>
                </a:solidFill>
                <a:latin typeface="+mn-lt"/>
              </a:rPr>
              <a:t>a décidé de la transformer en jour chômé pour les enfants de l’enseignement fondamental. Les jours précédant le 6 décembre, le </a:t>
            </a:r>
            <a:r>
              <a:rPr lang="fr-FR" sz="1200" i="1" dirty="0" smtClean="0">
                <a:solidFill>
                  <a:schemeClr val="tx1"/>
                </a:solidFill>
                <a:latin typeface="+mn-lt"/>
              </a:rPr>
              <a:t>Kleeschen</a:t>
            </a:r>
            <a:r>
              <a:rPr lang="fr-FR" sz="1200" dirty="0" smtClean="0">
                <a:solidFill>
                  <a:schemeClr val="tx1"/>
                </a:solidFill>
                <a:latin typeface="+mn-lt"/>
              </a:rPr>
              <a:t> rend visite aux classes de l’école fondamentale.</a:t>
            </a:r>
          </a:p>
          <a:p>
            <a:pPr eaLnBrk="1" hangingPunct="1">
              <a:spcBef>
                <a:spcPct val="0"/>
              </a:spcBef>
            </a:pPr>
            <a:endParaRPr lang="fr-FR" sz="1200" dirty="0" smtClean="0">
              <a:solidFill>
                <a:schemeClr val="tx1"/>
              </a:solidFill>
              <a:latin typeface="+mn-lt"/>
            </a:endParaRPr>
          </a:p>
          <a:p>
            <a:pPr eaLnBrk="1" hangingPunct="1">
              <a:spcBef>
                <a:spcPct val="0"/>
              </a:spcBef>
            </a:pPr>
            <a:r>
              <a:rPr lang="fr-FR" sz="1200" dirty="0" smtClean="0">
                <a:solidFill>
                  <a:schemeClr val="tx1"/>
                </a:solidFill>
                <a:latin typeface="+mn-lt"/>
              </a:rPr>
              <a:t>Fin novembre déjà, les enfants mettent tous les soirs leur pantoufle devant la porte de leur chambre à coucher pour que le </a:t>
            </a:r>
            <a:r>
              <a:rPr lang="fr-FR" sz="1200" i="1" dirty="0" smtClean="0">
                <a:solidFill>
                  <a:schemeClr val="tx1"/>
                </a:solidFill>
                <a:latin typeface="+mn-lt"/>
              </a:rPr>
              <a:t>Kleeschen</a:t>
            </a:r>
            <a:r>
              <a:rPr lang="fr-FR" sz="1200" dirty="0" smtClean="0">
                <a:solidFill>
                  <a:schemeClr val="tx1"/>
                </a:solidFill>
                <a:latin typeface="+mn-lt"/>
              </a:rPr>
              <a:t> puisse leur apporter des sucreries, avant de venir dans la nuit du 5 au 6 décembre avec les vrais cadeaux (jouets et friandises). En règle générale, il ne se fait pas voir des petits enfants qui découvrent tôt le matin tous leurs cadeaux.</a:t>
            </a:r>
          </a:p>
          <a:p>
            <a:pPr eaLnBrk="1" hangingPunct="1">
              <a:spcBef>
                <a:spcPct val="0"/>
              </a:spcBef>
            </a:pPr>
            <a:endParaRPr lang="fr-FR" sz="1200" dirty="0" smtClean="0">
              <a:solidFill>
                <a:schemeClr val="tx1"/>
              </a:solidFill>
              <a:latin typeface="+mn-lt"/>
            </a:endParaRPr>
          </a:p>
          <a:p>
            <a:pPr eaLnBrk="1" hangingPunct="1">
              <a:spcBef>
                <a:spcPct val="0"/>
              </a:spcBef>
            </a:pPr>
            <a:r>
              <a:rPr lang="fr-FR" sz="1200" i="1" dirty="0" smtClean="0">
                <a:solidFill>
                  <a:schemeClr val="tx1"/>
                </a:solidFill>
                <a:latin typeface="+mn-lt"/>
              </a:rPr>
              <a:t>Illustration : </a:t>
            </a:r>
          </a:p>
          <a:p>
            <a:pPr eaLnBrk="1" hangingPunct="1">
              <a:spcBef>
                <a:spcPct val="0"/>
              </a:spcBef>
            </a:pPr>
            <a:r>
              <a:rPr lang="fr-FR" sz="1200" i="1" dirty="0" smtClean="0">
                <a:solidFill>
                  <a:schemeClr val="tx1"/>
                </a:solidFill>
                <a:latin typeface="+mn-lt"/>
              </a:rPr>
              <a:t>Saint Nicolas ©</a:t>
            </a:r>
            <a:r>
              <a:rPr lang="fr-FR" sz="1200" i="1" baseline="0" dirty="0" smtClean="0">
                <a:solidFill>
                  <a:schemeClr val="tx1"/>
                </a:solidFill>
                <a:latin typeface="+mn-lt"/>
              </a:rPr>
              <a:t> </a:t>
            </a:r>
            <a:r>
              <a:rPr lang="fr-FR" sz="1200" i="1" kern="1200" noProof="0" dirty="0" smtClean="0">
                <a:solidFill>
                  <a:schemeClr val="tx1"/>
                </a:solidFill>
                <a:latin typeface="+mn-lt"/>
                <a:ea typeface="+mn-ea"/>
                <a:cs typeface="+mn-cs"/>
              </a:rPr>
              <a:t>SIP/Zineb Ruppert</a:t>
            </a:r>
          </a:p>
          <a:p>
            <a:pPr eaLnBrk="1" hangingPunct="1">
              <a:spcBef>
                <a:spcPct val="0"/>
              </a:spcBef>
            </a:pPr>
            <a:endParaRPr lang="fr-FR" sz="1200" dirty="0" smtClean="0">
              <a:solidFill>
                <a:schemeClr val="tx1"/>
              </a:solidFill>
              <a:latin typeface="+mn-lt"/>
            </a:endParaRPr>
          </a:p>
          <a:p>
            <a:pPr eaLnBrk="1" hangingPunct="1">
              <a:spcBef>
                <a:spcPct val="0"/>
              </a:spcBef>
            </a:pPr>
            <a:endParaRPr lang="fr-FR" sz="1200" dirty="0" smtClean="0">
              <a:solidFill>
                <a:schemeClr val="tx1"/>
              </a:solidFill>
              <a:latin typeface="+mn-lt"/>
            </a:endParaRPr>
          </a:p>
          <a:p>
            <a:pPr eaLnBrk="1" hangingPunct="1">
              <a:spcBef>
                <a:spcPct val="0"/>
              </a:spcBef>
            </a:pPr>
            <a:r>
              <a:rPr lang="fr-FR" sz="1200" b="1" dirty="0" smtClean="0">
                <a:solidFill>
                  <a:schemeClr val="tx1"/>
                </a:solidFill>
                <a:latin typeface="+mn-lt"/>
              </a:rPr>
              <a:t>POUR EN SAVOIR PLUS</a:t>
            </a:r>
          </a:p>
          <a:p>
            <a:pPr eaLnBrk="1" hangingPunct="1">
              <a:spcBef>
                <a:spcPct val="0"/>
              </a:spcBef>
              <a:buFont typeface="Arial" pitchFamily="34" charset="0"/>
              <a:buChar char="•"/>
            </a:pPr>
            <a:r>
              <a:rPr lang="fr-FR" sz="1200" dirty="0" smtClean="0">
                <a:solidFill>
                  <a:schemeClr val="tx1"/>
                </a:solidFill>
                <a:latin typeface="+mn-lt"/>
              </a:rPr>
              <a:t> </a:t>
            </a:r>
            <a:r>
              <a:rPr lang="fr-FR" sz="1200" baseline="0" noProof="0" dirty="0" smtClean="0">
                <a:solidFill>
                  <a:schemeClr val="tx1"/>
                </a:solidFill>
                <a:latin typeface="+mn-lt"/>
              </a:rPr>
              <a:t>« </a:t>
            </a:r>
            <a:r>
              <a:rPr lang="fr-FR" sz="1200" i="0" baseline="0" dirty="0" smtClean="0">
                <a:solidFill>
                  <a:schemeClr val="tx1"/>
                </a:solidFill>
                <a:latin typeface="+mn-lt"/>
              </a:rPr>
              <a:t>Fêtes et traditions</a:t>
            </a:r>
            <a:r>
              <a:rPr lang="fr-FR" sz="1200" i="0" baseline="0" noProof="0" dirty="0" smtClean="0">
                <a:solidFill>
                  <a:schemeClr val="tx1"/>
                </a:solidFill>
                <a:latin typeface="+mn-lt"/>
              </a:rPr>
              <a:t> »</a:t>
            </a:r>
            <a:r>
              <a:rPr lang="fr-FR" sz="1200" dirty="0" smtClean="0">
                <a:solidFill>
                  <a:schemeClr val="tx1"/>
                </a:solidFill>
                <a:latin typeface="+mn-lt"/>
              </a:rPr>
              <a:t> : </a:t>
            </a:r>
            <a:br>
              <a:rPr lang="fr-FR" sz="1200" dirty="0" smtClean="0">
                <a:solidFill>
                  <a:schemeClr val="tx1"/>
                </a:solidFill>
                <a:latin typeface="+mn-lt"/>
              </a:rPr>
            </a:br>
            <a:r>
              <a:rPr lang="fr-FR" sz="1200" dirty="0" smtClean="0">
                <a:solidFill>
                  <a:schemeClr val="tx1"/>
                </a:solidFill>
                <a:latin typeface="+mn-lt"/>
              </a:rPr>
              <a:t>  www.luxembourg.public.lu/fr/le-grand-duche-se-presente/fetes-traditions/index.html</a:t>
            </a:r>
          </a:p>
          <a:p>
            <a:pPr eaLnBrk="1" hangingPunct="1">
              <a:spcBef>
                <a:spcPct val="0"/>
              </a:spcBef>
              <a:buFont typeface="Arial" pitchFamily="34" charset="0"/>
              <a:buChar char="•"/>
            </a:pPr>
            <a:r>
              <a:rPr lang="fr-FR" sz="1200" i="1" baseline="0" dirty="0" smtClean="0">
                <a:solidFill>
                  <a:schemeClr val="tx1"/>
                </a:solidFill>
                <a:latin typeface="+mn-lt"/>
              </a:rPr>
              <a:t> à </a:t>
            </a:r>
            <a:r>
              <a:rPr lang="fr-FR" sz="1200" i="1" dirty="0" smtClean="0">
                <a:solidFill>
                  <a:schemeClr val="tx1"/>
                </a:solidFill>
                <a:latin typeface="+mn-lt"/>
              </a:rPr>
              <a:t>propos… des fêtes et traditions au Luxembourg :</a:t>
            </a:r>
            <a:r>
              <a:rPr lang="fr-FR" sz="1200" dirty="0" smtClean="0">
                <a:solidFill>
                  <a:schemeClr val="tx1"/>
                </a:solidFill>
                <a:latin typeface="+mn-lt"/>
              </a:rPr>
              <a:t> </a:t>
            </a:r>
            <a:br>
              <a:rPr lang="fr-FR" sz="1200" dirty="0" smtClean="0">
                <a:solidFill>
                  <a:schemeClr val="tx1"/>
                </a:solidFill>
                <a:latin typeface="+mn-lt"/>
              </a:rPr>
            </a:br>
            <a:r>
              <a:rPr lang="fr-FR" sz="1200" smtClean="0">
                <a:solidFill>
                  <a:schemeClr val="tx1"/>
                </a:solidFill>
                <a:latin typeface="+mn-lt"/>
              </a:rPr>
              <a:t>  www.luxembourg.public.lu/fr/publications/a/apropos-fetes-traditions/index.html</a:t>
            </a:r>
            <a:endParaRPr lang="fr-FR" sz="1200" dirty="0" smtClean="0">
              <a:solidFill>
                <a:schemeClr val="tx1"/>
              </a:solidFill>
              <a:latin typeface="+mn-lt"/>
            </a:endParaRPr>
          </a:p>
        </p:txBody>
      </p:sp>
      <p:sp>
        <p:nvSpPr>
          <p:cNvPr id="4" name="Slide Number Placeholder 3"/>
          <p:cNvSpPr>
            <a:spLocks noGrp="1"/>
          </p:cNvSpPr>
          <p:nvPr>
            <p:ph type="sldNum" sz="quarter" idx="10"/>
          </p:nvPr>
        </p:nvSpPr>
        <p:spPr/>
        <p:txBody>
          <a:bodyPr/>
          <a:lstStyle/>
          <a:p>
            <a:fld id="{66CBA28B-DF43-4C18-8DED-044F8D48FD28}" type="slidenum">
              <a:rPr lang="en-US" smtClean="0"/>
              <a:t>37</a:t>
            </a:fld>
            <a:endParaRPr lang="en-US" dirty="0"/>
          </a:p>
        </p:txBody>
      </p:sp>
    </p:spTree>
    <p:extLst>
      <p:ext uri="{BB962C8B-B14F-4D97-AF65-F5344CB8AC3E}">
        <p14:creationId xmlns:p14="http://schemas.microsoft.com/office/powerpoint/2010/main" val="315983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fr-FR" sz="1200" b="1" u="sng" noProof="0" dirty="0" smtClean="0">
                <a:solidFill>
                  <a:schemeClr val="tx1"/>
                </a:solidFill>
                <a:latin typeface="+mn-lt"/>
              </a:rPr>
              <a:t>Luxembourgeois célèbres</a:t>
            </a:r>
            <a:r>
              <a:rPr lang="fr-FR" sz="1200" b="1" noProof="0" dirty="0" smtClean="0">
                <a:solidFill>
                  <a:schemeClr val="tx1"/>
                </a:solidFill>
                <a:latin typeface="+mn-lt"/>
              </a:rPr>
              <a:t> </a:t>
            </a:r>
            <a:r>
              <a:rPr lang="fr-FR" sz="1200" noProof="0" dirty="0" smtClean="0">
                <a:solidFill>
                  <a:schemeClr val="tx1"/>
                </a:solidFill>
                <a:latin typeface="+mn-lt"/>
              </a:rPr>
              <a:t> </a:t>
            </a:r>
          </a:p>
          <a:p>
            <a:pPr eaLnBrk="1" hangingPunct="1">
              <a:spcBef>
                <a:spcPct val="0"/>
              </a:spcBef>
              <a:defRPr/>
            </a:pPr>
            <a:endParaRPr lang="fr-FR" sz="1200" noProof="0" dirty="0" smtClean="0">
              <a:solidFill>
                <a:schemeClr val="tx1"/>
              </a:solidFill>
              <a:latin typeface="+mn-lt"/>
            </a:endParaRPr>
          </a:p>
          <a:p>
            <a:pPr marL="0" indent="0" eaLnBrk="1" hangingPunct="1">
              <a:spcBef>
                <a:spcPct val="0"/>
              </a:spcBef>
              <a:buFontTx/>
              <a:buNone/>
              <a:defRPr/>
            </a:pPr>
            <a:r>
              <a:rPr lang="fr-FR" sz="1200" noProof="0" dirty="0" smtClean="0">
                <a:solidFill>
                  <a:schemeClr val="tx1"/>
                </a:solidFill>
                <a:latin typeface="+mn-lt"/>
              </a:rPr>
              <a:t>- Le Luxembourgeois </a:t>
            </a:r>
            <a:r>
              <a:rPr lang="fr-FR" sz="1200" b="1" noProof="0" dirty="0" smtClean="0">
                <a:solidFill>
                  <a:schemeClr val="tx1"/>
                </a:solidFill>
                <a:latin typeface="+mn-lt"/>
              </a:rPr>
              <a:t>Ranga Yogeshwar</a:t>
            </a:r>
            <a:r>
              <a:rPr lang="fr-FR" sz="1200" b="0" baseline="0" noProof="0" dirty="0" smtClean="0">
                <a:solidFill>
                  <a:schemeClr val="tx1"/>
                </a:solidFill>
                <a:latin typeface="+mn-lt"/>
              </a:rPr>
              <a:t> est physicien et journaliste scientifique. Depuis 1989, il a présenté plusieurs émissions scientifiques pour des canaux de télévision allemands, et ses livres ont été traduits en plusieurs langues. Il a décerné beaucoup de prix et distinctions pour son travail comme journaliste, et pour son engagement en faveur de la recherche et de la culture.</a:t>
            </a:r>
          </a:p>
          <a:p>
            <a:pPr marL="0" indent="0" eaLnBrk="1" hangingPunct="1">
              <a:spcBef>
                <a:spcPct val="0"/>
              </a:spcBef>
              <a:buFontTx/>
              <a:buNone/>
              <a:defRPr/>
            </a:pPr>
            <a:endParaRPr lang="fr-FR" sz="1200" noProof="0" dirty="0" smtClean="0">
              <a:solidFill>
                <a:schemeClr val="tx1"/>
              </a:solidFill>
              <a:latin typeface="+mn-lt"/>
            </a:endParaRPr>
          </a:p>
          <a:p>
            <a:pPr eaLnBrk="1" hangingPunct="1">
              <a:spcBef>
                <a:spcPct val="0"/>
              </a:spcBef>
              <a:buFontTx/>
              <a:buChar char="-"/>
              <a:defRPr/>
            </a:pPr>
            <a:r>
              <a:rPr lang="fr-FR" sz="1200" b="1" noProof="0" dirty="0" smtClean="0">
                <a:solidFill>
                  <a:schemeClr val="tx1"/>
                </a:solidFill>
                <a:latin typeface="+mn-lt"/>
              </a:rPr>
              <a:t> Jean-Claude Juncker </a:t>
            </a:r>
            <a:r>
              <a:rPr lang="fr-FR" sz="1200" b="0" noProof="0" dirty="0" smtClean="0">
                <a:solidFill>
                  <a:schemeClr val="tx1"/>
                </a:solidFill>
                <a:latin typeface="+mn-lt"/>
              </a:rPr>
              <a:t>est président</a:t>
            </a:r>
            <a:r>
              <a:rPr lang="fr-FR" sz="1200" b="0" baseline="0" noProof="0" dirty="0" smtClean="0">
                <a:solidFill>
                  <a:schemeClr val="tx1"/>
                </a:solidFill>
                <a:latin typeface="+mn-lt"/>
              </a:rPr>
              <a:t> de la Commission européenne depuis le 1</a:t>
            </a:r>
            <a:r>
              <a:rPr lang="fr-FR" sz="1200" b="0" baseline="30000" noProof="0" dirty="0" smtClean="0">
                <a:solidFill>
                  <a:schemeClr val="tx1"/>
                </a:solidFill>
                <a:latin typeface="+mn-lt"/>
              </a:rPr>
              <a:t>er</a:t>
            </a:r>
            <a:r>
              <a:rPr lang="fr-FR" sz="1200" b="0" baseline="0" noProof="0" dirty="0" smtClean="0">
                <a:solidFill>
                  <a:schemeClr val="tx1"/>
                </a:solidFill>
                <a:latin typeface="+mn-lt"/>
              </a:rPr>
              <a:t> novembre 2014. Il </a:t>
            </a:r>
            <a:r>
              <a:rPr lang="fr-FR" sz="1200" noProof="0" dirty="0" smtClean="0">
                <a:solidFill>
                  <a:schemeClr val="tx1"/>
                </a:solidFill>
                <a:latin typeface="+mn-lt"/>
              </a:rPr>
              <a:t>était Premier ministre du Luxembourg de 1995 à 2013 et le premier président permanent de l’Eurogroupe (de 2005</a:t>
            </a:r>
            <a:r>
              <a:rPr lang="fr-FR" sz="1200" baseline="0" noProof="0" dirty="0" smtClean="0">
                <a:solidFill>
                  <a:schemeClr val="tx1"/>
                </a:solidFill>
                <a:latin typeface="+mn-lt"/>
              </a:rPr>
              <a:t> à </a:t>
            </a:r>
            <a:r>
              <a:rPr lang="fr-FR" sz="1200" noProof="0" dirty="0" smtClean="0">
                <a:solidFill>
                  <a:schemeClr val="tx1"/>
                </a:solidFill>
                <a:latin typeface="+mn-lt"/>
              </a:rPr>
              <a:t>2013). Beaucoup de prix lui ont été décernés pour son engagement en faveur de l’intégration européenne, dont le prix Charlemagne en 2006.</a:t>
            </a:r>
          </a:p>
          <a:p>
            <a:pPr eaLnBrk="1" hangingPunct="1">
              <a:spcBef>
                <a:spcPct val="0"/>
              </a:spcBef>
              <a:buFontTx/>
              <a:buChar char="-"/>
              <a:defRPr/>
            </a:pPr>
            <a:endParaRPr lang="fr-FR" sz="1200" noProof="0" dirty="0" smtClean="0">
              <a:solidFill>
                <a:schemeClr val="tx1"/>
              </a:solidFill>
              <a:latin typeface="+mn-lt"/>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lang="fr-FR" sz="1200" b="1" noProof="0" dirty="0" smtClean="0">
                <a:solidFill>
                  <a:schemeClr val="tx1"/>
                </a:solidFill>
                <a:latin typeface="+mn-lt"/>
              </a:rPr>
              <a:t> Désirée Nosbusch </a:t>
            </a:r>
            <a:r>
              <a:rPr lang="fr-FR" sz="1200" noProof="0" dirty="0" smtClean="0">
                <a:solidFill>
                  <a:schemeClr val="tx1"/>
                </a:solidFill>
                <a:latin typeface="+mn-lt"/>
              </a:rPr>
              <a:t>est actrice et animatrice. Née à Esch-sur-Alzette, elle a commencé sa carrière à l’âge de 12 auprès de RTL-Radio Luxemburg.</a:t>
            </a:r>
            <a:r>
              <a:rPr lang="fr-FR" sz="1200" baseline="0" noProof="0" dirty="0" smtClean="0">
                <a:solidFill>
                  <a:schemeClr val="tx1"/>
                </a:solidFill>
                <a:latin typeface="+mn-lt"/>
              </a:rPr>
              <a:t> </a:t>
            </a:r>
            <a:r>
              <a:rPr lang="fr-FR" sz="1200" noProof="0" dirty="0" smtClean="0">
                <a:solidFill>
                  <a:schemeClr val="tx1"/>
                </a:solidFill>
                <a:latin typeface="+mn-lt"/>
              </a:rPr>
              <a:t>Elle a animé d’innombrables évènements et joue régulièrement dans des films diffusés à la télévision. Elle est également actrice de théâtre, tout comme productrice et réalisatrice de films.</a:t>
            </a:r>
          </a:p>
          <a:p>
            <a:pPr marL="0" marR="0" lvl="0" indent="0" algn="l" defTabSz="914400" rtl="0" eaLnBrk="1" fontAlgn="auto" latinLnBrk="0" hangingPunct="1">
              <a:lnSpc>
                <a:spcPct val="100000"/>
              </a:lnSpc>
              <a:spcBef>
                <a:spcPct val="0"/>
              </a:spcBef>
              <a:spcAft>
                <a:spcPts val="0"/>
              </a:spcAft>
              <a:buClrTx/>
              <a:buSzTx/>
              <a:buFontTx/>
              <a:buChar char="-"/>
              <a:tabLst/>
              <a:defRPr/>
            </a:pPr>
            <a:endParaRPr lang="fr-FR" sz="1200" noProof="0" dirty="0" smtClean="0">
              <a:solidFill>
                <a:schemeClr val="tx1"/>
              </a:solidFill>
              <a:latin typeface="+mn-lt"/>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lang="fr-FR" sz="1200" b="1" noProof="0" dirty="0" smtClean="0">
                <a:solidFill>
                  <a:schemeClr val="tx1"/>
                </a:solidFill>
                <a:latin typeface="+mn-lt"/>
              </a:rPr>
              <a:t> Guy Helminger </a:t>
            </a:r>
            <a:r>
              <a:rPr lang="fr-FR" sz="1200" noProof="0" dirty="0" smtClean="0">
                <a:solidFill>
                  <a:schemeClr val="tx1"/>
                </a:solidFill>
                <a:latin typeface="+mn-lt"/>
              </a:rPr>
              <a:t>est un écrivain de langue allemande. Il habite à Cologne, où il écrit des poèmes, des pièces de théâtre, des pièces radiophoniques et des romans. En 2002, il a reçu le prix Servais, prix littéraire luxembourgeois, et a été récompensé lors du concours Ingeborg Bachmann</a:t>
            </a:r>
            <a:r>
              <a:rPr lang="fr-FR" sz="1200" baseline="0" noProof="0" dirty="0" smtClean="0">
                <a:solidFill>
                  <a:schemeClr val="tx1"/>
                </a:solidFill>
                <a:latin typeface="+mn-lt"/>
              </a:rPr>
              <a:t> </a:t>
            </a:r>
            <a:r>
              <a:rPr lang="fr-FR" sz="1200" noProof="0" dirty="0" smtClean="0">
                <a:solidFill>
                  <a:schemeClr val="tx1"/>
                </a:solidFill>
                <a:latin typeface="+mn-lt"/>
              </a:rPr>
              <a:t>en 2004 par le prix 3sat pour son récit </a:t>
            </a:r>
            <a:r>
              <a:rPr lang="fr-FR" sz="1200" i="1" noProof="0" dirty="0" smtClean="0">
                <a:solidFill>
                  <a:schemeClr val="tx1"/>
                </a:solidFill>
                <a:latin typeface="+mn-lt"/>
              </a:rPr>
              <a:t>Pelargonien</a:t>
            </a:r>
            <a:r>
              <a:rPr lang="fr-FR" sz="1200" noProof="0" dirty="0" smtClean="0">
                <a:solidFill>
                  <a:schemeClr val="tx1"/>
                </a:solidFill>
                <a:latin typeface="+mn-lt"/>
              </a:rPr>
              <a:t>. Il a publié </a:t>
            </a:r>
            <a:r>
              <a:rPr lang="fr-FR" sz="1200" i="1" noProof="0" dirty="0" smtClean="0">
                <a:solidFill>
                  <a:schemeClr val="tx1"/>
                </a:solidFill>
                <a:latin typeface="+mn-lt"/>
              </a:rPr>
              <a:t>Etwas fehlt immer</a:t>
            </a:r>
            <a:r>
              <a:rPr lang="fr-FR" sz="1200" noProof="0" dirty="0" smtClean="0">
                <a:solidFill>
                  <a:schemeClr val="tx1"/>
                </a:solidFill>
                <a:latin typeface="+mn-lt"/>
              </a:rPr>
              <a:t> (2005) chez Suhrkamp et </a:t>
            </a:r>
            <a:r>
              <a:rPr lang="fr-FR" sz="1200" i="1" noProof="0" dirty="0" smtClean="0">
                <a:solidFill>
                  <a:schemeClr val="tx1"/>
                </a:solidFill>
                <a:latin typeface="+mn-lt"/>
              </a:rPr>
              <a:t>Neubrasilien</a:t>
            </a:r>
            <a:r>
              <a:rPr lang="fr-FR" sz="1200" noProof="0" dirty="0" smtClean="0">
                <a:solidFill>
                  <a:schemeClr val="tx1"/>
                </a:solidFill>
                <a:latin typeface="+mn-lt"/>
              </a:rPr>
              <a:t> (2010) chez Eichborn. Il a été par ailleurs animateur d’une émission culturelle sur </a:t>
            </a:r>
            <a:r>
              <a:rPr lang="fr-FR" sz="1200" i="0" noProof="0" dirty="0" smtClean="0">
                <a:solidFill>
                  <a:schemeClr val="tx1"/>
                </a:solidFill>
                <a:latin typeface="+mn-lt"/>
              </a:rPr>
              <a:t>RTL Télé Lëtzebuerg.</a:t>
            </a:r>
            <a:endParaRPr lang="fr-FR" sz="1200" noProof="0" dirty="0" smtClean="0">
              <a:solidFill>
                <a:schemeClr val="tx1"/>
              </a:solidFill>
              <a:latin typeface="+mn-lt"/>
            </a:endParaRPr>
          </a:p>
          <a:p>
            <a:pPr eaLnBrk="1" hangingPunct="1">
              <a:spcBef>
                <a:spcPct val="0"/>
              </a:spcBef>
              <a:buFontTx/>
              <a:buNone/>
              <a:defRPr/>
            </a:pPr>
            <a:endParaRPr lang="fr-FR" sz="1200" noProof="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lang="fr-FR" sz="1200" b="1" baseline="0" noProof="0" dirty="0" smtClean="0">
                <a:solidFill>
                  <a:schemeClr val="tx1"/>
                </a:solidFill>
                <a:latin typeface="+mn-lt"/>
              </a:rPr>
              <a:t> </a:t>
            </a:r>
            <a:r>
              <a:rPr lang="fr-FR" sz="1200" b="1" noProof="0" dirty="0" smtClean="0">
                <a:solidFill>
                  <a:schemeClr val="tx1"/>
                </a:solidFill>
                <a:latin typeface="+mn-lt"/>
              </a:rPr>
              <a:t>Christine</a:t>
            </a:r>
            <a:r>
              <a:rPr lang="fr-FR" sz="1200" b="1" baseline="0" noProof="0" dirty="0" smtClean="0">
                <a:solidFill>
                  <a:schemeClr val="tx1"/>
                </a:solidFill>
                <a:latin typeface="+mn-lt"/>
              </a:rPr>
              <a:t> Majerus </a:t>
            </a:r>
            <a:r>
              <a:rPr lang="fr-FR" sz="1200" b="0" baseline="0" noProof="0" dirty="0" smtClean="0">
                <a:solidFill>
                  <a:schemeClr val="tx1"/>
                </a:solidFill>
                <a:latin typeface="+mn-lt"/>
              </a:rPr>
              <a:t>est une cycliste professionnelle qui a participé aux jeux olympiques. Entre 2007 et 2016, elle a été championne du Luxembourg 28 fois. Majerus est championne du monde du contre-la-montre par équipes en 2016.</a:t>
            </a:r>
            <a:br>
              <a:rPr lang="fr-FR" sz="1200" b="0" baseline="0" noProof="0" dirty="0" smtClean="0">
                <a:solidFill>
                  <a:schemeClr val="tx1"/>
                </a:solidFill>
                <a:latin typeface="+mn-lt"/>
              </a:rPr>
            </a:br>
            <a:endParaRPr lang="fr-FR" sz="1200" noProof="0" dirty="0" smtClean="0">
              <a:solidFill>
                <a:schemeClr val="tx1"/>
              </a:solidFill>
              <a:latin typeface="+mn-lt"/>
            </a:endParaRPr>
          </a:p>
          <a:p>
            <a:pPr eaLnBrk="1" hangingPunct="1">
              <a:spcBef>
                <a:spcPct val="0"/>
              </a:spcBef>
              <a:buFontTx/>
              <a:buChar char="-"/>
              <a:defRPr/>
            </a:pPr>
            <a:r>
              <a:rPr lang="fr-FR" sz="1200" b="1" noProof="0" dirty="0" smtClean="0">
                <a:solidFill>
                  <a:schemeClr val="tx1"/>
                </a:solidFill>
                <a:latin typeface="+mn-lt"/>
              </a:rPr>
              <a:t> Léa Linster </a:t>
            </a:r>
            <a:r>
              <a:rPr lang="fr-FR" sz="1200" noProof="0" dirty="0" smtClean="0">
                <a:solidFill>
                  <a:schemeClr val="tx1"/>
                </a:solidFill>
                <a:latin typeface="+mn-lt"/>
              </a:rPr>
              <a:t>est chef de cuisine. Elle est la première et, jusqu’à présent, seule femme à avoir remporté le Bocuse d’or, le plus grand concours pour cuisiniers et, depuis 1987, elle peut se réjouir d’une étoile Michelin. Elle apparaît régulièrement à la télévision allemande et a publié de nombreux articles et livres de cuisine.</a:t>
            </a:r>
          </a:p>
          <a:p>
            <a:pPr eaLnBrk="1" hangingPunct="1">
              <a:spcBef>
                <a:spcPct val="0"/>
              </a:spcBef>
              <a:buFontTx/>
              <a:buNone/>
              <a:defRPr/>
            </a:pPr>
            <a:endParaRPr lang="fr-FR" sz="1200" noProof="0" dirty="0" smtClean="0">
              <a:solidFill>
                <a:schemeClr val="tx1"/>
              </a:solidFill>
              <a:latin typeface="+mn-lt"/>
            </a:endParaRPr>
          </a:p>
          <a:p>
            <a:pPr eaLnBrk="1" hangingPunct="1">
              <a:spcBef>
                <a:spcPct val="0"/>
              </a:spcBef>
              <a:buFontTx/>
              <a:buNone/>
              <a:defRPr/>
            </a:pPr>
            <a:r>
              <a:rPr lang="fr-FR" sz="1200" i="1" kern="1200" noProof="0" dirty="0" smtClean="0">
                <a:solidFill>
                  <a:schemeClr val="tx1"/>
                </a:solidFill>
                <a:latin typeface="+mn-lt"/>
                <a:ea typeface="+mn-ea"/>
                <a:cs typeface="+mn-cs"/>
              </a:rPr>
              <a:t>Illustrations : </a:t>
            </a:r>
            <a:br>
              <a:rPr lang="fr-FR" sz="1200" i="1" kern="1200" noProof="0" dirty="0" smtClean="0">
                <a:solidFill>
                  <a:schemeClr val="tx1"/>
                </a:solidFill>
                <a:latin typeface="+mn-lt"/>
                <a:ea typeface="+mn-ea"/>
                <a:cs typeface="+mn-cs"/>
              </a:rPr>
            </a:br>
            <a:r>
              <a:rPr lang="fr-FR" sz="1200" i="1" kern="1200" noProof="0" dirty="0" err="1" smtClean="0">
                <a:solidFill>
                  <a:schemeClr val="tx1"/>
                </a:solidFill>
                <a:latin typeface="+mn-lt"/>
                <a:ea typeface="+mn-ea"/>
                <a:cs typeface="+mn-cs"/>
              </a:rPr>
              <a:t>Ranga</a:t>
            </a:r>
            <a:r>
              <a:rPr lang="fr-FR" sz="1200" i="1" kern="1200" noProof="0" dirty="0" smtClean="0">
                <a:solidFill>
                  <a:schemeClr val="tx1"/>
                </a:solidFill>
                <a:latin typeface="+mn-lt"/>
                <a:ea typeface="+mn-ea"/>
                <a:cs typeface="+mn-cs"/>
              </a:rPr>
              <a:t> </a:t>
            </a:r>
            <a:r>
              <a:rPr lang="fr-FR" sz="1200" i="1" kern="1200" noProof="0" dirty="0" err="1" smtClean="0">
                <a:solidFill>
                  <a:schemeClr val="tx1"/>
                </a:solidFill>
                <a:latin typeface="+mn-lt"/>
                <a:ea typeface="+mn-ea"/>
                <a:cs typeface="+mn-cs"/>
              </a:rPr>
              <a:t>Yogeshwar</a:t>
            </a:r>
            <a:r>
              <a:rPr lang="fr-FR" sz="1200" i="1" kern="1200" noProof="0" dirty="0" smtClean="0">
                <a:solidFill>
                  <a:schemeClr val="tx1"/>
                </a:solidFill>
                <a:latin typeface="+mn-lt"/>
                <a:ea typeface="+mn-ea"/>
                <a:cs typeface="+mn-cs"/>
              </a:rPr>
              <a:t> © Claude Piscitelli ;</a:t>
            </a:r>
            <a:br>
              <a:rPr lang="fr-FR" sz="1200" i="1" kern="1200" noProof="0" dirty="0" smtClean="0">
                <a:solidFill>
                  <a:schemeClr val="tx1"/>
                </a:solidFill>
                <a:latin typeface="+mn-lt"/>
                <a:ea typeface="+mn-ea"/>
                <a:cs typeface="+mn-cs"/>
              </a:rPr>
            </a:br>
            <a:r>
              <a:rPr lang="fr-FR" sz="1200" i="1" kern="1200" noProof="0" dirty="0" smtClean="0">
                <a:solidFill>
                  <a:schemeClr val="tx1"/>
                </a:solidFill>
                <a:latin typeface="+mn-lt"/>
                <a:ea typeface="+mn-ea"/>
                <a:cs typeface="+mn-cs"/>
              </a:rPr>
              <a:t>Jean-Claude Juncker </a:t>
            </a:r>
            <a:r>
              <a:rPr lang="fr-FR" sz="1200" i="1" kern="1200" noProof="0" dirty="0" smtClean="0">
                <a:solidFill>
                  <a:schemeClr val="tx1"/>
                </a:solidFill>
                <a:effectLst/>
                <a:latin typeface="+mn-lt"/>
                <a:ea typeface="+mn-ea"/>
                <a:cs typeface="+mn-cs"/>
              </a:rPr>
              <a:t>© </a:t>
            </a:r>
            <a:r>
              <a:rPr lang="fr-FR" sz="1200" i="1" kern="1200" noProof="0" dirty="0" smtClean="0">
                <a:solidFill>
                  <a:schemeClr val="tx1"/>
                </a:solidFill>
                <a:latin typeface="+mn-lt"/>
                <a:ea typeface="+mn-ea"/>
                <a:cs typeface="+mn-cs"/>
              </a:rPr>
              <a:t>SIP/Thierry</a:t>
            </a:r>
            <a:r>
              <a:rPr lang="fr-FR" sz="1200" i="1" kern="1200" baseline="0" noProof="0" dirty="0" smtClean="0">
                <a:solidFill>
                  <a:schemeClr val="tx1"/>
                </a:solidFill>
                <a:latin typeface="+mn-lt"/>
                <a:ea typeface="+mn-ea"/>
                <a:cs typeface="+mn-cs"/>
              </a:rPr>
              <a:t> Monasse ;</a:t>
            </a:r>
            <a:br>
              <a:rPr lang="fr-FR" sz="1200" i="1" kern="1200" baseline="0" noProof="0" dirty="0" smtClean="0">
                <a:solidFill>
                  <a:schemeClr val="tx1"/>
                </a:solidFill>
                <a:latin typeface="+mn-lt"/>
                <a:ea typeface="+mn-ea"/>
                <a:cs typeface="+mn-cs"/>
              </a:rPr>
            </a:br>
            <a:r>
              <a:rPr lang="fr-FR" sz="1200" i="1" kern="1200" baseline="0" noProof="0" dirty="0" smtClean="0">
                <a:solidFill>
                  <a:schemeClr val="tx1"/>
                </a:solidFill>
                <a:latin typeface="+mn-lt"/>
                <a:ea typeface="+mn-ea"/>
                <a:cs typeface="+mn-cs"/>
              </a:rPr>
              <a:t>Désirée </a:t>
            </a:r>
            <a:r>
              <a:rPr lang="fr-FR" sz="1200" i="1" kern="1200" baseline="0" noProof="0" dirty="0" err="1" smtClean="0">
                <a:solidFill>
                  <a:schemeClr val="tx1"/>
                </a:solidFill>
                <a:latin typeface="+mn-lt"/>
                <a:ea typeface="+mn-ea"/>
                <a:cs typeface="+mn-cs"/>
              </a:rPr>
              <a:t>Nosbusch</a:t>
            </a:r>
            <a:r>
              <a:rPr lang="fr-FR" sz="1200" i="1" kern="1200" baseline="0" noProof="0" dirty="0" smtClean="0">
                <a:solidFill>
                  <a:schemeClr val="tx1"/>
                </a:solidFill>
                <a:latin typeface="+mn-lt"/>
                <a:ea typeface="+mn-ea"/>
                <a:cs typeface="+mn-cs"/>
              </a:rPr>
              <a:t> </a:t>
            </a:r>
            <a:r>
              <a:rPr lang="fr-FR" sz="1200" i="1" kern="1200" noProof="0" dirty="0" smtClean="0">
                <a:solidFill>
                  <a:schemeClr val="tx1"/>
                </a:solidFill>
                <a:effectLst/>
                <a:latin typeface="+mn-lt"/>
                <a:ea typeface="+mn-ea"/>
                <a:cs typeface="+mn-cs"/>
              </a:rPr>
              <a:t>©</a:t>
            </a:r>
            <a:r>
              <a:rPr lang="fr-FR" sz="1200" i="1" kern="1200" noProof="0" dirty="0" smtClean="0">
                <a:solidFill>
                  <a:schemeClr val="tx1"/>
                </a:solidFill>
                <a:latin typeface="+mn-lt"/>
                <a:ea typeface="+mn-ea"/>
                <a:cs typeface="+mn-cs"/>
              </a:rPr>
              <a:t> SIP/Jean-Paul</a:t>
            </a:r>
            <a:r>
              <a:rPr lang="fr-FR" sz="1200" i="1" kern="1200" baseline="0" noProof="0" dirty="0" smtClean="0">
                <a:solidFill>
                  <a:schemeClr val="tx1"/>
                </a:solidFill>
                <a:latin typeface="+mn-lt"/>
                <a:ea typeface="+mn-ea"/>
                <a:cs typeface="+mn-cs"/>
              </a:rPr>
              <a:t> Kieffer ;</a:t>
            </a:r>
            <a:br>
              <a:rPr lang="fr-FR" sz="1200" i="1" kern="1200" baseline="0" noProof="0" dirty="0" smtClean="0">
                <a:solidFill>
                  <a:schemeClr val="tx1"/>
                </a:solidFill>
                <a:latin typeface="+mn-lt"/>
                <a:ea typeface="+mn-ea"/>
                <a:cs typeface="+mn-cs"/>
              </a:rPr>
            </a:br>
            <a:r>
              <a:rPr lang="fr-FR" sz="1200" i="1" kern="1200" baseline="0" noProof="0" dirty="0" smtClean="0">
                <a:solidFill>
                  <a:schemeClr val="tx1"/>
                </a:solidFill>
                <a:latin typeface="+mn-lt"/>
                <a:ea typeface="+mn-ea"/>
                <a:cs typeface="+mn-cs"/>
              </a:rPr>
              <a:t>Guy </a:t>
            </a:r>
            <a:r>
              <a:rPr lang="fr-FR" sz="1200" i="1" kern="1200" baseline="0" noProof="0" dirty="0" err="1" smtClean="0">
                <a:solidFill>
                  <a:schemeClr val="tx1"/>
                </a:solidFill>
                <a:latin typeface="+mn-lt"/>
                <a:ea typeface="+mn-ea"/>
                <a:cs typeface="+mn-cs"/>
              </a:rPr>
              <a:t>Helminger</a:t>
            </a:r>
            <a:r>
              <a:rPr lang="fr-FR" sz="1200" i="1" kern="1200" baseline="0" noProof="0" dirty="0" smtClean="0">
                <a:solidFill>
                  <a:schemeClr val="tx1"/>
                </a:solidFill>
                <a:latin typeface="+mn-lt"/>
                <a:ea typeface="+mn-ea"/>
                <a:cs typeface="+mn-cs"/>
              </a:rPr>
              <a:t> </a:t>
            </a:r>
            <a:r>
              <a:rPr lang="fr-FR" sz="1200" i="1" kern="1200" noProof="0" dirty="0" smtClean="0">
                <a:solidFill>
                  <a:schemeClr val="tx1"/>
                </a:solidFill>
                <a:effectLst/>
                <a:latin typeface="+mn-lt"/>
                <a:ea typeface="+mn-ea"/>
                <a:cs typeface="+mn-cs"/>
              </a:rPr>
              <a:t>© SIP/Charles Caratini ;</a:t>
            </a:r>
            <a:br>
              <a:rPr lang="fr-FR" sz="1200" i="1" kern="1200" noProof="0" dirty="0" smtClean="0">
                <a:solidFill>
                  <a:schemeClr val="tx1"/>
                </a:solidFill>
                <a:effectLst/>
                <a:latin typeface="+mn-lt"/>
                <a:ea typeface="+mn-ea"/>
                <a:cs typeface="+mn-cs"/>
              </a:rPr>
            </a:br>
            <a:r>
              <a:rPr lang="fr-FR" sz="1200" i="1" kern="1200" noProof="0" dirty="0" smtClean="0">
                <a:solidFill>
                  <a:schemeClr val="tx1"/>
                </a:solidFill>
                <a:effectLst/>
                <a:latin typeface="+mn-lt"/>
                <a:ea typeface="+mn-ea"/>
                <a:cs typeface="+mn-cs"/>
              </a:rPr>
              <a:t>Christine Majerus © George </a:t>
            </a:r>
            <a:r>
              <a:rPr lang="fr-FR" sz="1200" i="1" kern="1200" noProof="0" dirty="0" err="1" smtClean="0">
                <a:solidFill>
                  <a:schemeClr val="tx1"/>
                </a:solidFill>
                <a:effectLst/>
                <a:latin typeface="+mn-lt"/>
                <a:ea typeface="+mn-ea"/>
                <a:cs typeface="+mn-cs"/>
              </a:rPr>
              <a:t>Deswijzen</a:t>
            </a:r>
            <a:r>
              <a:rPr lang="fr-FR" sz="1200" i="1" kern="1200" noProof="0" dirty="0" smtClean="0">
                <a:solidFill>
                  <a:schemeClr val="tx1"/>
                </a:solidFill>
                <a:effectLst/>
                <a:latin typeface="+mn-lt"/>
                <a:ea typeface="+mn-ea"/>
                <a:cs typeface="+mn-cs"/>
              </a:rPr>
              <a:t>/</a:t>
            </a:r>
            <a:r>
              <a:rPr lang="fr-FR" sz="1200" i="1" kern="1200" noProof="0" dirty="0" err="1" smtClean="0">
                <a:solidFill>
                  <a:schemeClr val="tx1"/>
                </a:solidFill>
                <a:effectLst/>
                <a:latin typeface="+mn-lt"/>
                <a:ea typeface="+mn-ea"/>
                <a:cs typeface="+mn-cs"/>
              </a:rPr>
              <a:t>Boels</a:t>
            </a:r>
            <a:r>
              <a:rPr lang="fr-FR" sz="1200" i="1" kern="1200" noProof="0" dirty="0" smtClean="0">
                <a:solidFill>
                  <a:schemeClr val="tx1"/>
                </a:solidFill>
                <a:effectLst/>
                <a:latin typeface="+mn-lt"/>
                <a:ea typeface="+mn-ea"/>
                <a:cs typeface="+mn-cs"/>
              </a:rPr>
              <a:t>-Dolmans Cycling Team – Source: Christine Majerus ;</a:t>
            </a:r>
            <a:br>
              <a:rPr lang="fr-FR" sz="1200" i="1" kern="1200" noProof="0" dirty="0" smtClean="0">
                <a:solidFill>
                  <a:schemeClr val="tx1"/>
                </a:solidFill>
                <a:effectLst/>
                <a:latin typeface="+mn-lt"/>
                <a:ea typeface="+mn-ea"/>
                <a:cs typeface="+mn-cs"/>
              </a:rPr>
            </a:br>
            <a:r>
              <a:rPr lang="fr-FR" sz="1200" i="1" kern="1200" noProof="0" dirty="0" smtClean="0">
                <a:solidFill>
                  <a:schemeClr val="tx1"/>
                </a:solidFill>
                <a:effectLst/>
                <a:latin typeface="+mn-lt"/>
                <a:ea typeface="+mn-ea"/>
                <a:cs typeface="+mn-cs"/>
              </a:rPr>
              <a:t>Léa </a:t>
            </a:r>
            <a:r>
              <a:rPr lang="fr-FR" sz="1200" i="1" kern="1200" noProof="0" dirty="0" err="1" smtClean="0">
                <a:solidFill>
                  <a:schemeClr val="tx1"/>
                </a:solidFill>
                <a:effectLst/>
                <a:latin typeface="+mn-lt"/>
                <a:ea typeface="+mn-ea"/>
                <a:cs typeface="+mn-cs"/>
              </a:rPr>
              <a:t>Linster</a:t>
            </a:r>
            <a:r>
              <a:rPr lang="fr-FR" sz="1200" i="1" kern="1200" noProof="0" dirty="0" smtClean="0">
                <a:solidFill>
                  <a:schemeClr val="tx1"/>
                </a:solidFill>
                <a:effectLst/>
                <a:latin typeface="+mn-lt"/>
                <a:ea typeface="+mn-ea"/>
                <a:cs typeface="+mn-cs"/>
              </a:rPr>
              <a:t> © </a:t>
            </a:r>
            <a:r>
              <a:rPr lang="fr-FR" sz="1200" i="1" kern="1200" noProof="0" dirty="0" smtClean="0">
                <a:solidFill>
                  <a:schemeClr val="tx1"/>
                </a:solidFill>
                <a:latin typeface="+mn-lt"/>
                <a:ea typeface="+mn-ea"/>
                <a:cs typeface="+mn-cs"/>
              </a:rPr>
              <a:t>SIP/Claude Piscitelli.</a:t>
            </a:r>
          </a:p>
        </p:txBody>
      </p:sp>
      <p:sp>
        <p:nvSpPr>
          <p:cNvPr id="4" name="Slide Number Placeholder 3"/>
          <p:cNvSpPr>
            <a:spLocks noGrp="1"/>
          </p:cNvSpPr>
          <p:nvPr>
            <p:ph type="sldNum" sz="quarter" idx="10"/>
          </p:nvPr>
        </p:nvSpPr>
        <p:spPr/>
        <p:txBody>
          <a:bodyPr/>
          <a:lstStyle/>
          <a:p>
            <a:fld id="{66CBA28B-DF43-4C18-8DED-044F8D48FD28}" type="slidenum">
              <a:rPr lang="en-US" smtClean="0"/>
              <a:t>38</a:t>
            </a:fld>
            <a:endParaRPr lang="en-US" dirty="0"/>
          </a:p>
        </p:txBody>
      </p:sp>
    </p:spTree>
    <p:extLst>
      <p:ext uri="{BB962C8B-B14F-4D97-AF65-F5344CB8AC3E}">
        <p14:creationId xmlns:p14="http://schemas.microsoft.com/office/powerpoint/2010/main" val="1485755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defRPr/>
            </a:pPr>
            <a:r>
              <a:rPr lang="fr-FR" sz="1200" b="1" u="sng" noProof="0" dirty="0" smtClean="0">
                <a:solidFill>
                  <a:schemeClr val="tx1"/>
                </a:solidFill>
                <a:latin typeface="+mn-lt"/>
              </a:rPr>
              <a:t>Saviez-vous que… ?</a:t>
            </a:r>
          </a:p>
          <a:p>
            <a:pPr indent="0" eaLnBrk="1" hangingPunct="1">
              <a:lnSpc>
                <a:spcPct val="100000"/>
              </a:lnSpc>
              <a:spcBef>
                <a:spcPct val="0"/>
              </a:spcBef>
              <a:defRPr/>
            </a:pPr>
            <a:endParaRPr lang="fr-FR" sz="1200" b="1" u="sng" noProof="0" dirty="0" smtClean="0">
              <a:solidFill>
                <a:schemeClr val="tx1"/>
              </a:solidFill>
              <a:latin typeface="+mn-lt"/>
            </a:endParaRPr>
          </a:p>
          <a:p>
            <a:pPr indent="0">
              <a:lnSpc>
                <a:spcPct val="100000"/>
              </a:lnSpc>
              <a:defRPr/>
            </a:pPr>
            <a:r>
              <a:rPr lang="fr-FR" sz="1200" b="1" noProof="0" dirty="0" smtClean="0">
                <a:solidFill>
                  <a:schemeClr val="tx1"/>
                </a:solidFill>
                <a:latin typeface="+mn-lt"/>
              </a:rPr>
              <a:t>… trois chercheurs d’origine luxembourgeoise ont reçu le prix Nobel ? </a:t>
            </a:r>
            <a:br>
              <a:rPr lang="fr-FR" sz="1200" b="1" noProof="0" dirty="0" smtClean="0">
                <a:solidFill>
                  <a:schemeClr val="tx1"/>
                </a:solidFill>
                <a:latin typeface="+mn-lt"/>
              </a:rPr>
            </a:br>
            <a:r>
              <a:rPr lang="fr-FR" sz="1200" b="1" noProof="0" dirty="0" smtClean="0">
                <a:solidFill>
                  <a:schemeClr val="tx1"/>
                </a:solidFill>
                <a:latin typeface="+mn-lt"/>
              </a:rPr>
              <a:t/>
            </a:r>
            <a:br>
              <a:rPr lang="fr-FR" sz="1200" b="1" noProof="0" dirty="0" smtClean="0">
                <a:solidFill>
                  <a:schemeClr val="tx1"/>
                </a:solidFill>
                <a:latin typeface="+mn-lt"/>
              </a:rPr>
            </a:br>
            <a:r>
              <a:rPr lang="fr-FR" sz="1200" noProof="0" dirty="0" smtClean="0">
                <a:solidFill>
                  <a:schemeClr val="tx1"/>
                </a:solidFill>
                <a:latin typeface="+mn-lt"/>
              </a:rPr>
              <a:t>En effet, Gabriel Lippmann, né au Luxembourg en 1845, a reçu le prix Nobel de physique en 1908 ; Paul Lauterbur, un Américain d’origine luxembourgeoise né en 1929, a reçu le prix Nobel de médecine en en 2003 ; Jules Hoffmann, né au Luxembourg en 1941, a reçu le prix Nobel de médecine en 2011. Il s’agit là du chiffre le plus élevé au monde de Prix</a:t>
            </a:r>
            <a:r>
              <a:rPr lang="fr-FR" sz="1200" baseline="0" noProof="0" dirty="0" smtClean="0">
                <a:solidFill>
                  <a:schemeClr val="tx1"/>
                </a:solidFill>
                <a:latin typeface="+mn-lt"/>
              </a:rPr>
              <a:t> Nobel </a:t>
            </a:r>
            <a:r>
              <a:rPr lang="fr-FR" sz="1200" noProof="0" dirty="0" smtClean="0">
                <a:solidFill>
                  <a:schemeClr val="tx1"/>
                </a:solidFill>
                <a:latin typeface="+mn-lt"/>
              </a:rPr>
              <a:t>par rapport au nombre d’habitants !</a:t>
            </a:r>
          </a:p>
          <a:p>
            <a:pPr indent="0">
              <a:lnSpc>
                <a:spcPct val="100000"/>
              </a:lnSpc>
              <a:defRPr/>
            </a:pPr>
            <a:endParaRPr lang="fr-FR" sz="1200" noProof="0" dirty="0" smtClean="0">
              <a:solidFill>
                <a:schemeClr val="tx1"/>
              </a:solidFill>
              <a:latin typeface="+mn-lt"/>
            </a:endParaRPr>
          </a:p>
          <a:p>
            <a:pPr indent="0">
              <a:lnSpc>
                <a:spcPct val="100000"/>
              </a:lnSpc>
              <a:defRPr/>
            </a:pPr>
            <a:r>
              <a:rPr lang="fr-FR" sz="1200" b="1" noProof="0" dirty="0" smtClean="0">
                <a:solidFill>
                  <a:schemeClr val="tx1"/>
                </a:solidFill>
                <a:latin typeface="+mn-lt"/>
              </a:rPr>
              <a:t>… le Luxembourgeois Pierre Werner est considéré comme le « père de l’euro » ?</a:t>
            </a:r>
            <a:br>
              <a:rPr lang="fr-FR" sz="1200" b="1" noProof="0" dirty="0" smtClean="0">
                <a:solidFill>
                  <a:schemeClr val="tx1"/>
                </a:solidFill>
                <a:latin typeface="+mn-lt"/>
              </a:rPr>
            </a:br>
            <a:r>
              <a:rPr lang="fr-FR" sz="1200" b="1" noProof="0" dirty="0" smtClean="0">
                <a:solidFill>
                  <a:schemeClr val="tx1"/>
                </a:solidFill>
                <a:latin typeface="+mn-lt"/>
              </a:rPr>
              <a:t/>
            </a:r>
            <a:br>
              <a:rPr lang="fr-FR" sz="1200" b="1" noProof="0" dirty="0" smtClean="0">
                <a:solidFill>
                  <a:schemeClr val="tx1"/>
                </a:solidFill>
                <a:latin typeface="+mn-lt"/>
              </a:rPr>
            </a:br>
            <a:r>
              <a:rPr lang="fr-FR" sz="1200" noProof="0" dirty="0" smtClean="0">
                <a:solidFill>
                  <a:schemeClr val="tx1"/>
                </a:solidFill>
                <a:latin typeface="+mn-lt"/>
              </a:rPr>
              <a:t>En effet, Pierre Werner (1913-2002), Premier ministre à l’époque, nommé à la tête d’un groupe européen d’experts, présente en 1970 à la Commission européenne un projet d’intégration monétaire appelé le « plan Werner », qui peut être considéré comme le début de l’euro. </a:t>
            </a:r>
            <a:br>
              <a:rPr lang="fr-FR" sz="1200" noProof="0" dirty="0" smtClean="0">
                <a:solidFill>
                  <a:schemeClr val="tx1"/>
                </a:solidFill>
                <a:latin typeface="+mn-lt"/>
              </a:rPr>
            </a:br>
            <a:endParaRPr lang="fr-FR" sz="1200" noProof="0" dirty="0" smtClean="0">
              <a:solidFill>
                <a:schemeClr val="tx1"/>
              </a:solidFill>
              <a:latin typeface="+mn-lt"/>
            </a:endParaRPr>
          </a:p>
          <a:p>
            <a:pPr indent="0">
              <a:lnSpc>
                <a:spcPct val="100000"/>
              </a:lnSpc>
              <a:defRPr/>
            </a:pPr>
            <a:r>
              <a:rPr lang="fr-FR" sz="1200" b="1" noProof="0" dirty="0" smtClean="0">
                <a:solidFill>
                  <a:schemeClr val="tx1"/>
                </a:solidFill>
                <a:latin typeface="+mn-lt"/>
              </a:rPr>
              <a:t>… la seule femme au monde ayant obtenu un Bocuse d’or est Luxembourgeoise ? </a:t>
            </a:r>
            <a:br>
              <a:rPr lang="fr-FR" sz="1200" b="1" noProof="0" dirty="0" smtClean="0">
                <a:solidFill>
                  <a:schemeClr val="tx1"/>
                </a:solidFill>
                <a:latin typeface="+mn-lt"/>
              </a:rPr>
            </a:br>
            <a:r>
              <a:rPr lang="fr-FR" sz="1200" b="1" noProof="0" dirty="0" smtClean="0">
                <a:solidFill>
                  <a:schemeClr val="tx1"/>
                </a:solidFill>
                <a:latin typeface="+mn-lt"/>
              </a:rPr>
              <a:t/>
            </a:r>
            <a:br>
              <a:rPr lang="fr-FR" sz="1200" b="1" noProof="0" dirty="0" smtClean="0">
                <a:solidFill>
                  <a:schemeClr val="tx1"/>
                </a:solidFill>
                <a:latin typeface="+mn-lt"/>
              </a:rPr>
            </a:br>
            <a:r>
              <a:rPr lang="fr-FR" sz="1200" noProof="0" dirty="0" smtClean="0">
                <a:solidFill>
                  <a:schemeClr val="tx1"/>
                </a:solidFill>
                <a:latin typeface="+mn-lt"/>
              </a:rPr>
              <a:t>En effet, Léa Linster, propriétaire du restaurant étoilé du même nom, est la première et seule femme à avoir remporté ce prix prestigieux.</a:t>
            </a:r>
            <a:br>
              <a:rPr lang="fr-FR" sz="1200" noProof="0" dirty="0" smtClean="0">
                <a:solidFill>
                  <a:schemeClr val="tx1"/>
                </a:solidFill>
                <a:latin typeface="+mn-lt"/>
              </a:rPr>
            </a:br>
            <a:endParaRPr lang="fr-FR" sz="1200" noProof="0" dirty="0" smtClean="0">
              <a:solidFill>
                <a:schemeClr val="tx1"/>
              </a:solidFill>
              <a:latin typeface="+mn-lt"/>
            </a:endParaRPr>
          </a:p>
          <a:p>
            <a:pPr indent="0">
              <a:lnSpc>
                <a:spcPct val="100000"/>
              </a:lnSpc>
              <a:defRPr/>
            </a:pPr>
            <a:r>
              <a:rPr lang="fr-FR" sz="1200" b="1" noProof="0" dirty="0" smtClean="0">
                <a:solidFill>
                  <a:schemeClr val="tx1"/>
                </a:solidFill>
                <a:latin typeface="+mn-lt"/>
              </a:rPr>
              <a:t>… Robert Schuman, un des pères de l’Europe, est né à Luxembourg ?</a:t>
            </a:r>
            <a:br>
              <a:rPr lang="fr-FR" sz="1200" b="1" noProof="0" dirty="0" smtClean="0">
                <a:solidFill>
                  <a:schemeClr val="tx1"/>
                </a:solidFill>
                <a:latin typeface="+mn-lt"/>
              </a:rPr>
            </a:br>
            <a:r>
              <a:rPr lang="fr-FR" sz="1200" b="1" noProof="0" dirty="0" smtClean="0">
                <a:solidFill>
                  <a:schemeClr val="tx1"/>
                </a:solidFill>
                <a:latin typeface="+mn-lt"/>
              </a:rPr>
              <a:t/>
            </a:r>
            <a:br>
              <a:rPr lang="fr-FR" sz="1200" b="1" noProof="0" dirty="0" smtClean="0">
                <a:solidFill>
                  <a:schemeClr val="tx1"/>
                </a:solidFill>
                <a:latin typeface="+mn-lt"/>
              </a:rPr>
            </a:br>
            <a:r>
              <a:rPr lang="fr-FR" sz="1200" noProof="0" dirty="0" smtClean="0">
                <a:solidFill>
                  <a:schemeClr val="tx1"/>
                </a:solidFill>
                <a:latin typeface="+mn-lt"/>
              </a:rPr>
              <a:t>En effet, Robert Schuman est né à Clausen, un faubourg</a:t>
            </a:r>
            <a:r>
              <a:rPr lang="fr-FR" sz="1200" baseline="0" noProof="0" dirty="0" smtClean="0">
                <a:solidFill>
                  <a:schemeClr val="tx1"/>
                </a:solidFill>
                <a:latin typeface="+mn-lt"/>
              </a:rPr>
              <a:t> de Luxembourg-Ville,</a:t>
            </a:r>
            <a:r>
              <a:rPr lang="fr-FR" sz="1200" noProof="0" dirty="0" smtClean="0">
                <a:solidFill>
                  <a:schemeClr val="tx1"/>
                </a:solidFill>
                <a:latin typeface="+mn-lt"/>
              </a:rPr>
              <a:t> en tant que fils d’un Lorrain de nationalité allemande et d’une Luxembourgeoise. </a:t>
            </a:r>
            <a:r>
              <a:rPr lang="fr-FR" sz="1200" b="1" noProof="0" dirty="0" smtClean="0">
                <a:solidFill>
                  <a:schemeClr val="tx1"/>
                </a:solidFill>
                <a:latin typeface="+mn-lt"/>
              </a:rPr>
              <a:t>Sa langue maternelle était donc le luxembourgeois. </a:t>
            </a:r>
            <a:r>
              <a:rPr lang="fr-FR" sz="1200" noProof="0" dirty="0" smtClean="0">
                <a:solidFill>
                  <a:schemeClr val="tx1"/>
                </a:solidFill>
                <a:latin typeface="+mn-lt"/>
              </a:rPr>
              <a:t>On dit d’ailleurs souvent que la personnalité de Robert Schuman était marquée par son origine. C’est en effet sans doute la combinaison de ces influences luxembourgeoise, allemande et française qui l’a incité à lancer un plan qui aboutira à la création de la première Communauté européenne.</a:t>
            </a:r>
          </a:p>
          <a:p>
            <a:pPr indent="0">
              <a:lnSpc>
                <a:spcPct val="100000"/>
              </a:lnSpc>
              <a:defRPr/>
            </a:pPr>
            <a:endParaRPr lang="fr-FR" sz="1200" noProof="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solidFill>
                  <a:schemeClr val="tx1"/>
                </a:solidFill>
                <a:latin typeface="+mn-lt"/>
              </a:rPr>
              <a:t>… quatre Luxembourgeois ont gagné le Tour de France ?</a:t>
            </a:r>
            <a:br>
              <a:rPr lang="fr-FR" sz="1200" b="1" noProof="0" dirty="0" smtClean="0">
                <a:solidFill>
                  <a:schemeClr val="tx1"/>
                </a:solidFill>
                <a:latin typeface="+mn-lt"/>
              </a:rPr>
            </a:br>
            <a:r>
              <a:rPr lang="fr-FR" sz="1200" b="1" noProof="0" dirty="0" smtClean="0">
                <a:solidFill>
                  <a:schemeClr val="tx1"/>
                </a:solidFill>
                <a:latin typeface="+mn-lt"/>
              </a:rPr>
              <a:t/>
            </a:r>
            <a:br>
              <a:rPr lang="fr-FR" sz="1200" b="1" noProof="0" dirty="0" smtClean="0">
                <a:solidFill>
                  <a:schemeClr val="tx1"/>
                </a:solidFill>
                <a:latin typeface="+mn-lt"/>
              </a:rPr>
            </a:br>
            <a:r>
              <a:rPr lang="fr-FR" sz="1200" noProof="0" dirty="0" smtClean="0">
                <a:solidFill>
                  <a:schemeClr val="tx1"/>
                </a:solidFill>
                <a:latin typeface="+mn-lt"/>
              </a:rPr>
              <a:t>En effet, le Tour de France a été gagné par François Faber en 1909, par Nicolas Frantz en 1927 et 1928, par Charly Gaul – surnommé l’« Ange de la montagne »</a:t>
            </a:r>
            <a:r>
              <a:rPr lang="fr-FR" sz="1200" baseline="0" noProof="0" dirty="0" smtClean="0">
                <a:solidFill>
                  <a:schemeClr val="tx1"/>
                </a:solidFill>
                <a:latin typeface="+mn-lt"/>
              </a:rPr>
              <a:t> </a:t>
            </a:r>
            <a:r>
              <a:rPr lang="fr-FR" sz="1200" noProof="0" dirty="0" smtClean="0">
                <a:solidFill>
                  <a:schemeClr val="tx1"/>
                </a:solidFill>
                <a:latin typeface="+mn-lt"/>
              </a:rPr>
              <a:t>– en 1958 et par Andy Schleck en 2010. </a:t>
            </a:r>
            <a:br>
              <a:rPr lang="fr-FR" sz="1200" noProof="0" dirty="0" smtClean="0">
                <a:solidFill>
                  <a:schemeClr val="tx1"/>
                </a:solidFill>
                <a:latin typeface="+mn-lt"/>
              </a:rPr>
            </a:br>
            <a:endParaRPr lang="fr-FR" sz="1200" noProof="0" dirty="0" smtClean="0">
              <a:solidFill>
                <a:schemeClr val="tx1"/>
              </a:solidFill>
              <a:latin typeface="+mn-lt"/>
            </a:endParaRPr>
          </a:p>
          <a:p>
            <a:pPr indent="0">
              <a:lnSpc>
                <a:spcPct val="100000"/>
              </a:lnSpc>
              <a:defRPr/>
            </a:pPr>
            <a:r>
              <a:rPr lang="fr-FR" sz="1200" b="1" noProof="0" dirty="0" smtClean="0">
                <a:solidFill>
                  <a:schemeClr val="tx1"/>
                </a:solidFill>
                <a:latin typeface="+mn-lt"/>
              </a:rPr>
              <a:t>… le père de la science-fiction était Luxembourgeois ?  </a:t>
            </a:r>
            <a:br>
              <a:rPr lang="fr-FR" sz="1200" b="1" noProof="0" dirty="0" smtClean="0">
                <a:solidFill>
                  <a:schemeClr val="tx1"/>
                </a:solidFill>
                <a:latin typeface="+mn-lt"/>
              </a:rPr>
            </a:br>
            <a:r>
              <a:rPr lang="fr-FR" sz="1200" b="1" noProof="0" dirty="0" smtClean="0">
                <a:solidFill>
                  <a:schemeClr val="tx1"/>
                </a:solidFill>
                <a:latin typeface="+mn-lt"/>
              </a:rPr>
              <a:t/>
            </a:r>
            <a:br>
              <a:rPr lang="fr-FR" sz="1200" b="1" noProof="0" dirty="0" smtClean="0">
                <a:solidFill>
                  <a:schemeClr val="tx1"/>
                </a:solidFill>
                <a:latin typeface="+mn-lt"/>
              </a:rPr>
            </a:br>
            <a:r>
              <a:rPr lang="fr-FR" sz="1200" noProof="0" dirty="0" smtClean="0">
                <a:solidFill>
                  <a:schemeClr val="tx1"/>
                </a:solidFill>
                <a:latin typeface="+mn-lt"/>
              </a:rPr>
              <a:t>En effet, Hugo Gernsback, scientifique né le 16 août 1884 au Luxembourg, a inventé entre autres la pile sèche, la radio sans fil</a:t>
            </a:r>
            <a:r>
              <a:rPr lang="fr-FR" sz="1200" b="0" noProof="0" dirty="0" smtClean="0">
                <a:solidFill>
                  <a:schemeClr val="tx1"/>
                </a:solidFill>
                <a:latin typeface="+mn-lt"/>
              </a:rPr>
              <a:t>,</a:t>
            </a:r>
            <a:r>
              <a:rPr lang="fr-FR" sz="1200" b="1" noProof="0" dirty="0" smtClean="0">
                <a:solidFill>
                  <a:schemeClr val="tx1"/>
                </a:solidFill>
                <a:latin typeface="+mn-lt"/>
              </a:rPr>
              <a:t> </a:t>
            </a:r>
            <a:r>
              <a:rPr lang="fr-FR" sz="1200" noProof="0" dirty="0" smtClean="0">
                <a:solidFill>
                  <a:schemeClr val="tx1"/>
                </a:solidFill>
                <a:latin typeface="+mn-lt"/>
              </a:rPr>
              <a:t>le synthétiseur, le transistor sans antenne et le détecteur de mensonges. En tout, il aura déposé plus de 80 brevets au cours de sa vie. Mais sa vraie passion était l’écriture de romans de science-fiction. C'est d’ailleurs lui qui a inventé le terme de «</a:t>
            </a:r>
            <a:r>
              <a:rPr lang="fr-FR" sz="1200" baseline="0" noProof="0" dirty="0" smtClean="0">
                <a:solidFill>
                  <a:schemeClr val="tx1"/>
                </a:solidFill>
                <a:latin typeface="+mn-lt"/>
              </a:rPr>
              <a:t> </a:t>
            </a:r>
            <a:r>
              <a:rPr lang="fr-FR" sz="1200" noProof="0" dirty="0" smtClean="0">
                <a:solidFill>
                  <a:schemeClr val="tx1"/>
                </a:solidFill>
                <a:latin typeface="+mn-lt"/>
              </a:rPr>
              <a:t>science-fiction », très rapidement repris dans le monde entier.</a:t>
            </a:r>
          </a:p>
        </p:txBody>
      </p:sp>
      <p:sp>
        <p:nvSpPr>
          <p:cNvPr id="4" name="Slide Number Placeholder 3"/>
          <p:cNvSpPr>
            <a:spLocks noGrp="1"/>
          </p:cNvSpPr>
          <p:nvPr>
            <p:ph type="sldNum" sz="quarter" idx="10"/>
          </p:nvPr>
        </p:nvSpPr>
        <p:spPr/>
        <p:txBody>
          <a:bodyPr/>
          <a:lstStyle/>
          <a:p>
            <a:fld id="{66CBA28B-DF43-4C18-8DED-044F8D48FD28}" type="slidenum">
              <a:rPr lang="en-US" smtClean="0"/>
              <a:t>39</a:t>
            </a:fld>
            <a:endParaRPr lang="en-US" dirty="0"/>
          </a:p>
        </p:txBody>
      </p:sp>
    </p:spTree>
    <p:extLst>
      <p:ext uri="{BB962C8B-B14F-4D97-AF65-F5344CB8AC3E}">
        <p14:creationId xmlns:p14="http://schemas.microsoft.com/office/powerpoint/2010/main" val="1735161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fr-FR" sz="1200" b="1" u="sng" noProof="0" dirty="0" smtClean="0">
                <a:solidFill>
                  <a:schemeClr val="tx1"/>
                </a:solidFill>
                <a:latin typeface="+mn-lt"/>
              </a:rPr>
              <a:t>Saviez-vous que… ?</a:t>
            </a:r>
          </a:p>
          <a:p>
            <a:pPr eaLnBrk="1" hangingPunct="1">
              <a:spcBef>
                <a:spcPct val="0"/>
              </a:spcBef>
              <a:defRPr/>
            </a:pPr>
            <a:endParaRPr lang="fr-FR" sz="1200" b="1" u="sng" noProof="0" dirty="0" smtClean="0">
              <a:solidFill>
                <a:schemeClr val="tx1"/>
              </a:solidFill>
              <a:latin typeface="+mn-lt"/>
            </a:endParaRPr>
          </a:p>
          <a:p>
            <a:pPr>
              <a:defRPr/>
            </a:pPr>
            <a:r>
              <a:rPr lang="fr-FR" sz="1200" b="1" noProof="0" dirty="0" smtClean="0">
                <a:solidFill>
                  <a:schemeClr val="tx1"/>
                </a:solidFill>
                <a:latin typeface="+mn-lt"/>
              </a:rPr>
              <a:t>… trois éléments du patrimoine luxembourgeois sont officiellement reconnus par l’Unesco ? </a:t>
            </a:r>
            <a:br>
              <a:rPr lang="fr-FR" sz="1200" b="1" noProof="0" dirty="0" smtClean="0">
                <a:solidFill>
                  <a:schemeClr val="tx1"/>
                </a:solidFill>
                <a:latin typeface="+mn-lt"/>
              </a:rPr>
            </a:br>
            <a:r>
              <a:rPr lang="fr-FR" sz="1200" b="1" noProof="0" dirty="0" smtClean="0">
                <a:solidFill>
                  <a:schemeClr val="tx1"/>
                </a:solidFill>
                <a:latin typeface="+mn-lt"/>
              </a:rPr>
              <a:t/>
            </a:r>
            <a:br>
              <a:rPr lang="fr-FR" sz="1200" b="1" noProof="0" dirty="0" smtClean="0">
                <a:solidFill>
                  <a:schemeClr val="tx1"/>
                </a:solidFill>
                <a:latin typeface="+mn-lt"/>
              </a:rPr>
            </a:br>
            <a:r>
              <a:rPr lang="fr-FR" sz="1200" noProof="0" dirty="0" smtClean="0">
                <a:solidFill>
                  <a:schemeClr val="tx1"/>
                </a:solidFill>
                <a:latin typeface="+mn-lt"/>
              </a:rPr>
              <a:t>En effet, </a:t>
            </a:r>
            <a:r>
              <a:rPr lang="fr-FR" sz="1200" kern="1200" noProof="0" dirty="0" smtClean="0">
                <a:solidFill>
                  <a:schemeClr val="tx1"/>
                </a:solidFill>
                <a:latin typeface="+mn-lt"/>
                <a:ea typeface="+mn-ea"/>
                <a:cs typeface="+mn-cs"/>
              </a:rPr>
              <a:t>la forteresse </a:t>
            </a:r>
            <a:r>
              <a:rPr lang="fr-FR" sz="1200" kern="1200" baseline="0" noProof="0" dirty="0" smtClean="0">
                <a:solidFill>
                  <a:schemeClr val="tx1"/>
                </a:solidFill>
                <a:latin typeface="+mn-lt"/>
                <a:ea typeface="+mn-ea"/>
                <a:cs typeface="+mn-cs"/>
              </a:rPr>
              <a:t>et la vieille ville de Luxembourg</a:t>
            </a:r>
            <a:r>
              <a:rPr lang="fr-FR" sz="1200" kern="1200" noProof="0" dirty="0" smtClean="0">
                <a:solidFill>
                  <a:schemeClr val="tx1"/>
                </a:solidFill>
                <a:latin typeface="+mn-lt"/>
                <a:ea typeface="+mn-ea"/>
                <a:cs typeface="+mn-cs"/>
              </a:rPr>
              <a:t> </a:t>
            </a:r>
            <a:r>
              <a:rPr lang="fr-FR" sz="1200" noProof="0" dirty="0" smtClean="0">
                <a:solidFill>
                  <a:schemeClr val="tx1"/>
                </a:solidFill>
                <a:latin typeface="+mn-lt"/>
              </a:rPr>
              <a:t>figurent depuis 1994 sur la liste du patrimoine mondial de l’Unesco</a:t>
            </a:r>
            <a:r>
              <a:rPr lang="fr-FR" sz="1200" baseline="0" noProof="0" dirty="0" smtClean="0">
                <a:solidFill>
                  <a:schemeClr val="tx1"/>
                </a:solidFill>
                <a:latin typeface="+mn-lt"/>
              </a:rPr>
              <a:t> ;</a:t>
            </a:r>
            <a:r>
              <a:rPr lang="fr-FR" sz="1200" noProof="0" dirty="0" smtClean="0">
                <a:solidFill>
                  <a:schemeClr val="tx1"/>
                </a:solidFill>
                <a:latin typeface="+mn-lt"/>
              </a:rPr>
              <a:t> l’exposition photographique</a:t>
            </a:r>
            <a:r>
              <a:rPr lang="fr-FR" sz="1200" baseline="0" noProof="0" dirty="0" smtClean="0">
                <a:solidFill>
                  <a:schemeClr val="tx1"/>
                </a:solidFill>
                <a:latin typeface="+mn-lt"/>
              </a:rPr>
              <a:t> </a:t>
            </a:r>
            <a:r>
              <a:rPr lang="fr-FR" sz="1200" i="1" noProof="0" dirty="0" smtClean="0">
                <a:solidFill>
                  <a:schemeClr val="tx1"/>
                </a:solidFill>
                <a:latin typeface="+mn-lt"/>
              </a:rPr>
              <a:t>The Family of Man</a:t>
            </a:r>
            <a:r>
              <a:rPr lang="fr-FR" sz="1200" noProof="0" dirty="0" smtClean="0">
                <a:solidFill>
                  <a:schemeClr val="tx1"/>
                </a:solidFill>
                <a:latin typeface="+mn-lt"/>
              </a:rPr>
              <a:t> d’Edward Steichen a été inscrite au registre de la Mémoire du monde de l’Unesco en 2003 ; la procession dansante d’Echternach a été inscrite sur la liste représentative du patrimoine culturel immatériel de l’humanité</a:t>
            </a:r>
            <a:r>
              <a:rPr lang="fr-FR" sz="1200" baseline="0" noProof="0" dirty="0" smtClean="0">
                <a:solidFill>
                  <a:schemeClr val="tx1"/>
                </a:solidFill>
                <a:latin typeface="+mn-lt"/>
              </a:rPr>
              <a:t> de l’Unesco </a:t>
            </a:r>
            <a:r>
              <a:rPr lang="fr-FR" sz="1200" noProof="0" dirty="0" smtClean="0">
                <a:solidFill>
                  <a:schemeClr val="tx1"/>
                </a:solidFill>
                <a:latin typeface="+mn-lt"/>
              </a:rPr>
              <a:t>en 2010.</a:t>
            </a:r>
          </a:p>
          <a:p>
            <a:pPr>
              <a:defRPr/>
            </a:pPr>
            <a:endParaRPr lang="fr-FR" sz="1200" noProof="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solidFill>
                  <a:schemeClr val="tx1"/>
                </a:solidFill>
                <a:latin typeface="+mn-lt"/>
              </a:rPr>
              <a:t>… </a:t>
            </a:r>
            <a:r>
              <a:rPr lang="fr-FR" sz="1200" b="1" noProof="0" dirty="0" smtClean="0">
                <a:solidFill>
                  <a:schemeClr val="tx1"/>
                </a:solidFill>
                <a:latin typeface="+mn-lt"/>
                <a:cs typeface="Arial" charset="0"/>
              </a:rPr>
              <a:t>qu’en dessous de la Ville de Luxembourg s'étendent 23 km de galeries souterraines du temps de la forteresse, appelées casemates</a:t>
            </a:r>
            <a:r>
              <a:rPr lang="fr-FR" sz="1200" b="1" i="0" noProof="0" dirty="0" smtClean="0">
                <a:solidFill>
                  <a:schemeClr val="tx1"/>
                </a:solidFill>
                <a:latin typeface="+mn-lt"/>
              </a:rPr>
              <a:t>?</a:t>
            </a:r>
            <a:br>
              <a:rPr lang="fr-FR" sz="1200" b="1" i="0" noProof="0" dirty="0" smtClean="0">
                <a:solidFill>
                  <a:schemeClr val="tx1"/>
                </a:solidFill>
                <a:latin typeface="+mn-lt"/>
              </a:rPr>
            </a:br>
            <a:r>
              <a:rPr lang="fr-FR" sz="1200" b="1" noProof="0" dirty="0" smtClean="0">
                <a:solidFill>
                  <a:schemeClr val="tx1"/>
                </a:solidFill>
                <a:latin typeface="+mn-lt"/>
              </a:rPr>
              <a:t/>
            </a:r>
            <a:br>
              <a:rPr lang="fr-FR" sz="1200" b="1" noProof="0" dirty="0" smtClean="0">
                <a:solidFill>
                  <a:schemeClr val="tx1"/>
                </a:solidFill>
                <a:latin typeface="+mn-lt"/>
              </a:rPr>
            </a:br>
            <a:r>
              <a:rPr lang="fr-FR" sz="1200" b="0" i="0" kern="1200" noProof="0" dirty="0" smtClean="0">
                <a:solidFill>
                  <a:schemeClr val="tx1"/>
                </a:solidFill>
                <a:effectLst/>
                <a:latin typeface="+mn-lt"/>
                <a:ea typeface="+mn-ea"/>
                <a:cs typeface="+mn-cs"/>
              </a:rPr>
              <a:t>En</a:t>
            </a:r>
            <a:r>
              <a:rPr lang="fr-FR" sz="1200" b="0" i="0" kern="1200" baseline="0" noProof="0" dirty="0" smtClean="0">
                <a:solidFill>
                  <a:schemeClr val="tx1"/>
                </a:solidFill>
                <a:effectLst/>
                <a:latin typeface="+mn-lt"/>
                <a:ea typeface="+mn-ea"/>
                <a:cs typeface="+mn-cs"/>
              </a:rPr>
              <a:t> effet, </a:t>
            </a:r>
            <a:r>
              <a:rPr lang="fr-FR" sz="1200" b="0" i="0" kern="1200" noProof="0" dirty="0" smtClean="0">
                <a:solidFill>
                  <a:schemeClr val="tx1"/>
                </a:solidFill>
                <a:effectLst/>
                <a:latin typeface="+mn-lt"/>
                <a:ea typeface="+mn-ea"/>
                <a:cs typeface="+mn-cs"/>
              </a:rPr>
              <a:t>les casemates du rocher du Bock et celles de la Vallée de la Pétrusse forment un extraordinaire réseau de 23 km de galeries souterraines et plus de 40</a:t>
            </a:r>
            <a:r>
              <a:rPr lang="fr-FR" sz="1200" b="0" i="0" kern="1200" baseline="0" noProof="0" dirty="0" smtClean="0">
                <a:solidFill>
                  <a:schemeClr val="tx1"/>
                </a:solidFill>
                <a:effectLst/>
                <a:latin typeface="+mn-lt"/>
                <a:ea typeface="+mn-ea"/>
                <a:cs typeface="+mn-cs"/>
              </a:rPr>
              <a:t> </a:t>
            </a:r>
            <a:r>
              <a:rPr lang="fr-FR" sz="1200" b="0" i="0" kern="1200" noProof="0" dirty="0" smtClean="0">
                <a:solidFill>
                  <a:schemeClr val="tx1"/>
                </a:solidFill>
                <a:effectLst/>
                <a:latin typeface="+mn-lt"/>
                <a:ea typeface="+mn-ea"/>
                <a:cs typeface="+mn-cs"/>
              </a:rPr>
              <a:t>000 m</a:t>
            </a:r>
            <a:r>
              <a:rPr lang="fr-FR" sz="1200" b="0" i="0" kern="1200" baseline="30000" noProof="0" dirty="0" smtClean="0">
                <a:solidFill>
                  <a:schemeClr val="tx1"/>
                </a:solidFill>
                <a:effectLst/>
                <a:latin typeface="+mn-lt"/>
                <a:ea typeface="+mn-ea"/>
                <a:cs typeface="+mn-cs"/>
              </a:rPr>
              <a:t>2</a:t>
            </a:r>
            <a:r>
              <a:rPr lang="fr-FR" sz="1200" b="0" i="0" kern="1200" noProof="0" dirty="0" smtClean="0">
                <a:solidFill>
                  <a:schemeClr val="tx1"/>
                </a:solidFill>
                <a:effectLst/>
                <a:latin typeface="+mn-lt"/>
                <a:ea typeface="+mn-ea"/>
                <a:cs typeface="+mn-cs"/>
              </a:rPr>
              <a:t> logés dans les rochers de la ville. Les Casemates du Bock, qui comptaient une cinquantaine de canons, furent creusées par les Autrichiens en 1745/46. Pendant les deux guerres mondiales, elles servaient d'abri pour protéger jusqu'à 35</a:t>
            </a:r>
            <a:r>
              <a:rPr lang="fr-FR" sz="1200" b="0" i="0" kern="1200" baseline="0" noProof="0" dirty="0" smtClean="0">
                <a:solidFill>
                  <a:schemeClr val="tx1"/>
                </a:solidFill>
                <a:effectLst/>
                <a:latin typeface="+mn-lt"/>
                <a:ea typeface="+mn-ea"/>
                <a:cs typeface="+mn-cs"/>
              </a:rPr>
              <a:t> </a:t>
            </a:r>
            <a:r>
              <a:rPr lang="fr-FR" sz="1200" b="0" i="0" kern="1200" noProof="0" dirty="0" smtClean="0">
                <a:solidFill>
                  <a:schemeClr val="tx1"/>
                </a:solidFill>
                <a:effectLst/>
                <a:latin typeface="+mn-lt"/>
                <a:ea typeface="+mn-ea"/>
                <a:cs typeface="+mn-cs"/>
              </a:rPr>
              <a:t>000 personnes en cas d'alerte ou de bombardement.</a:t>
            </a:r>
            <a:r>
              <a:rPr lang="fr-FR" sz="1200" noProof="0" dirty="0" smtClean="0">
                <a:solidFill>
                  <a:schemeClr val="tx1"/>
                </a:solidFill>
                <a:latin typeface="+mn-lt"/>
              </a:rPr>
              <a:t/>
            </a:r>
            <a:br>
              <a:rPr lang="fr-FR" sz="1200" noProof="0" dirty="0" smtClean="0">
                <a:solidFill>
                  <a:schemeClr val="tx1"/>
                </a:solidFill>
                <a:latin typeface="+mn-lt"/>
              </a:rPr>
            </a:br>
            <a:endParaRPr lang="fr-FR" sz="1200" noProof="0" dirty="0" smtClean="0">
              <a:solidFill>
                <a:schemeClr val="tx1"/>
              </a:solidFill>
              <a:latin typeface="+mn-lt"/>
            </a:endParaRPr>
          </a:p>
          <a:p>
            <a:pPr>
              <a:defRPr/>
            </a:pPr>
            <a:r>
              <a:rPr lang="fr-FR" sz="1200" b="1" noProof="0" dirty="0" smtClean="0">
                <a:solidFill>
                  <a:schemeClr val="tx1"/>
                </a:solidFill>
                <a:latin typeface="+mn-lt"/>
              </a:rPr>
              <a:t>… la ville de Luxembourg est la seule ville à avoir </a:t>
            </a:r>
            <a:r>
              <a:rPr lang="fr-FR" sz="1200" b="1" kern="1200" noProof="0" dirty="0" smtClean="0">
                <a:solidFill>
                  <a:schemeClr val="tx1"/>
                </a:solidFill>
                <a:latin typeface="+mn-lt"/>
                <a:ea typeface="+mn-ea"/>
                <a:cs typeface="+mn-cs"/>
              </a:rPr>
              <a:t>été Capitale européenne de la culture à deux reprises </a:t>
            </a:r>
            <a:r>
              <a:rPr lang="fr-FR" sz="1200" b="1" noProof="0" dirty="0" smtClean="0">
                <a:solidFill>
                  <a:schemeClr val="tx1"/>
                </a:solidFill>
                <a:latin typeface="+mn-lt"/>
              </a:rPr>
              <a:t>?</a:t>
            </a:r>
            <a:br>
              <a:rPr lang="fr-FR" sz="1200" b="1" noProof="0" dirty="0" smtClean="0">
                <a:solidFill>
                  <a:schemeClr val="tx1"/>
                </a:solidFill>
                <a:latin typeface="+mn-lt"/>
              </a:rPr>
            </a:br>
            <a:r>
              <a:rPr lang="fr-FR" sz="1200" b="1" noProof="0" dirty="0" smtClean="0">
                <a:solidFill>
                  <a:schemeClr val="tx1"/>
                </a:solidFill>
                <a:latin typeface="+mn-lt"/>
              </a:rPr>
              <a:t/>
            </a:r>
            <a:br>
              <a:rPr lang="fr-FR" sz="1200" b="1" noProof="0" dirty="0" smtClean="0">
                <a:solidFill>
                  <a:schemeClr val="tx1"/>
                </a:solidFill>
                <a:latin typeface="+mn-lt"/>
              </a:rPr>
            </a:br>
            <a:r>
              <a:rPr lang="fr-FR" sz="1200" noProof="0" dirty="0" smtClean="0">
                <a:solidFill>
                  <a:schemeClr val="tx1"/>
                </a:solidFill>
                <a:latin typeface="+mn-lt"/>
              </a:rPr>
              <a:t>En effet, Luxembourg-Ville a été Capitale européenne</a:t>
            </a:r>
            <a:r>
              <a:rPr lang="fr-FR" sz="1200" baseline="0" noProof="0" dirty="0" smtClean="0">
                <a:solidFill>
                  <a:schemeClr val="tx1"/>
                </a:solidFill>
                <a:latin typeface="+mn-lt"/>
              </a:rPr>
              <a:t> de la culture </a:t>
            </a:r>
            <a:r>
              <a:rPr lang="fr-FR" sz="1200" noProof="0" dirty="0" smtClean="0">
                <a:solidFill>
                  <a:schemeClr val="tx1"/>
                </a:solidFill>
                <a:latin typeface="+mn-lt"/>
              </a:rPr>
              <a:t>en 1995 et en 2007. En 2007, ce fut la première ville à proposer d’associer des</a:t>
            </a:r>
            <a:r>
              <a:rPr lang="fr-FR" sz="1200" baseline="0" noProof="0" dirty="0" smtClean="0">
                <a:solidFill>
                  <a:schemeClr val="tx1"/>
                </a:solidFill>
                <a:latin typeface="+mn-lt"/>
              </a:rPr>
              <a:t> régions environnantes, à savoir</a:t>
            </a:r>
            <a:r>
              <a:rPr lang="fr-FR" sz="1200" noProof="0" dirty="0" smtClean="0">
                <a:solidFill>
                  <a:schemeClr val="tx1"/>
                </a:solidFill>
                <a:latin typeface="+mn-lt"/>
              </a:rPr>
              <a:t> la Grande Région (Sarre et Rhénanie-Palatinat en Allemagne, Lorraine en France et Wallonie en Belgique), à cette manifestation.</a:t>
            </a:r>
          </a:p>
        </p:txBody>
      </p:sp>
      <p:sp>
        <p:nvSpPr>
          <p:cNvPr id="4" name="Slide Number Placeholder 3"/>
          <p:cNvSpPr>
            <a:spLocks noGrp="1"/>
          </p:cNvSpPr>
          <p:nvPr>
            <p:ph type="sldNum" sz="quarter" idx="10"/>
          </p:nvPr>
        </p:nvSpPr>
        <p:spPr/>
        <p:txBody>
          <a:bodyPr/>
          <a:lstStyle/>
          <a:p>
            <a:fld id="{66CBA28B-DF43-4C18-8DED-044F8D48FD28}" type="slidenum">
              <a:rPr lang="en-US" smtClean="0"/>
              <a:t>40</a:t>
            </a:fld>
            <a:endParaRPr lang="en-US" dirty="0"/>
          </a:p>
        </p:txBody>
      </p:sp>
    </p:spTree>
    <p:extLst>
      <p:ext uri="{BB962C8B-B14F-4D97-AF65-F5344CB8AC3E}">
        <p14:creationId xmlns:p14="http://schemas.microsoft.com/office/powerpoint/2010/main" val="2010239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pPr>
            <a:r>
              <a:rPr lang="fr-FR" sz="1200" b="1" u="sng" noProof="0" dirty="0" smtClean="0">
                <a:solidFill>
                  <a:schemeClr val="tx1"/>
                </a:solidFill>
                <a:latin typeface="+mn-lt"/>
              </a:rPr>
              <a:t>En un clin d’œil</a:t>
            </a:r>
            <a:r>
              <a:rPr lang="fr-FR" sz="1200" b="1" u="sng" baseline="0" noProof="0" dirty="0" smtClean="0">
                <a:solidFill>
                  <a:schemeClr val="tx1"/>
                </a:solidFill>
                <a:latin typeface="+mn-lt"/>
              </a:rPr>
              <a:t> : Le Luxembourg aisément accessible</a:t>
            </a:r>
            <a:endParaRPr lang="fr-FR" sz="1200" b="1" u="sng" noProof="0" dirty="0" smtClean="0">
              <a:solidFill>
                <a:schemeClr val="tx1"/>
              </a:solidFill>
              <a:latin typeface="+mn-lt"/>
            </a:endParaRPr>
          </a:p>
          <a:p>
            <a:pPr indent="0" eaLnBrk="1" hangingPunct="1">
              <a:lnSpc>
                <a:spcPct val="100000"/>
              </a:lnSpc>
              <a:spcBef>
                <a:spcPct val="0"/>
              </a:spcBef>
            </a:pPr>
            <a:endParaRPr lang="fr-FR" sz="1200" noProof="0" dirty="0" smtClean="0">
              <a:solidFill>
                <a:schemeClr val="tx1"/>
              </a:solidFill>
              <a:latin typeface="+mn-lt"/>
            </a:endParaRPr>
          </a:p>
          <a:p>
            <a:pPr indent="0" eaLnBrk="1" hangingPunct="1">
              <a:lnSpc>
                <a:spcPct val="100000"/>
              </a:lnSpc>
              <a:spcBef>
                <a:spcPct val="0"/>
              </a:spcBef>
            </a:pPr>
            <a:r>
              <a:rPr lang="fr-FR" sz="1200" noProof="0" dirty="0" smtClean="0">
                <a:solidFill>
                  <a:schemeClr val="tx1"/>
                </a:solidFill>
                <a:latin typeface="+mn-lt"/>
              </a:rPr>
              <a:t>Le Luxembourg est situé entre la Belgique, l’Allemagne et la France. Il est bien connecté aux principales villes européennes et aisément accessible par avion, train et route. </a:t>
            </a:r>
          </a:p>
          <a:p>
            <a:pPr indent="0" eaLnBrk="1" hangingPunct="1">
              <a:lnSpc>
                <a:spcPct val="100000"/>
              </a:lnSpc>
              <a:spcBef>
                <a:spcPct val="0"/>
              </a:spcBef>
            </a:pPr>
            <a:endParaRPr lang="fr-FR" sz="1200" noProof="0" dirty="0" smtClean="0">
              <a:solidFill>
                <a:schemeClr val="tx1"/>
              </a:solidFill>
              <a:latin typeface="+mn-lt"/>
            </a:endParaRPr>
          </a:p>
          <a:p>
            <a:pPr indent="0" eaLnBrk="1" hangingPunct="1">
              <a:lnSpc>
                <a:spcPct val="100000"/>
              </a:lnSpc>
              <a:spcBef>
                <a:spcPct val="0"/>
              </a:spcBef>
              <a:buFont typeface="Calibri" pitchFamily="34" charset="0"/>
              <a:buNone/>
            </a:pPr>
            <a:r>
              <a:rPr lang="fr-FR" sz="1200" noProof="0" dirty="0" smtClean="0">
                <a:solidFill>
                  <a:schemeClr val="tx1"/>
                </a:solidFill>
                <a:latin typeface="+mn-lt"/>
              </a:rPr>
              <a:t>- Aéroport international en constante expansion ;</a:t>
            </a:r>
          </a:p>
          <a:p>
            <a:pPr indent="0" eaLnBrk="1" hangingPunct="1">
              <a:lnSpc>
                <a:spcPct val="100000"/>
              </a:lnSpc>
              <a:spcBef>
                <a:spcPct val="0"/>
              </a:spcBef>
              <a:buFont typeface="Calibri" pitchFamily="34" charset="0"/>
              <a:buNone/>
            </a:pPr>
            <a:r>
              <a:rPr lang="fr-FR" sz="1200" noProof="0" dirty="0" smtClean="0">
                <a:solidFill>
                  <a:schemeClr val="tx1"/>
                </a:solidFill>
                <a:latin typeface="+mn-lt"/>
              </a:rPr>
              <a:t>- Dense réseau routier et ferroviaire relié à l’Europe entière ;</a:t>
            </a:r>
          </a:p>
          <a:p>
            <a:pPr marL="0" marR="0" indent="0" algn="l" defTabSz="914400" rtl="0" eaLnBrk="1" fontAlgn="base" latinLnBrk="0" hangingPunct="1">
              <a:lnSpc>
                <a:spcPct val="100000"/>
              </a:lnSpc>
              <a:spcBef>
                <a:spcPct val="0"/>
              </a:spcBef>
              <a:spcAft>
                <a:spcPct val="0"/>
              </a:spcAft>
              <a:buClrTx/>
              <a:buSzTx/>
              <a:buFont typeface="Calibri" pitchFamily="34" charset="0"/>
              <a:buNone/>
              <a:tabLst/>
              <a:defRPr/>
            </a:pPr>
            <a:r>
              <a:rPr lang="fr-FR" sz="1200" noProof="0" dirty="0" smtClean="0">
                <a:solidFill>
                  <a:schemeClr val="tx1"/>
                </a:solidFill>
                <a:latin typeface="+mn-lt"/>
              </a:rPr>
              <a:t>- Liaison TGV avec Paris et Strasbourg ; </a:t>
            </a:r>
            <a:r>
              <a:rPr lang="fr-FR" sz="1200" kern="1200" noProof="0" dirty="0" smtClean="0">
                <a:solidFill>
                  <a:schemeClr val="tx1"/>
                </a:solidFill>
                <a:latin typeface="+mn-lt"/>
                <a:ea typeface="+mn-ea"/>
                <a:cs typeface="+mn-cs"/>
              </a:rPr>
              <a:t>depuis 2016,</a:t>
            </a:r>
            <a:r>
              <a:rPr lang="fr-FR" sz="1200" kern="1200" baseline="0" noProof="0" dirty="0" smtClean="0">
                <a:solidFill>
                  <a:schemeClr val="tx1"/>
                </a:solidFill>
                <a:latin typeface="+mn-lt"/>
                <a:ea typeface="+mn-ea"/>
                <a:cs typeface="+mn-cs"/>
              </a:rPr>
              <a:t> </a:t>
            </a:r>
            <a:r>
              <a:rPr lang="fr-FR" sz="1200" kern="1200" noProof="0" dirty="0" smtClean="0">
                <a:solidFill>
                  <a:schemeClr val="tx1"/>
                </a:solidFill>
                <a:latin typeface="+mn-lt"/>
                <a:ea typeface="+mn-ea"/>
                <a:cs typeface="+mn-cs"/>
              </a:rPr>
              <a:t>également avec des villes du sud de la France.</a:t>
            </a:r>
          </a:p>
          <a:p>
            <a:pPr indent="0" eaLnBrk="1" hangingPunct="1">
              <a:lnSpc>
                <a:spcPct val="100000"/>
              </a:lnSpc>
              <a:spcBef>
                <a:spcPct val="0"/>
              </a:spcBef>
              <a:buFont typeface="Calibri" pitchFamily="34" charset="0"/>
              <a:buNone/>
            </a:pPr>
            <a:endParaRPr lang="fr-FR" sz="1200" noProof="0" dirty="0" smtClean="0">
              <a:solidFill>
                <a:schemeClr val="tx1"/>
              </a:solidFill>
              <a:latin typeface="+mn-lt"/>
            </a:endParaRPr>
          </a:p>
          <a:p>
            <a:pPr indent="0" eaLnBrk="1" hangingPunct="1">
              <a:lnSpc>
                <a:spcPct val="100000"/>
              </a:lnSpc>
              <a:spcBef>
                <a:spcPct val="0"/>
              </a:spcBef>
              <a:buFont typeface="Calibri" pitchFamily="34" charset="0"/>
              <a:buNone/>
            </a:pPr>
            <a:endParaRPr lang="fr-FR" sz="1200" noProof="0" dirty="0" smtClean="0">
              <a:solidFill>
                <a:schemeClr val="tx1"/>
              </a:solidFill>
              <a:latin typeface="+mn-lt"/>
            </a:endParaRPr>
          </a:p>
          <a:p>
            <a:pPr indent="0" eaLnBrk="1" hangingPunct="1">
              <a:lnSpc>
                <a:spcPct val="100000"/>
              </a:lnSpc>
              <a:spcBef>
                <a:spcPct val="0"/>
              </a:spcBef>
            </a:pPr>
            <a:r>
              <a:rPr lang="fr-FR" sz="1200" b="1" noProof="0" dirty="0" smtClean="0">
                <a:solidFill>
                  <a:schemeClr val="tx1"/>
                </a:solidFill>
                <a:latin typeface="+mn-lt"/>
              </a:rPr>
              <a:t>POUR EN SAVOIR PLUS</a:t>
            </a:r>
          </a:p>
          <a:p>
            <a:pPr indent="0" eaLnBrk="1" hangingPunct="1">
              <a:lnSpc>
                <a:spcPct val="100000"/>
              </a:lnSpc>
              <a:spcBef>
                <a:spcPct val="0"/>
              </a:spcBef>
              <a:buFont typeface="Arial" pitchFamily="34" charset="0"/>
              <a:buChar char="•"/>
            </a:pPr>
            <a:r>
              <a:rPr lang="fr-FR" sz="1200" noProof="0" dirty="0" smtClean="0">
                <a:solidFill>
                  <a:schemeClr val="tx1"/>
                </a:solidFill>
                <a:latin typeface="+mn-lt"/>
              </a:rPr>
              <a:t> « </a:t>
            </a:r>
            <a:r>
              <a:rPr lang="fr-FR" sz="1200" i="0" noProof="0" dirty="0" smtClean="0">
                <a:solidFill>
                  <a:schemeClr val="tx1"/>
                </a:solidFill>
                <a:latin typeface="+mn-lt"/>
              </a:rPr>
              <a:t>Transports et mobilité » </a:t>
            </a:r>
            <a:r>
              <a:rPr lang="fr-FR" sz="1200" noProof="0" dirty="0" smtClean="0">
                <a:solidFill>
                  <a:schemeClr val="tx1"/>
                </a:solidFill>
                <a:latin typeface="+mn-lt"/>
              </a:rPr>
              <a:t>: </a:t>
            </a:r>
            <a:br>
              <a:rPr lang="fr-FR" sz="1200" noProof="0" dirty="0" smtClean="0">
                <a:solidFill>
                  <a:schemeClr val="tx1"/>
                </a:solidFill>
                <a:latin typeface="+mn-lt"/>
              </a:rPr>
            </a:br>
            <a:r>
              <a:rPr lang="fr-FR" sz="1200" noProof="0" dirty="0" smtClean="0">
                <a:solidFill>
                  <a:schemeClr val="tx1"/>
                </a:solidFill>
                <a:latin typeface="+mn-lt"/>
              </a:rPr>
              <a:t>  www.luxembourg.public.lu/fr/le-grand-duche-se-presente/luxembourg-tour-horizon/transports-mobilite/index.html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5</a:t>
            </a:fld>
            <a:endParaRPr lang="en-US" dirty="0"/>
          </a:p>
        </p:txBody>
      </p:sp>
    </p:spTree>
    <p:extLst>
      <p:ext uri="{BB962C8B-B14F-4D97-AF65-F5344CB8AC3E}">
        <p14:creationId xmlns:p14="http://schemas.microsoft.com/office/powerpoint/2010/main" val="29064878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fr-FR" sz="1200" b="1" u="sng" noProof="0" dirty="0" smtClean="0">
                <a:solidFill>
                  <a:schemeClr val="tx1"/>
                </a:solidFill>
                <a:latin typeface="+mn-lt"/>
              </a:rPr>
              <a:t>Saviez-vous que… ?</a:t>
            </a:r>
          </a:p>
          <a:p>
            <a:pPr eaLnBrk="1" hangingPunct="1">
              <a:spcBef>
                <a:spcPct val="0"/>
              </a:spcBef>
              <a:defRPr/>
            </a:pPr>
            <a:endParaRPr lang="fr-FR" sz="1200" b="1" u="sng" noProof="0" dirty="0" smtClean="0">
              <a:solidFill>
                <a:schemeClr val="tx1"/>
              </a:solidFill>
              <a:latin typeface="+mn-lt"/>
            </a:endParaRPr>
          </a:p>
          <a:p>
            <a:pPr>
              <a:defRPr/>
            </a:pPr>
            <a:r>
              <a:rPr lang="fr-FR" sz="1200" b="1" noProof="0" dirty="0" smtClean="0">
                <a:solidFill>
                  <a:schemeClr val="tx1"/>
                </a:solidFill>
                <a:latin typeface="+mn-lt"/>
              </a:rPr>
              <a:t> … le Luxembourg consacre environ</a:t>
            </a:r>
            <a:r>
              <a:rPr lang="fr-FR" sz="1200" b="1" baseline="0" noProof="0" dirty="0" smtClean="0">
                <a:solidFill>
                  <a:schemeClr val="tx1"/>
                </a:solidFill>
                <a:latin typeface="+mn-lt"/>
              </a:rPr>
              <a:t> </a:t>
            </a:r>
            <a:r>
              <a:rPr lang="fr-FR" sz="1200" b="1" noProof="0" dirty="0" smtClean="0">
                <a:solidFill>
                  <a:schemeClr val="tx1"/>
                </a:solidFill>
                <a:latin typeface="+mn-lt"/>
              </a:rPr>
              <a:t>1 % de son RNB à l’aide publique au développement ?</a:t>
            </a:r>
            <a:br>
              <a:rPr lang="fr-FR" sz="1200" b="1" noProof="0" dirty="0" smtClean="0">
                <a:solidFill>
                  <a:schemeClr val="tx1"/>
                </a:solidFill>
                <a:latin typeface="+mn-lt"/>
              </a:rPr>
            </a:br>
            <a:r>
              <a:rPr lang="fr-FR" sz="1200" b="1" noProof="0" dirty="0" smtClean="0">
                <a:solidFill>
                  <a:schemeClr val="tx1"/>
                </a:solidFill>
                <a:latin typeface="+mn-lt"/>
              </a:rPr>
              <a:t/>
            </a:r>
            <a:br>
              <a:rPr lang="fr-FR" sz="1200" b="1" noProof="0" dirty="0" smtClean="0">
                <a:solidFill>
                  <a:schemeClr val="tx1"/>
                </a:solidFill>
                <a:latin typeface="+mn-lt"/>
              </a:rPr>
            </a:br>
            <a:r>
              <a:rPr lang="fr-FR" sz="1200" noProof="0" dirty="0" smtClean="0">
                <a:solidFill>
                  <a:schemeClr val="tx1"/>
                </a:solidFill>
                <a:latin typeface="+mn-lt"/>
              </a:rPr>
              <a:t>En effet, depuis 2009, le pays consacre autour de 1 % de son revenu national brut (RNB) à l’aide publique au développement et se situe ainsi parmi les cinq</a:t>
            </a:r>
            <a:r>
              <a:rPr lang="fr-FR" sz="1200" baseline="0" noProof="0" dirty="0" smtClean="0">
                <a:solidFill>
                  <a:schemeClr val="tx1"/>
                </a:solidFill>
                <a:latin typeface="+mn-lt"/>
              </a:rPr>
              <a:t> premiers pays du monde les plus généreux</a:t>
            </a:r>
            <a:r>
              <a:rPr lang="fr-FR" sz="1200" noProof="0" dirty="0" smtClean="0">
                <a:solidFill>
                  <a:schemeClr val="tx1"/>
                </a:solidFill>
                <a:latin typeface="+mn-lt"/>
              </a:rPr>
              <a:t>.</a:t>
            </a:r>
          </a:p>
          <a:p>
            <a:pPr>
              <a:defRPr/>
            </a:pPr>
            <a:r>
              <a:rPr lang="fr-FR" sz="1200" noProof="0" dirty="0" smtClean="0">
                <a:solidFill>
                  <a:schemeClr val="tx1"/>
                </a:solidFill>
                <a:latin typeface="+mn-lt"/>
              </a:rPr>
              <a:t> </a:t>
            </a:r>
          </a:p>
          <a:p>
            <a:pPr>
              <a:defRPr/>
            </a:pPr>
            <a:r>
              <a:rPr lang="fr-FR" sz="1200" b="1" noProof="0" dirty="0" smtClean="0">
                <a:solidFill>
                  <a:schemeClr val="tx1"/>
                </a:solidFill>
                <a:latin typeface="+mn-lt"/>
              </a:rPr>
              <a:t>… le Luxembourg est le principal</a:t>
            </a:r>
            <a:r>
              <a:rPr lang="fr-FR" sz="1200" b="1" baseline="0" noProof="0" dirty="0" smtClean="0">
                <a:solidFill>
                  <a:schemeClr val="tx1"/>
                </a:solidFill>
                <a:latin typeface="+mn-lt"/>
              </a:rPr>
              <a:t> centre d’inscription à la cote officielle de « green bonds » au monde ?</a:t>
            </a:r>
          </a:p>
          <a:p>
            <a:pPr>
              <a:defRPr/>
            </a:pPr>
            <a:endParaRPr lang="fr-FR" sz="1200" b="1" baseline="0" noProof="0" dirty="0" smtClean="0">
              <a:solidFill>
                <a:schemeClr val="tx1"/>
              </a:solidFill>
              <a:latin typeface="+mn-lt"/>
            </a:endParaRPr>
          </a:p>
          <a:p>
            <a:pPr>
              <a:defRPr/>
            </a:pPr>
            <a:r>
              <a:rPr lang="fr-FR" sz="1200" b="0" kern="1200" baseline="0" noProof="0" dirty="0" smtClean="0">
                <a:solidFill>
                  <a:schemeClr val="tx1"/>
                </a:solidFill>
                <a:latin typeface="+mn-lt"/>
                <a:ea typeface="MS PGothic" pitchFamily="34" charset="-128"/>
                <a:cs typeface="Arial" pitchFamily="34" charset="0"/>
              </a:rPr>
              <a:t>En effet, en 2016, le Luxembourg a lancé le </a:t>
            </a:r>
            <a:r>
              <a:rPr lang="fr-FR" sz="1200" b="0" baseline="0" noProof="0" dirty="0" smtClean="0">
                <a:solidFill>
                  <a:schemeClr val="tx1"/>
                </a:solidFill>
                <a:latin typeface="+mn-lt"/>
              </a:rPr>
              <a:t>« </a:t>
            </a:r>
            <a:r>
              <a:rPr lang="fr-FR" sz="1200" b="0" kern="1200" baseline="0" noProof="0" dirty="0" smtClean="0">
                <a:solidFill>
                  <a:schemeClr val="tx1"/>
                </a:solidFill>
                <a:latin typeface="+mn-lt"/>
                <a:ea typeface="MS PGothic" pitchFamily="34" charset="-128"/>
                <a:cs typeface="Arial" pitchFamily="34" charset="0"/>
              </a:rPr>
              <a:t>Luxembourg Green Exchange</a:t>
            </a:r>
            <a:r>
              <a:rPr lang="fr-FR" sz="1200" b="0" baseline="0" noProof="0" dirty="0" smtClean="0">
                <a:solidFill>
                  <a:schemeClr val="tx1"/>
                </a:solidFill>
                <a:latin typeface="+mn-lt"/>
              </a:rPr>
              <a:t> »</a:t>
            </a:r>
            <a:r>
              <a:rPr lang="fr-FR" sz="1200" b="0" kern="1200" baseline="0" noProof="0" dirty="0" smtClean="0">
                <a:solidFill>
                  <a:schemeClr val="tx1"/>
                </a:solidFill>
                <a:latin typeface="+mn-lt"/>
                <a:ea typeface="MS PGothic" pitchFamily="34" charset="-128"/>
                <a:cs typeface="Arial" pitchFamily="34" charset="0"/>
              </a:rPr>
              <a:t> (LGX), la</a:t>
            </a:r>
            <a:r>
              <a:rPr lang="fr-FR" sz="1200" b="0" i="0" kern="1200" noProof="0" dirty="0" smtClean="0">
                <a:solidFill>
                  <a:schemeClr val="tx1"/>
                </a:solidFill>
                <a:effectLst/>
                <a:latin typeface="+mn-lt"/>
                <a:ea typeface="+mn-ea"/>
                <a:cs typeface="+mn-cs"/>
              </a:rPr>
              <a:t> première bourse du monde à se limiter à la cotation de produits financiers écologiques. L</a:t>
            </a:r>
            <a:r>
              <a:rPr lang="fr-FR" sz="1200" b="0" i="0" kern="1200" baseline="0" noProof="0" dirty="0" smtClean="0">
                <a:solidFill>
                  <a:schemeClr val="tx1"/>
                </a:solidFill>
                <a:effectLst/>
                <a:latin typeface="+mn-lt"/>
                <a:ea typeface="+mn-ea"/>
                <a:cs typeface="+mn-cs"/>
              </a:rPr>
              <a:t>a jeune bourse verte du Luxembourg est le leader mondial sur le marché avec presque la moitié des obligations vertes cotées.</a:t>
            </a:r>
            <a:endParaRPr lang="fr-FR" sz="1200" b="0" kern="1200" spc="-50" baseline="0" noProof="0" dirty="0" smtClean="0">
              <a:solidFill>
                <a:schemeClr val="tx1"/>
              </a:solidFill>
              <a:latin typeface="+mn-lt"/>
              <a:ea typeface="MS PGothic" pitchFamily="34" charset="-128"/>
              <a:cs typeface="Arial" pitchFamily="34" charset="0"/>
            </a:endParaRPr>
          </a:p>
          <a:p>
            <a:pPr>
              <a:defRPr/>
            </a:pPr>
            <a:endParaRPr lang="fr-FR" sz="1200" b="1" noProof="0" dirty="0" smtClean="0">
              <a:solidFill>
                <a:schemeClr val="tx1"/>
              </a:solidFill>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1" noProof="0" dirty="0" smtClean="0">
                <a:solidFill>
                  <a:schemeClr val="tx1"/>
                </a:solidFill>
                <a:latin typeface="+mn-lt"/>
              </a:rPr>
              <a:t>… </a:t>
            </a:r>
            <a:r>
              <a:rPr lang="fr-FR" sz="1200" b="1" noProof="0" dirty="0" smtClean="0">
                <a:solidFill>
                  <a:schemeClr val="tx1"/>
                </a:solidFill>
                <a:latin typeface="+mn-lt"/>
                <a:cs typeface="Arial" charset="0"/>
              </a:rPr>
              <a:t>le Luxembourg a promulgué la première loi européenne sur l’exploitation des ressources spatiales </a:t>
            </a:r>
            <a:r>
              <a:rPr lang="fr-FR" sz="1200" b="1" noProof="0" dirty="0" smtClean="0">
                <a:solidFill>
                  <a:schemeClr val="tx1"/>
                </a:solidFill>
                <a:latin typeface="+mn-lt"/>
              </a:rPr>
              <a:t>?</a:t>
            </a:r>
            <a:br>
              <a:rPr lang="fr-FR" sz="1200" b="1" noProof="0" dirty="0" smtClean="0">
                <a:solidFill>
                  <a:schemeClr val="tx1"/>
                </a:solidFill>
                <a:latin typeface="+mn-lt"/>
              </a:rPr>
            </a:br>
            <a:endParaRPr lang="fr-FR" sz="1200" b="0" i="0" u="none" strike="noStrike" kern="1200" noProof="0" dirty="0" smtClean="0">
              <a:solidFill>
                <a:schemeClr val="tx1"/>
              </a:solidFill>
              <a:effectLst/>
              <a:latin typeface="+mn-lt"/>
              <a:ea typeface="+mn-ea"/>
              <a:cs typeface="+mn-cs"/>
            </a:endParaRPr>
          </a:p>
          <a:p>
            <a:pPr>
              <a:defRPr/>
            </a:pPr>
            <a:r>
              <a:rPr lang="fr-FR" sz="1200" b="0" i="0" u="none" strike="noStrike" kern="1200" noProof="0" dirty="0" smtClean="0">
                <a:solidFill>
                  <a:schemeClr val="tx1"/>
                </a:solidFill>
                <a:effectLst/>
                <a:latin typeface="+mn-lt"/>
                <a:ea typeface="+mn-ea"/>
                <a:cs typeface="+mn-cs"/>
              </a:rPr>
              <a:t>La loi concernant les ressources spatiales a été votée le 13 juillet 2017 à la Chambre des Députés et a obtenu une large majorité avec 55 voix en sa faveur. Elle a</a:t>
            </a:r>
            <a:r>
              <a:rPr lang="fr-FR" sz="1200" b="0" i="0" u="none" strike="noStrike" kern="1200" baseline="0" noProof="0" dirty="0" smtClean="0">
                <a:solidFill>
                  <a:schemeClr val="tx1"/>
                </a:solidFill>
                <a:effectLst/>
                <a:latin typeface="+mn-lt"/>
                <a:ea typeface="+mn-ea"/>
                <a:cs typeface="+mn-cs"/>
              </a:rPr>
              <a:t> été rendue effective </a:t>
            </a:r>
            <a:r>
              <a:rPr lang="fr-FR" sz="1200" b="0" i="0" u="none" strike="noStrike" kern="1200" noProof="0" dirty="0" smtClean="0">
                <a:solidFill>
                  <a:schemeClr val="tx1"/>
                </a:solidFill>
                <a:effectLst/>
                <a:latin typeface="+mn-lt"/>
                <a:ea typeface="+mn-ea"/>
                <a:cs typeface="+mn-cs"/>
              </a:rPr>
              <a:t>le 1</a:t>
            </a:r>
            <a:r>
              <a:rPr lang="fr-FR" sz="1200" b="0" i="0" u="none" strike="noStrike" kern="1200" baseline="30000" noProof="0" dirty="0" smtClean="0">
                <a:solidFill>
                  <a:schemeClr val="tx1"/>
                </a:solidFill>
                <a:effectLst/>
                <a:latin typeface="+mn-lt"/>
                <a:ea typeface="+mn-ea"/>
                <a:cs typeface="+mn-cs"/>
              </a:rPr>
              <a:t>er</a:t>
            </a:r>
            <a:r>
              <a:rPr lang="fr-FR" sz="1200" b="0" i="0" u="none" strike="noStrike" kern="1200" noProof="0" dirty="0" smtClean="0">
                <a:solidFill>
                  <a:schemeClr val="tx1"/>
                </a:solidFill>
                <a:effectLst/>
                <a:latin typeface="+mn-lt"/>
                <a:ea typeface="+mn-ea"/>
                <a:cs typeface="+mn-cs"/>
              </a:rPr>
              <a:t> août 2017. Le Luxembourg devient ainsi le premier pays européen à mettre en place une législation qui donne aux opérateurs privés des assurances quant à la propriété des ressources qu’ils extraient dans l’espace. </a:t>
            </a:r>
          </a:p>
          <a:p>
            <a:pPr>
              <a:defRPr/>
            </a:pPr>
            <a:endParaRPr lang="fr-FR" sz="1200" b="0" noProof="0" dirty="0" smtClean="0">
              <a:solidFill>
                <a:schemeClr val="tx1"/>
              </a:solidFill>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1" noProof="0" dirty="0" smtClean="0">
                <a:solidFill>
                  <a:schemeClr val="tx1"/>
                </a:solidFill>
                <a:latin typeface="+mn-lt"/>
              </a:rPr>
              <a:t>… </a:t>
            </a:r>
            <a:r>
              <a:rPr lang="fr-FR" sz="1200" b="1" noProof="0" dirty="0" smtClean="0">
                <a:solidFill>
                  <a:schemeClr val="tx1"/>
                </a:solidFill>
                <a:latin typeface="+mn-lt"/>
                <a:cs typeface="Arial" charset="0"/>
              </a:rPr>
              <a:t>le Grand-Duché figure en haut du classement des systèmes de santé mondiaux </a:t>
            </a:r>
            <a:r>
              <a:rPr lang="fr-FR" sz="1200" b="1" noProof="0" dirty="0" smtClean="0">
                <a:solidFill>
                  <a:schemeClr val="tx1"/>
                </a:solidFill>
                <a:latin typeface="+mn-lt"/>
              </a:rPr>
              <a:t>?</a:t>
            </a:r>
            <a:br>
              <a:rPr lang="fr-FR" sz="1200" b="1" noProof="0" dirty="0" smtClean="0">
                <a:solidFill>
                  <a:schemeClr val="tx1"/>
                </a:solidFill>
                <a:latin typeface="+mn-lt"/>
              </a:rPr>
            </a:br>
            <a:r>
              <a:rPr lang="fr-FR" sz="1200" b="1" noProof="0" dirty="0" smtClean="0">
                <a:solidFill>
                  <a:schemeClr val="tx1"/>
                </a:solidFill>
                <a:latin typeface="+mn-lt"/>
              </a:rPr>
              <a:t/>
            </a:r>
            <a:br>
              <a:rPr lang="fr-FR" sz="1200" b="1" noProof="0" dirty="0" smtClean="0">
                <a:solidFill>
                  <a:schemeClr val="tx1"/>
                </a:solidFill>
                <a:latin typeface="+mn-lt"/>
              </a:rPr>
            </a:br>
            <a:r>
              <a:rPr lang="fr-FR" sz="1200" noProof="0" dirty="0" smtClean="0">
                <a:solidFill>
                  <a:schemeClr val="tx1"/>
                </a:solidFill>
                <a:latin typeface="+mn-lt"/>
              </a:rPr>
              <a:t>En effet, d’après la dernière étude du</a:t>
            </a:r>
            <a:r>
              <a:rPr lang="fr-FR" sz="1200" baseline="0" noProof="0" dirty="0" smtClean="0">
                <a:solidFill>
                  <a:schemeClr val="tx1"/>
                </a:solidFill>
                <a:latin typeface="+mn-lt"/>
              </a:rPr>
              <a:t> Legatum Institute, </a:t>
            </a:r>
            <a:r>
              <a:rPr lang="fr-FR" sz="1200" noProof="0" dirty="0" smtClean="0">
                <a:solidFill>
                  <a:schemeClr val="tx1"/>
                </a:solidFill>
                <a:latin typeface="+mn-lt"/>
              </a:rPr>
              <a:t>« Legatum Prosperity Index », </a:t>
            </a:r>
            <a:r>
              <a:rPr lang="fr-FR" sz="1200" b="0" i="0" u="none" strike="noStrike" kern="1200" noProof="0" dirty="0" smtClean="0">
                <a:solidFill>
                  <a:schemeClr val="tx1"/>
                </a:solidFill>
                <a:effectLst/>
                <a:latin typeface="+mn-lt"/>
                <a:ea typeface="+mn-ea"/>
                <a:cs typeface="+mn-cs"/>
              </a:rPr>
              <a:t>le Luxembourg fait partie, avec la Norvège, la Suisse et les États-Unis, des pays qui consacrent les dépenses les plus élevées à la santé (6 % de son PIB). La part des dépenses médicales à la charge des ménages atteint les 1,4 %, ce qui représente le taux le plus faible parmi tous les pays membres de l’OCDE. 95,2 % des habitants sont couverts par une assurance maladie.</a:t>
            </a:r>
            <a:endParaRPr lang="fr-FR" sz="1200" b="0" noProof="0" dirty="0">
              <a:solidFill>
                <a:schemeClr val="tx1"/>
              </a:solidFill>
              <a:latin typeface="+mn-lt"/>
            </a:endParaRPr>
          </a:p>
        </p:txBody>
      </p:sp>
      <p:sp>
        <p:nvSpPr>
          <p:cNvPr id="4" name="Slide Number Placeholder 3"/>
          <p:cNvSpPr>
            <a:spLocks noGrp="1"/>
          </p:cNvSpPr>
          <p:nvPr>
            <p:ph type="sldNum" sz="quarter" idx="10"/>
          </p:nvPr>
        </p:nvSpPr>
        <p:spPr/>
        <p:txBody>
          <a:bodyPr/>
          <a:lstStyle/>
          <a:p>
            <a:fld id="{66CBA28B-DF43-4C18-8DED-044F8D48FD28}" type="slidenum">
              <a:rPr lang="en-US" smtClean="0"/>
              <a:t>41</a:t>
            </a:fld>
            <a:endParaRPr lang="en-US" dirty="0"/>
          </a:p>
        </p:txBody>
      </p:sp>
    </p:spTree>
    <p:extLst>
      <p:ext uri="{BB962C8B-B14F-4D97-AF65-F5344CB8AC3E}">
        <p14:creationId xmlns:p14="http://schemas.microsoft.com/office/powerpoint/2010/main" val="498187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CBA28B-DF43-4C18-8DED-044F8D48FD28}" type="slidenum">
              <a:rPr lang="en-US" smtClean="0"/>
              <a:t>42</a:t>
            </a:fld>
            <a:endParaRPr lang="en-US" dirty="0"/>
          </a:p>
        </p:txBody>
      </p:sp>
    </p:spTree>
    <p:extLst>
      <p:ext uri="{BB962C8B-B14F-4D97-AF65-F5344CB8AC3E}">
        <p14:creationId xmlns:p14="http://schemas.microsoft.com/office/powerpoint/2010/main" val="2864123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a:pPr>
            <a:r>
              <a:rPr lang="fr-CH" sz="1200" b="1" u="sng" dirty="0" smtClean="0">
                <a:solidFill>
                  <a:schemeClr val="tx1"/>
                </a:solidFill>
                <a:latin typeface="+mn-lt"/>
              </a:rPr>
              <a:t>Géographie</a:t>
            </a:r>
          </a:p>
          <a:p>
            <a:pPr>
              <a:spcBef>
                <a:spcPts val="0"/>
              </a:spcBef>
              <a:defRPr/>
            </a:pPr>
            <a:endParaRPr lang="fr-CH" sz="1200" dirty="0" smtClean="0">
              <a:solidFill>
                <a:schemeClr val="tx1"/>
              </a:solidFill>
              <a:latin typeface="+mn-lt"/>
            </a:endParaRPr>
          </a:p>
          <a:p>
            <a:pPr>
              <a:spcBef>
                <a:spcPts val="0"/>
              </a:spcBef>
              <a:defRPr/>
            </a:pPr>
            <a:r>
              <a:rPr lang="fr-FR" sz="1200" b="1" dirty="0" smtClean="0">
                <a:solidFill>
                  <a:schemeClr val="tx1"/>
                </a:solidFill>
                <a:latin typeface="+mn-lt"/>
              </a:rPr>
              <a:t>Superficie : </a:t>
            </a:r>
            <a:r>
              <a:rPr lang="fr-FR" sz="1200" dirty="0" smtClean="0">
                <a:solidFill>
                  <a:schemeClr val="tx1"/>
                </a:solidFill>
                <a:latin typeface="+mn-lt"/>
              </a:rPr>
              <a:t>2</a:t>
            </a:r>
            <a:r>
              <a:rPr lang="fr-FR" sz="1200" baseline="0" dirty="0" smtClean="0">
                <a:solidFill>
                  <a:schemeClr val="tx1"/>
                </a:solidFill>
                <a:latin typeface="+mn-lt"/>
              </a:rPr>
              <a:t> </a:t>
            </a:r>
            <a:r>
              <a:rPr lang="fr-FR" sz="1200" dirty="0" smtClean="0">
                <a:solidFill>
                  <a:schemeClr val="tx1"/>
                </a:solidFill>
                <a:latin typeface="+mn-lt"/>
              </a:rPr>
              <a:t>586 km</a:t>
            </a:r>
            <a:r>
              <a:rPr lang="fr-FR" sz="1200" baseline="30000" dirty="0" smtClean="0">
                <a:solidFill>
                  <a:schemeClr val="tx1"/>
                </a:solidFill>
                <a:latin typeface="+mn-lt"/>
              </a:rPr>
              <a:t>2</a:t>
            </a:r>
            <a:r>
              <a:rPr lang="fr-FR" sz="1200" dirty="0" smtClean="0">
                <a:solidFill>
                  <a:schemeClr val="tx1"/>
                </a:solidFill>
                <a:latin typeface="+mn-lt"/>
              </a:rPr>
              <a:t>. Le Luxembourg s’étend sur 82 km du nord au sud et sur 57 km d’est en ouest.</a:t>
            </a:r>
            <a:endParaRPr lang="fr-CH" sz="1200" dirty="0" smtClean="0">
              <a:solidFill>
                <a:schemeClr val="tx1"/>
              </a:solidFill>
              <a:latin typeface="+mn-lt"/>
            </a:endParaRPr>
          </a:p>
          <a:p>
            <a:pPr>
              <a:spcBef>
                <a:spcPts val="0"/>
              </a:spcBef>
              <a:defRPr/>
            </a:pPr>
            <a:endParaRPr lang="fr-FR" sz="1200" b="1" dirty="0" smtClean="0">
              <a:solidFill>
                <a:schemeClr val="tx1"/>
              </a:solidFill>
              <a:latin typeface="+mn-lt"/>
            </a:endParaRPr>
          </a:p>
          <a:p>
            <a:pPr>
              <a:spcBef>
                <a:spcPts val="0"/>
              </a:spcBef>
              <a:defRPr/>
            </a:pPr>
            <a:r>
              <a:rPr lang="fr-FR" sz="1200" b="1" dirty="0" smtClean="0">
                <a:solidFill>
                  <a:schemeClr val="tx1"/>
                </a:solidFill>
                <a:latin typeface="+mn-lt"/>
              </a:rPr>
              <a:t>Situé entre l’Allemagne, la Belgique et la France, le Grand-Duché se trouve au cœur de l’Europe occidentale.</a:t>
            </a:r>
            <a:endParaRPr lang="fr-CH" sz="1200" dirty="0" smtClean="0">
              <a:solidFill>
                <a:schemeClr val="tx1"/>
              </a:solidFill>
              <a:latin typeface="+mn-lt"/>
            </a:endParaRPr>
          </a:p>
          <a:p>
            <a:pPr>
              <a:spcBef>
                <a:spcPts val="0"/>
              </a:spcBef>
              <a:defRPr/>
            </a:pPr>
            <a:endParaRPr lang="fr-FR" sz="1200" dirty="0" smtClean="0">
              <a:solidFill>
                <a:schemeClr val="tx1"/>
              </a:solidFill>
              <a:latin typeface="+mn-lt"/>
            </a:endParaRPr>
          </a:p>
          <a:p>
            <a:pPr>
              <a:spcBef>
                <a:spcPts val="0"/>
              </a:spcBef>
              <a:defRPr/>
            </a:pPr>
            <a:r>
              <a:rPr lang="fr-FR" sz="1200" dirty="0" smtClean="0">
                <a:solidFill>
                  <a:schemeClr val="tx1"/>
                </a:solidFill>
                <a:latin typeface="+mn-lt"/>
              </a:rPr>
              <a:t>Le Grand-Duché présente </a:t>
            </a:r>
            <a:r>
              <a:rPr lang="fr-FR" sz="1200" b="1" dirty="0" smtClean="0">
                <a:solidFill>
                  <a:schemeClr val="tx1"/>
                </a:solidFill>
                <a:latin typeface="+mn-lt"/>
              </a:rPr>
              <a:t>deux régions naturelles :</a:t>
            </a:r>
            <a:r>
              <a:rPr lang="fr-FR" sz="1200" dirty="0" smtClean="0">
                <a:solidFill>
                  <a:schemeClr val="tx1"/>
                </a:solidFill>
                <a:latin typeface="+mn-lt"/>
              </a:rPr>
              <a:t> l’Oesling au nord ainsi que le Gutland, comprenant la</a:t>
            </a:r>
            <a:r>
              <a:rPr lang="fr-FR" sz="1200" baseline="0" dirty="0" smtClean="0">
                <a:solidFill>
                  <a:schemeClr val="tx1"/>
                </a:solidFill>
                <a:latin typeface="+mn-lt"/>
              </a:rPr>
              <a:t> Vallée des sept châteaux à l’ouest,</a:t>
            </a:r>
            <a:r>
              <a:rPr lang="fr-FR" sz="1200" dirty="0" smtClean="0">
                <a:solidFill>
                  <a:schemeClr val="tx1"/>
                </a:solidFill>
                <a:latin typeface="+mn-lt"/>
              </a:rPr>
              <a:t> le Bassin minier au sud et la vallée de la Moselle à l’est.</a:t>
            </a:r>
            <a:endParaRPr lang="fr-CH" sz="1200" dirty="0" smtClean="0">
              <a:solidFill>
                <a:schemeClr val="tx1"/>
              </a:solidFill>
              <a:latin typeface="+mn-lt"/>
            </a:endParaRPr>
          </a:p>
          <a:p>
            <a:pPr>
              <a:spcBef>
                <a:spcPts val="0"/>
              </a:spcBef>
              <a:defRPr/>
            </a:pPr>
            <a:endParaRPr lang="fr-FR" sz="1200" b="1" dirty="0" smtClean="0">
              <a:solidFill>
                <a:schemeClr val="tx1"/>
              </a:solidFill>
              <a:latin typeface="+mn-lt"/>
            </a:endParaRPr>
          </a:p>
          <a:p>
            <a:pPr>
              <a:spcBef>
                <a:spcPts val="0"/>
              </a:spcBef>
              <a:defRPr/>
            </a:pPr>
            <a:r>
              <a:rPr lang="fr-FR" sz="1200" b="1" dirty="0" smtClean="0">
                <a:solidFill>
                  <a:schemeClr val="tx1"/>
                </a:solidFill>
                <a:latin typeface="+mn-lt"/>
              </a:rPr>
              <a:t>Oesling </a:t>
            </a:r>
            <a:r>
              <a:rPr lang="fr-FR" sz="1200" b="0" dirty="0" smtClean="0">
                <a:solidFill>
                  <a:schemeClr val="tx1"/>
                </a:solidFill>
                <a:latin typeface="+mn-lt"/>
              </a:rPr>
              <a:t>(a</a:t>
            </a:r>
            <a:r>
              <a:rPr lang="fr-FR" sz="1200" dirty="0" smtClean="0">
                <a:solidFill>
                  <a:schemeClr val="tx1"/>
                </a:solidFill>
                <a:latin typeface="+mn-lt"/>
              </a:rPr>
              <a:t>u nord, fait partie des Ardennes)</a:t>
            </a:r>
            <a:r>
              <a:rPr lang="fr-FR" sz="1200" b="1" dirty="0" smtClean="0">
                <a:solidFill>
                  <a:schemeClr val="tx1"/>
                </a:solidFill>
                <a:latin typeface="+mn-lt"/>
              </a:rPr>
              <a:t> : </a:t>
            </a:r>
            <a:r>
              <a:rPr lang="fr-FR" sz="1200" dirty="0" smtClean="0">
                <a:solidFill>
                  <a:schemeClr val="tx1"/>
                </a:solidFill>
                <a:latin typeface="+mn-lt"/>
              </a:rPr>
              <a:t>région boisée, rivières et lacs ; parc naturel de la Haute-Sûre et parc naturel de l’Our</a:t>
            </a:r>
            <a:r>
              <a:rPr lang="fr-FR" sz="1200" baseline="0" dirty="0" smtClean="0">
                <a:solidFill>
                  <a:schemeClr val="tx1"/>
                </a:solidFill>
                <a:latin typeface="+mn-lt"/>
              </a:rPr>
              <a:t> </a:t>
            </a:r>
            <a:r>
              <a:rPr lang="fr-FR" sz="1200" dirty="0" smtClean="0">
                <a:solidFill>
                  <a:schemeClr val="tx1"/>
                </a:solidFill>
                <a:latin typeface="+mn-lt"/>
              </a:rPr>
              <a:t>; principales villes : Ettelbruck, Wiltz, Diekirch et Clervaux.</a:t>
            </a:r>
            <a:endParaRPr lang="fr-CH" sz="1200" dirty="0" smtClean="0">
              <a:solidFill>
                <a:schemeClr val="tx1"/>
              </a:solidFill>
              <a:latin typeface="+mn-lt"/>
            </a:endParaRPr>
          </a:p>
          <a:p>
            <a:pPr>
              <a:spcBef>
                <a:spcPts val="0"/>
              </a:spcBef>
              <a:defRPr/>
            </a:pPr>
            <a:endParaRPr lang="fr-FR" sz="1200" b="1" dirty="0" smtClean="0">
              <a:solidFill>
                <a:schemeClr val="tx1"/>
              </a:solidFill>
              <a:latin typeface="+mn-lt"/>
            </a:endParaRPr>
          </a:p>
          <a:p>
            <a:pPr>
              <a:spcBef>
                <a:spcPts val="0"/>
              </a:spcBef>
              <a:defRPr/>
            </a:pPr>
            <a:r>
              <a:rPr lang="fr-FR" sz="1200" b="1" dirty="0" smtClean="0">
                <a:solidFill>
                  <a:schemeClr val="tx1"/>
                </a:solidFill>
                <a:latin typeface="+mn-lt"/>
              </a:rPr>
              <a:t>Gutland :</a:t>
            </a:r>
            <a:r>
              <a:rPr lang="fr-FR" sz="1200" dirty="0" smtClean="0">
                <a:solidFill>
                  <a:schemeClr val="tx1"/>
                </a:solidFill>
                <a:latin typeface="+mn-lt"/>
              </a:rPr>
              <a:t> campagnes et forêts ; Vallée des sept châteaux et forêts (à l’ouest) ; Terres rouges (au sud) ; vallée de la Moselle (à l’est), région Mullerthal – Petite Suisse luxembourgeoise avec son parc naturel Mëllerdall (à l’est) ; principales villes : la capitale Luxembourg, Esch-sur-Alzette, Dudelange, Differdange.</a:t>
            </a:r>
            <a:endParaRPr lang="fr-CH" sz="1200" dirty="0" smtClean="0">
              <a:solidFill>
                <a:schemeClr val="tx1"/>
              </a:solidFill>
              <a:latin typeface="+mn-lt"/>
            </a:endParaRPr>
          </a:p>
          <a:p>
            <a:pPr>
              <a:spcBef>
                <a:spcPts val="0"/>
              </a:spcBef>
              <a:defRPr/>
            </a:pPr>
            <a:endParaRPr lang="fr-FR" sz="1200" b="1" dirty="0" smtClean="0">
              <a:solidFill>
                <a:schemeClr val="tx1"/>
              </a:solidFill>
              <a:latin typeface="+mn-lt"/>
            </a:endParaRPr>
          </a:p>
          <a:p>
            <a:pPr>
              <a:spcBef>
                <a:spcPts val="0"/>
              </a:spcBef>
              <a:defRPr/>
            </a:pPr>
            <a:r>
              <a:rPr lang="fr-FR" sz="1200" b="1" dirty="0" smtClean="0">
                <a:solidFill>
                  <a:schemeClr val="tx1"/>
                </a:solidFill>
                <a:latin typeface="+mn-lt"/>
              </a:rPr>
              <a:t>Climat :</a:t>
            </a:r>
            <a:r>
              <a:rPr lang="fr-FR" sz="1200" dirty="0" smtClean="0">
                <a:solidFill>
                  <a:schemeClr val="tx1"/>
                </a:solidFill>
                <a:latin typeface="+mn-lt"/>
              </a:rPr>
              <a:t> Le Luxembourg jouit d’un climat tempéré. </a:t>
            </a:r>
            <a:r>
              <a:rPr lang="fr-CH" sz="1200" dirty="0" smtClean="0">
                <a:solidFill>
                  <a:schemeClr val="tx1"/>
                </a:solidFill>
                <a:latin typeface="+mn-lt"/>
              </a:rPr>
              <a:t>La température moyenne annuelle varie entre -2,6 °C (valeur minimale moyenne) et 21,6 °C (valeur maximale moyenne) (1981-2010). Juin, juillet et août sont les mois les plus chauds ; juillet</a:t>
            </a:r>
            <a:r>
              <a:rPr lang="fr-CH" sz="1200" baseline="0" dirty="0" smtClean="0">
                <a:solidFill>
                  <a:schemeClr val="tx1"/>
                </a:solidFill>
                <a:latin typeface="+mn-lt"/>
              </a:rPr>
              <a:t> et août</a:t>
            </a:r>
            <a:r>
              <a:rPr lang="fr-FR" sz="1200" dirty="0" smtClean="0">
                <a:solidFill>
                  <a:schemeClr val="tx1"/>
                </a:solidFill>
                <a:latin typeface="+mn-lt"/>
              </a:rPr>
              <a:t> les mois les plus ensoleillés. En été, les températures oscillent entre 12 °C et 35 °C. En hiver, les températures varient entre -10 °C et 15 °C. En septembre et octobre, le Luxembourg connaît souvent son propre « été indien ».</a:t>
            </a:r>
          </a:p>
          <a:p>
            <a:pPr>
              <a:spcBef>
                <a:spcPts val="0"/>
              </a:spcBef>
              <a:defRPr/>
            </a:pPr>
            <a:endParaRPr lang="fr-FR" sz="1200" b="1" dirty="0" smtClean="0">
              <a:solidFill>
                <a:schemeClr val="tx1"/>
              </a:solidFill>
              <a:latin typeface="+mn-lt"/>
            </a:endParaRPr>
          </a:p>
          <a:p>
            <a:pPr>
              <a:spcBef>
                <a:spcPts val="0"/>
              </a:spcBef>
              <a:defRPr/>
            </a:pPr>
            <a:endParaRPr lang="fr-FR" sz="1200" b="1" dirty="0" smtClean="0">
              <a:solidFill>
                <a:schemeClr val="tx1"/>
              </a:solidFill>
              <a:latin typeface="+mn-lt"/>
            </a:endParaRPr>
          </a:p>
          <a:p>
            <a:pPr>
              <a:spcBef>
                <a:spcPts val="0"/>
              </a:spcBef>
              <a:defRPr/>
            </a:pPr>
            <a:r>
              <a:rPr lang="fr-FR" sz="1200" b="1" dirty="0" smtClean="0">
                <a:solidFill>
                  <a:schemeClr val="tx1"/>
                </a:solidFill>
                <a:latin typeface="+mn-lt"/>
              </a:rPr>
              <a:t>POUR EN SAVOIR PLUS</a:t>
            </a:r>
          </a:p>
          <a:p>
            <a:pPr>
              <a:spcBef>
                <a:spcPts val="0"/>
              </a:spcBef>
              <a:buFont typeface="Arial" pitchFamily="34" charset="0"/>
              <a:buChar char="•"/>
              <a:defRPr/>
            </a:pPr>
            <a:r>
              <a:rPr lang="fr-FR" sz="1200" i="1" dirty="0" smtClean="0">
                <a:solidFill>
                  <a:schemeClr val="tx1"/>
                </a:solidFill>
                <a:latin typeface="+mn-lt"/>
              </a:rPr>
              <a:t> « </a:t>
            </a:r>
            <a:r>
              <a:rPr lang="fr-FR" sz="1200" i="0" dirty="0" smtClean="0">
                <a:solidFill>
                  <a:schemeClr val="tx1"/>
                </a:solidFill>
                <a:latin typeface="+mn-lt"/>
              </a:rPr>
              <a:t>Géographie et climat » : </a:t>
            </a:r>
            <a:br>
              <a:rPr lang="fr-FR" sz="1200" i="0" dirty="0" smtClean="0">
                <a:solidFill>
                  <a:schemeClr val="tx1"/>
                </a:solidFill>
                <a:latin typeface="+mn-lt"/>
              </a:rPr>
            </a:br>
            <a:r>
              <a:rPr lang="fr-FR" sz="1200" i="0" dirty="0" smtClean="0">
                <a:solidFill>
                  <a:schemeClr val="tx1"/>
                </a:solidFill>
                <a:latin typeface="+mn-lt"/>
              </a:rPr>
              <a:t>  www.luxembourg.public.lu/fr/le-grand-duche-se-presente/luxembourg-tour-horizon/geographie-et-climat/index.html</a:t>
            </a:r>
            <a:endParaRPr lang="fr-FR" sz="1200" b="1" i="0" dirty="0" smtClean="0">
              <a:solidFill>
                <a:schemeClr val="tx1"/>
              </a:solidFill>
              <a:latin typeface="+mn-lt"/>
            </a:endParaRPr>
          </a:p>
          <a:p>
            <a:pPr>
              <a:spcBef>
                <a:spcPts val="0"/>
              </a:spcBef>
              <a:buFont typeface="Arial" pitchFamily="34" charset="0"/>
              <a:buChar char="•"/>
              <a:defRPr/>
            </a:pPr>
            <a:r>
              <a:rPr lang="fr-FR" sz="1200" dirty="0" smtClean="0">
                <a:solidFill>
                  <a:schemeClr val="tx1"/>
                </a:solidFill>
                <a:latin typeface="+mn-lt"/>
              </a:rPr>
              <a:t> </a:t>
            </a:r>
            <a:r>
              <a:rPr lang="fr-FR" sz="1200" i="1" dirty="0" smtClean="0">
                <a:solidFill>
                  <a:schemeClr val="tx1"/>
                </a:solidFill>
                <a:latin typeface="+mn-lt"/>
              </a:rPr>
              <a:t>Tout savoir sur le Grand-Duché de Luxembourg : </a:t>
            </a:r>
            <a:br>
              <a:rPr lang="fr-FR" sz="1200" i="1" dirty="0" smtClean="0">
                <a:solidFill>
                  <a:schemeClr val="tx1"/>
                </a:solidFill>
                <a:latin typeface="+mn-lt"/>
              </a:rPr>
            </a:br>
            <a:r>
              <a:rPr lang="fr-FR" sz="1200" i="1" dirty="0" smtClean="0">
                <a:solidFill>
                  <a:schemeClr val="tx1"/>
                </a:solidFill>
                <a:latin typeface="+mn-lt"/>
              </a:rPr>
              <a:t>  </a:t>
            </a:r>
            <a:r>
              <a:rPr lang="fr-FR" sz="1200" i="0" dirty="0" smtClean="0">
                <a:solidFill>
                  <a:schemeClr val="tx1"/>
                </a:solidFill>
                <a:latin typeface="+mn-lt"/>
              </a:rPr>
              <a:t>www.luxembourg.public.lu/fr/publications/c/tout-savoir/index.html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6</a:t>
            </a:fld>
            <a:endParaRPr lang="en-US" dirty="0"/>
          </a:p>
        </p:txBody>
      </p:sp>
    </p:spTree>
    <p:extLst>
      <p:ext uri="{BB962C8B-B14F-4D97-AF65-F5344CB8AC3E}">
        <p14:creationId xmlns:p14="http://schemas.microsoft.com/office/powerpoint/2010/main" val="3597656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eaLnBrk="1" hangingPunct="1">
              <a:lnSpc>
                <a:spcPct val="100000"/>
              </a:lnSpc>
              <a:spcBef>
                <a:spcPct val="0"/>
              </a:spcBef>
              <a:defRPr/>
            </a:pPr>
            <a:r>
              <a:rPr lang="fr-FR" sz="1200" b="1" u="sng" dirty="0" smtClean="0">
                <a:solidFill>
                  <a:schemeClr val="tx1"/>
                </a:solidFill>
                <a:latin typeface="+mn-lt"/>
              </a:rPr>
              <a:t>Système politique </a:t>
            </a:r>
            <a:endParaRPr lang="fr-FR" sz="1200" u="sng" dirty="0" smtClean="0">
              <a:solidFill>
                <a:schemeClr val="tx1"/>
              </a:solidFill>
              <a:latin typeface="+mn-lt"/>
            </a:endParaRPr>
          </a:p>
          <a:p>
            <a:pPr indent="0" eaLnBrk="1" hangingPunct="1">
              <a:lnSpc>
                <a:spcPct val="100000"/>
              </a:lnSpc>
              <a:spcBef>
                <a:spcPct val="0"/>
              </a:spcBef>
              <a:defRPr/>
            </a:pPr>
            <a:endParaRPr lang="fr-FR" sz="1200" dirty="0" smtClean="0">
              <a:solidFill>
                <a:schemeClr val="tx1"/>
              </a:solidFill>
              <a:latin typeface="+mn-lt"/>
            </a:endParaRPr>
          </a:p>
          <a:p>
            <a:pPr indent="0" eaLnBrk="1" hangingPunct="1">
              <a:lnSpc>
                <a:spcPct val="100000"/>
              </a:lnSpc>
              <a:spcBef>
                <a:spcPct val="0"/>
              </a:spcBef>
              <a:defRPr/>
            </a:pPr>
            <a:r>
              <a:rPr lang="fr-FR" sz="1200" dirty="0" smtClean="0">
                <a:solidFill>
                  <a:schemeClr val="tx1"/>
                </a:solidFill>
                <a:latin typeface="+mn-lt"/>
                <a:cs typeface="Arial" charset="0"/>
              </a:rPr>
              <a:t>- La </a:t>
            </a:r>
            <a:r>
              <a:rPr lang="fr-FR" sz="1200" b="1" dirty="0" smtClean="0">
                <a:solidFill>
                  <a:schemeClr val="tx1"/>
                </a:solidFill>
                <a:latin typeface="+mn-lt"/>
                <a:cs typeface="Arial" charset="0"/>
              </a:rPr>
              <a:t>forme de gouvernement </a:t>
            </a:r>
            <a:r>
              <a:rPr lang="fr-FR" sz="1200" dirty="0" smtClean="0">
                <a:solidFill>
                  <a:schemeClr val="tx1"/>
                </a:solidFill>
                <a:latin typeface="+mn-lt"/>
                <a:cs typeface="Arial" charset="0"/>
              </a:rPr>
              <a:t>est celle d’une démocratie parlementaire sous</a:t>
            </a:r>
            <a:r>
              <a:rPr lang="fr-FR" sz="1200" baseline="0" dirty="0" smtClean="0">
                <a:solidFill>
                  <a:schemeClr val="tx1"/>
                </a:solidFill>
                <a:latin typeface="+mn-lt"/>
                <a:cs typeface="Arial" charset="0"/>
              </a:rPr>
              <a:t> le régime d’une </a:t>
            </a:r>
            <a:r>
              <a:rPr lang="fr-FR" sz="1200" dirty="0" smtClean="0">
                <a:solidFill>
                  <a:schemeClr val="tx1"/>
                </a:solidFill>
                <a:latin typeface="+mn-lt"/>
                <a:cs typeface="Arial" charset="0"/>
              </a:rPr>
              <a:t>monarchie constitutionnelle. Les lois votées par la Chambre des députés sont promulguées et publiées par le Grand-Duc. </a:t>
            </a:r>
          </a:p>
          <a:p>
            <a:pPr indent="0" eaLnBrk="1" hangingPunct="1">
              <a:lnSpc>
                <a:spcPct val="100000"/>
              </a:lnSpc>
              <a:spcBef>
                <a:spcPct val="0"/>
              </a:spcBef>
              <a:defRPr/>
            </a:pPr>
            <a:endParaRPr lang="fr-FR" sz="1200" dirty="0" smtClean="0">
              <a:solidFill>
                <a:schemeClr val="tx1"/>
              </a:solidFill>
              <a:latin typeface="+mn-lt"/>
            </a:endParaRPr>
          </a:p>
          <a:p>
            <a:pPr indent="0" eaLnBrk="1" hangingPunct="1">
              <a:lnSpc>
                <a:spcPct val="100000"/>
              </a:lnSpc>
              <a:spcBef>
                <a:spcPct val="0"/>
              </a:spcBef>
              <a:defRPr/>
            </a:pPr>
            <a:r>
              <a:rPr lang="fr-FR" sz="1200" dirty="0" smtClean="0">
                <a:solidFill>
                  <a:schemeClr val="tx1"/>
                </a:solidFill>
                <a:latin typeface="+mn-lt"/>
              </a:rPr>
              <a:t>- La </a:t>
            </a:r>
            <a:r>
              <a:rPr lang="fr-FR" sz="1200" b="1" dirty="0" smtClean="0">
                <a:solidFill>
                  <a:schemeClr val="tx1"/>
                </a:solidFill>
                <a:latin typeface="+mn-lt"/>
              </a:rPr>
              <a:t>Constitution</a:t>
            </a:r>
            <a:r>
              <a:rPr lang="fr-FR" sz="1200" dirty="0" smtClean="0">
                <a:solidFill>
                  <a:schemeClr val="tx1"/>
                </a:solidFill>
                <a:latin typeface="+mn-lt"/>
              </a:rPr>
              <a:t> du Grand-Duché de Luxembourg date du 17 octobre 1868 (modifiée à plusieurs reprises depuis lors).</a:t>
            </a:r>
          </a:p>
          <a:p>
            <a:pPr indent="0" eaLnBrk="1" hangingPunct="1">
              <a:lnSpc>
                <a:spcPct val="100000"/>
              </a:lnSpc>
              <a:spcBef>
                <a:spcPct val="0"/>
              </a:spcBef>
              <a:defRPr/>
            </a:pPr>
            <a:endParaRPr lang="fr-FR" sz="1200" dirty="0" smtClean="0">
              <a:solidFill>
                <a:schemeClr val="tx1"/>
              </a:solidFill>
              <a:latin typeface="+mn-lt"/>
            </a:endParaRPr>
          </a:p>
          <a:p>
            <a:pPr indent="0" eaLnBrk="1" hangingPunct="1">
              <a:lnSpc>
                <a:spcPct val="100000"/>
              </a:lnSpc>
              <a:spcBef>
                <a:spcPct val="0"/>
              </a:spcBef>
              <a:defRPr/>
            </a:pPr>
            <a:r>
              <a:rPr lang="fr-FR" sz="1200" dirty="0" smtClean="0">
                <a:solidFill>
                  <a:schemeClr val="tx1"/>
                </a:solidFill>
                <a:latin typeface="+mn-lt"/>
                <a:cs typeface="Arial" charset="0"/>
              </a:rPr>
              <a:t>- Le </a:t>
            </a:r>
            <a:r>
              <a:rPr lang="fr-FR" sz="1200" b="1" dirty="0" smtClean="0">
                <a:solidFill>
                  <a:schemeClr val="tx1"/>
                </a:solidFill>
                <a:latin typeface="+mn-lt"/>
                <a:cs typeface="Arial" charset="0"/>
              </a:rPr>
              <a:t>suffrage universel </a:t>
            </a:r>
            <a:r>
              <a:rPr lang="fr-FR" sz="1200" dirty="0" smtClean="0">
                <a:solidFill>
                  <a:schemeClr val="tx1"/>
                </a:solidFill>
                <a:latin typeface="+mn-lt"/>
                <a:cs typeface="Arial" charset="0"/>
              </a:rPr>
              <a:t>a été introduit en 1919.</a:t>
            </a:r>
          </a:p>
          <a:p>
            <a:pPr indent="0" eaLnBrk="1" hangingPunct="1">
              <a:lnSpc>
                <a:spcPct val="100000"/>
              </a:lnSpc>
              <a:spcBef>
                <a:spcPct val="0"/>
              </a:spcBef>
              <a:defRPr/>
            </a:pPr>
            <a:endParaRPr lang="fr-FR" sz="1200" dirty="0" smtClean="0">
              <a:solidFill>
                <a:schemeClr val="tx1"/>
              </a:solidFill>
              <a:latin typeface="+mn-lt"/>
            </a:endParaRPr>
          </a:p>
          <a:p>
            <a:pPr indent="0" eaLnBrk="1" hangingPunct="1">
              <a:lnSpc>
                <a:spcPct val="100000"/>
              </a:lnSpc>
              <a:spcBef>
                <a:spcPct val="0"/>
              </a:spcBef>
              <a:defRPr/>
            </a:pPr>
            <a:r>
              <a:rPr lang="fr-FR" sz="1200" dirty="0" smtClean="0">
                <a:solidFill>
                  <a:schemeClr val="tx1"/>
                </a:solidFill>
                <a:latin typeface="+mn-lt"/>
              </a:rPr>
              <a:t>- Le </a:t>
            </a:r>
            <a:r>
              <a:rPr lang="fr-FR" sz="1200" b="1" dirty="0" smtClean="0">
                <a:solidFill>
                  <a:schemeClr val="tx1"/>
                </a:solidFill>
                <a:latin typeface="+mn-lt"/>
              </a:rPr>
              <a:t>chef d’État </a:t>
            </a:r>
            <a:r>
              <a:rPr lang="fr-FR" sz="1200" dirty="0" smtClean="0">
                <a:solidFill>
                  <a:schemeClr val="tx1"/>
                </a:solidFill>
                <a:latin typeface="+mn-lt"/>
              </a:rPr>
              <a:t>est S.A.R. le Grand-Duc Henri (avènement au trône : 7 octobre 2000).</a:t>
            </a:r>
          </a:p>
          <a:p>
            <a:pPr indent="0" eaLnBrk="1" hangingPunct="1">
              <a:lnSpc>
                <a:spcPct val="100000"/>
              </a:lnSpc>
              <a:spcBef>
                <a:spcPct val="0"/>
              </a:spcBef>
              <a:defRPr/>
            </a:pPr>
            <a:endParaRPr lang="fr-FR" sz="1200" dirty="0" smtClean="0">
              <a:solidFill>
                <a:schemeClr val="tx1"/>
              </a:solidFill>
              <a:latin typeface="+mn-lt"/>
            </a:endParaRPr>
          </a:p>
          <a:p>
            <a:pPr indent="0" eaLnBrk="1" hangingPunct="1">
              <a:lnSpc>
                <a:spcPct val="100000"/>
              </a:lnSpc>
              <a:spcBef>
                <a:spcPct val="0"/>
              </a:spcBef>
              <a:defRPr/>
            </a:pPr>
            <a:r>
              <a:rPr lang="fr-FR" sz="1200" dirty="0" smtClean="0">
                <a:solidFill>
                  <a:schemeClr val="tx1"/>
                </a:solidFill>
                <a:latin typeface="+mn-lt"/>
              </a:rPr>
              <a:t>- Le </a:t>
            </a:r>
            <a:r>
              <a:rPr lang="fr-FR" sz="1200" b="1" dirty="0" smtClean="0">
                <a:solidFill>
                  <a:schemeClr val="tx1"/>
                </a:solidFill>
                <a:latin typeface="+mn-lt"/>
              </a:rPr>
              <a:t>Parlement</a:t>
            </a:r>
            <a:r>
              <a:rPr lang="fr-FR" sz="1200" dirty="0" smtClean="0">
                <a:solidFill>
                  <a:schemeClr val="tx1"/>
                </a:solidFill>
                <a:latin typeface="+mn-lt"/>
              </a:rPr>
              <a:t> (appelé Chambre des députés) compte 60 députés.</a:t>
            </a:r>
          </a:p>
          <a:p>
            <a:pPr indent="0" eaLnBrk="1" hangingPunct="1">
              <a:lnSpc>
                <a:spcPct val="100000"/>
              </a:lnSpc>
              <a:spcBef>
                <a:spcPct val="0"/>
              </a:spcBef>
              <a:defRPr/>
            </a:pPr>
            <a:endParaRPr lang="fr-FR" sz="1200" dirty="0" smtClean="0">
              <a:solidFill>
                <a:schemeClr val="tx1"/>
              </a:solidFill>
              <a:latin typeface="+mn-lt"/>
            </a:endParaRPr>
          </a:p>
          <a:p>
            <a:pPr indent="0" eaLnBrk="1" hangingPunct="1">
              <a:lnSpc>
                <a:spcPct val="100000"/>
              </a:lnSpc>
              <a:spcBef>
                <a:spcPct val="0"/>
              </a:spcBef>
              <a:defRPr/>
            </a:pPr>
            <a:r>
              <a:rPr lang="fr-FR" sz="1200" dirty="0" smtClean="0">
                <a:solidFill>
                  <a:schemeClr val="tx1"/>
                </a:solidFill>
                <a:latin typeface="+mn-lt"/>
              </a:rPr>
              <a:t>- Le </a:t>
            </a:r>
            <a:r>
              <a:rPr lang="fr-FR" sz="1200" b="1" dirty="0" smtClean="0">
                <a:solidFill>
                  <a:schemeClr val="tx1"/>
                </a:solidFill>
                <a:latin typeface="+mn-lt"/>
              </a:rPr>
              <a:t>chef du gouvernement </a:t>
            </a:r>
            <a:r>
              <a:rPr lang="fr-FR" sz="1200" dirty="0" smtClean="0">
                <a:solidFill>
                  <a:schemeClr val="tx1"/>
                </a:solidFill>
                <a:latin typeface="+mn-lt"/>
              </a:rPr>
              <a:t>est Xavier Bettel depuis décembre 2013.</a:t>
            </a:r>
            <a:endParaRPr lang="fr-FR" sz="1200" u="sng" dirty="0" smtClean="0">
              <a:solidFill>
                <a:schemeClr val="tx1"/>
              </a:solidFill>
              <a:latin typeface="+mn-lt"/>
            </a:endParaRPr>
          </a:p>
          <a:p>
            <a:pPr indent="0" eaLnBrk="1" hangingPunct="1">
              <a:lnSpc>
                <a:spcPct val="100000"/>
              </a:lnSpc>
              <a:spcBef>
                <a:spcPct val="0"/>
              </a:spcBef>
              <a:defRPr/>
            </a:pPr>
            <a:endParaRPr lang="fr-FR" sz="1200" b="1" dirty="0" smtClean="0">
              <a:solidFill>
                <a:schemeClr val="tx1"/>
              </a:solidFill>
              <a:latin typeface="+mn-lt"/>
            </a:endParaRPr>
          </a:p>
          <a:p>
            <a:pPr indent="0" eaLnBrk="1" hangingPunct="1">
              <a:lnSpc>
                <a:spcPct val="100000"/>
              </a:lnSpc>
              <a:spcBef>
                <a:spcPct val="0"/>
              </a:spcBef>
              <a:buFontTx/>
              <a:buChar char="-"/>
              <a:defRPr/>
            </a:pPr>
            <a:r>
              <a:rPr lang="fr-FR" sz="1200" dirty="0" smtClean="0">
                <a:solidFill>
                  <a:schemeClr val="tx1"/>
                </a:solidFill>
                <a:latin typeface="+mn-lt"/>
              </a:rPr>
              <a:t> Les </a:t>
            </a:r>
            <a:r>
              <a:rPr lang="fr-FR" sz="1200" b="1" dirty="0" smtClean="0">
                <a:solidFill>
                  <a:schemeClr val="tx1"/>
                </a:solidFill>
                <a:latin typeface="+mn-lt"/>
              </a:rPr>
              <a:t>partis au pouvoir </a:t>
            </a:r>
            <a:r>
              <a:rPr lang="fr-FR" sz="1200" b="0" dirty="0" smtClean="0">
                <a:solidFill>
                  <a:schemeClr val="tx1"/>
                </a:solidFill>
                <a:latin typeface="+mn-lt"/>
              </a:rPr>
              <a:t>(</a:t>
            </a:r>
            <a:r>
              <a:rPr lang="fr-FR" sz="1200" dirty="0" smtClean="0">
                <a:solidFill>
                  <a:schemeClr val="tx1"/>
                </a:solidFill>
                <a:latin typeface="+mn-lt"/>
              </a:rPr>
              <a:t>depuis décembre 2013 et réélus en 2018) sont </a:t>
            </a:r>
            <a:r>
              <a:rPr lang="fr-FR" sz="1200" dirty="0" smtClean="0">
                <a:solidFill>
                  <a:schemeClr val="tx1"/>
                </a:solidFill>
                <a:latin typeface="+mn-lt"/>
                <a:cs typeface="Arial" pitchFamily="34" charset="0"/>
              </a:rPr>
              <a:t>le Parti démocratique (DP), le Parti ouvrier socialiste luxembourgeois (LSAP) et Les Verts (déi gréng)</a:t>
            </a:r>
            <a:r>
              <a:rPr lang="fr-FR" sz="1200" dirty="0" smtClean="0">
                <a:solidFill>
                  <a:schemeClr val="tx1"/>
                </a:solidFill>
                <a:latin typeface="+mn-lt"/>
              </a:rPr>
              <a:t>. Avant cette</a:t>
            </a:r>
            <a:r>
              <a:rPr lang="fr-FR" sz="1200" baseline="0" dirty="0" smtClean="0">
                <a:solidFill>
                  <a:schemeClr val="tx1"/>
                </a:solidFill>
                <a:latin typeface="+mn-lt"/>
              </a:rPr>
              <a:t> date</a:t>
            </a:r>
            <a:r>
              <a:rPr lang="fr-FR" sz="1200" dirty="0" smtClean="0">
                <a:solidFill>
                  <a:schemeClr val="tx1"/>
                </a:solidFill>
                <a:latin typeface="+mn-lt"/>
              </a:rPr>
              <a:t>, et ce depuis 1919, le Parti chrétien-social (CSV, ou Parti de la droite avant 1945) a dirigé toutes les coalitions gouvernementales, à deux exceptions près (1925-1926 et 1974-1979).</a:t>
            </a:r>
          </a:p>
          <a:p>
            <a:pPr indent="0" eaLnBrk="1" hangingPunct="1">
              <a:lnSpc>
                <a:spcPct val="100000"/>
              </a:lnSpc>
              <a:spcBef>
                <a:spcPct val="0"/>
              </a:spcBef>
              <a:defRPr/>
            </a:pPr>
            <a:endParaRPr lang="fr-FR" sz="1200" dirty="0" smtClean="0">
              <a:solidFill>
                <a:schemeClr val="tx1"/>
              </a:solidFill>
              <a:latin typeface="+mn-lt"/>
            </a:endParaRPr>
          </a:p>
          <a:p>
            <a:pPr indent="0" eaLnBrk="1" hangingPunct="1">
              <a:lnSpc>
                <a:spcPct val="100000"/>
              </a:lnSpc>
              <a:spcBef>
                <a:spcPct val="0"/>
              </a:spcBef>
              <a:defRPr/>
            </a:pPr>
            <a:r>
              <a:rPr lang="fr-FR" sz="1200" dirty="0" smtClean="0">
                <a:solidFill>
                  <a:schemeClr val="tx1"/>
                </a:solidFill>
                <a:latin typeface="+mn-lt"/>
              </a:rPr>
              <a:t>- </a:t>
            </a:r>
            <a:r>
              <a:rPr lang="fr-FR" sz="1200" b="1" dirty="0" smtClean="0">
                <a:solidFill>
                  <a:schemeClr val="tx1"/>
                </a:solidFill>
                <a:latin typeface="+mn-lt"/>
              </a:rPr>
              <a:t>Séparation des pouvoirs : </a:t>
            </a:r>
            <a:r>
              <a:rPr lang="fr-FR" sz="1200" dirty="0" smtClean="0">
                <a:solidFill>
                  <a:schemeClr val="tx1"/>
                </a:solidFill>
                <a:latin typeface="+mn-lt"/>
              </a:rPr>
              <a:t>Comme dans toute démocratie parlementaire, la séparation des pouvoirs est souple au Luxembourg. Il existe de nombreux liens entre le pouvoir législatif et le pouvoir exécutif. Seul le pouvoir judiciaire est totalement indépendant.</a:t>
            </a:r>
          </a:p>
          <a:p>
            <a:pPr indent="0" eaLnBrk="1" hangingPunct="1">
              <a:lnSpc>
                <a:spcPct val="100000"/>
              </a:lnSpc>
              <a:spcBef>
                <a:spcPct val="0"/>
              </a:spcBef>
              <a:defRPr/>
            </a:pPr>
            <a:endParaRPr lang="fr-FR" sz="1200" dirty="0" smtClean="0">
              <a:solidFill>
                <a:schemeClr val="tx1"/>
              </a:solidFill>
              <a:latin typeface="+mn-lt"/>
            </a:endParaRPr>
          </a:p>
          <a:p>
            <a:pPr indent="0" eaLnBrk="1" hangingPunct="1">
              <a:lnSpc>
                <a:spcPct val="100000"/>
              </a:lnSpc>
              <a:spcBef>
                <a:spcPct val="0"/>
              </a:spcBef>
              <a:defRPr/>
            </a:pPr>
            <a:endParaRPr lang="fr-FR" sz="1200" dirty="0" smtClean="0">
              <a:solidFill>
                <a:schemeClr val="tx1"/>
              </a:solidFill>
              <a:latin typeface="+mn-lt"/>
            </a:endParaRPr>
          </a:p>
          <a:p>
            <a:pPr indent="0" eaLnBrk="1" hangingPunct="1">
              <a:lnSpc>
                <a:spcPct val="100000"/>
              </a:lnSpc>
              <a:spcBef>
                <a:spcPct val="0"/>
              </a:spcBef>
              <a:defRPr/>
            </a:pPr>
            <a:r>
              <a:rPr lang="fr-FR" sz="1200" b="1" dirty="0" smtClean="0">
                <a:solidFill>
                  <a:schemeClr val="tx1"/>
                </a:solidFill>
                <a:latin typeface="+mn-lt"/>
              </a:rPr>
              <a:t>POUR EN SAVOIR PLUS</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fr-FR" sz="1200" dirty="0" smtClean="0">
                <a:solidFill>
                  <a:schemeClr val="tx1"/>
                </a:solidFill>
                <a:latin typeface="+mn-lt"/>
              </a:rPr>
              <a:t> </a:t>
            </a:r>
            <a:r>
              <a:rPr lang="fr-FR" sz="1200" noProof="0" dirty="0" smtClean="0">
                <a:solidFill>
                  <a:schemeClr val="tx1"/>
                </a:solidFill>
                <a:latin typeface="+mn-lt"/>
              </a:rPr>
              <a:t>« </a:t>
            </a:r>
            <a:r>
              <a:rPr lang="fr-FR" sz="1200" i="0" dirty="0" smtClean="0">
                <a:solidFill>
                  <a:schemeClr val="tx1"/>
                </a:solidFill>
                <a:latin typeface="+mn-lt"/>
              </a:rPr>
              <a:t>Système politique</a:t>
            </a:r>
            <a:r>
              <a:rPr lang="fr-FR" sz="1200" i="0" noProof="0" dirty="0" smtClean="0">
                <a:solidFill>
                  <a:schemeClr val="tx1"/>
                </a:solidFill>
                <a:latin typeface="+mn-lt"/>
              </a:rPr>
              <a:t> »</a:t>
            </a:r>
            <a:r>
              <a:rPr lang="fr-FR" sz="1200" i="0" dirty="0" smtClean="0">
                <a:solidFill>
                  <a:schemeClr val="tx1"/>
                </a:solidFill>
                <a:latin typeface="+mn-lt"/>
              </a:rPr>
              <a:t> </a:t>
            </a:r>
            <a:r>
              <a:rPr lang="fr-FR" sz="1200" baseline="0" dirty="0" smtClean="0">
                <a:solidFill>
                  <a:schemeClr val="tx1"/>
                </a:solidFill>
                <a:latin typeface="+mn-lt"/>
              </a:rPr>
              <a:t>: </a:t>
            </a:r>
            <a:br>
              <a:rPr lang="fr-FR" sz="1200" baseline="0" dirty="0" smtClean="0">
                <a:solidFill>
                  <a:schemeClr val="tx1"/>
                </a:solidFill>
                <a:latin typeface="+mn-lt"/>
              </a:rPr>
            </a:br>
            <a:r>
              <a:rPr lang="fr-FR" sz="1200" baseline="0" dirty="0" smtClean="0">
                <a:solidFill>
                  <a:schemeClr val="tx1"/>
                </a:solidFill>
                <a:latin typeface="+mn-lt"/>
              </a:rPr>
              <a:t>  https://gouvernement.lu/fr/systeme-politique.html </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fr-FR" sz="1200" baseline="0" noProof="0" dirty="0" smtClean="0">
                <a:solidFill>
                  <a:schemeClr val="tx1"/>
                </a:solidFill>
                <a:latin typeface="+mn-lt"/>
              </a:rPr>
              <a:t> </a:t>
            </a:r>
            <a:r>
              <a:rPr lang="fr-FR" sz="1200" noProof="0" dirty="0" smtClean="0">
                <a:solidFill>
                  <a:schemeClr val="tx1"/>
                </a:solidFill>
                <a:latin typeface="+mn-lt"/>
              </a:rPr>
              <a:t>« </a:t>
            </a:r>
            <a:r>
              <a:rPr lang="fr-FR" sz="1200" i="0" dirty="0" smtClean="0">
                <a:solidFill>
                  <a:schemeClr val="tx1"/>
                </a:solidFill>
                <a:latin typeface="+mn-lt"/>
              </a:rPr>
              <a:t>Système</a:t>
            </a:r>
            <a:r>
              <a:rPr lang="fr-FR" sz="1200" i="0" baseline="0" dirty="0" smtClean="0">
                <a:solidFill>
                  <a:schemeClr val="tx1"/>
                </a:solidFill>
                <a:latin typeface="+mn-lt"/>
              </a:rPr>
              <a:t> politique</a:t>
            </a:r>
            <a:r>
              <a:rPr lang="fr-FR" sz="1200" i="1" baseline="0" noProof="0" dirty="0" smtClean="0">
                <a:solidFill>
                  <a:schemeClr val="tx1"/>
                </a:solidFill>
                <a:latin typeface="+mn-lt"/>
              </a:rPr>
              <a:t> </a:t>
            </a:r>
            <a:r>
              <a:rPr lang="fr-FR" sz="1200" i="0" baseline="0" noProof="0" dirty="0" smtClean="0">
                <a:solidFill>
                  <a:schemeClr val="tx1"/>
                </a:solidFill>
                <a:latin typeface="+mn-lt"/>
              </a:rPr>
              <a:t>»</a:t>
            </a:r>
            <a:r>
              <a:rPr lang="fr-FR" sz="1200" dirty="0" smtClean="0">
                <a:solidFill>
                  <a:schemeClr val="tx1"/>
                </a:solidFill>
                <a:latin typeface="+mn-lt"/>
              </a:rPr>
              <a:t> : </a:t>
            </a:r>
            <a:br>
              <a:rPr lang="fr-FR" sz="1200" dirty="0" smtClean="0">
                <a:solidFill>
                  <a:schemeClr val="tx1"/>
                </a:solidFill>
                <a:latin typeface="+mn-lt"/>
              </a:rPr>
            </a:br>
            <a:r>
              <a:rPr lang="fr-FR" sz="1200" dirty="0" smtClean="0">
                <a:solidFill>
                  <a:schemeClr val="tx1"/>
                </a:solidFill>
                <a:latin typeface="+mn-lt"/>
              </a:rPr>
              <a:t>  www.luxembourg.public.lu/fr/le-grand-duche-se-presente/systeme-politique/index.html</a:t>
            </a:r>
          </a:p>
          <a:p>
            <a:pPr indent="0" eaLnBrk="1" hangingPunct="1">
              <a:lnSpc>
                <a:spcPct val="100000"/>
              </a:lnSpc>
              <a:spcBef>
                <a:spcPct val="0"/>
              </a:spcBef>
              <a:buFont typeface="Arial" pitchFamily="34" charset="0"/>
              <a:buChar char="•"/>
              <a:defRPr/>
            </a:pPr>
            <a:r>
              <a:rPr lang="fr-FR" sz="1200" dirty="0" smtClean="0">
                <a:solidFill>
                  <a:schemeClr val="tx1"/>
                </a:solidFill>
                <a:latin typeface="+mn-lt"/>
              </a:rPr>
              <a:t> </a:t>
            </a:r>
            <a:r>
              <a:rPr lang="fr-FR" sz="1200" i="1" dirty="0" smtClean="0">
                <a:solidFill>
                  <a:schemeClr val="tx1"/>
                </a:solidFill>
                <a:latin typeface="+mn-lt"/>
              </a:rPr>
              <a:t>à propos... des institutions politiques au Luxembourg </a:t>
            </a:r>
            <a:r>
              <a:rPr lang="fr-FR" sz="1200" i="0" dirty="0" smtClean="0">
                <a:solidFill>
                  <a:schemeClr val="tx1"/>
                </a:solidFill>
                <a:latin typeface="+mn-lt"/>
              </a:rPr>
              <a:t>:</a:t>
            </a:r>
            <a:r>
              <a:rPr lang="fr-FR" sz="1200" i="1" dirty="0" smtClean="0">
                <a:solidFill>
                  <a:schemeClr val="tx1"/>
                </a:solidFill>
                <a:latin typeface="+mn-lt"/>
              </a:rPr>
              <a:t> </a:t>
            </a:r>
            <a:br>
              <a:rPr lang="fr-FR" sz="1200" i="1" dirty="0" smtClean="0">
                <a:solidFill>
                  <a:schemeClr val="tx1"/>
                </a:solidFill>
                <a:latin typeface="+mn-lt"/>
              </a:rPr>
            </a:br>
            <a:r>
              <a:rPr lang="fr-FR" sz="1200" i="1" dirty="0" smtClean="0">
                <a:solidFill>
                  <a:schemeClr val="tx1"/>
                </a:solidFill>
                <a:latin typeface="+mn-lt"/>
              </a:rPr>
              <a:t>  </a:t>
            </a:r>
            <a:r>
              <a:rPr lang="fr-FR" sz="1200" dirty="0" smtClean="0">
                <a:solidFill>
                  <a:schemeClr val="tx1"/>
                </a:solidFill>
                <a:latin typeface="+mn-lt"/>
              </a:rPr>
              <a:t>www.luxembourg.public.lu/fr/publications/d/ap-institutions-politiques/index.html</a:t>
            </a:r>
          </a:p>
          <a:p>
            <a:pPr indent="0" eaLnBrk="1" hangingPunct="1">
              <a:lnSpc>
                <a:spcPct val="100000"/>
              </a:lnSpc>
              <a:spcBef>
                <a:spcPct val="0"/>
              </a:spcBef>
              <a:buFont typeface="Arial" pitchFamily="34" charset="0"/>
              <a:buChar char="•"/>
              <a:defRPr/>
            </a:pPr>
            <a:r>
              <a:rPr lang="fr-FR" sz="1200" i="1" dirty="0" smtClean="0">
                <a:solidFill>
                  <a:schemeClr val="tx1"/>
                </a:solidFill>
                <a:latin typeface="+mn-lt"/>
                <a:cs typeface="Arial" charset="0"/>
              </a:rPr>
              <a:t> Tout savoir sur le Grand-Duché de Luxembourg </a:t>
            </a:r>
            <a:r>
              <a:rPr lang="fr-FR" sz="1200" i="0" dirty="0" smtClean="0">
                <a:solidFill>
                  <a:schemeClr val="tx1"/>
                </a:solidFill>
                <a:latin typeface="+mn-lt"/>
                <a:cs typeface="Arial" charset="0"/>
              </a:rPr>
              <a:t>: </a:t>
            </a:r>
            <a:r>
              <a:rPr lang="fr-FR" sz="1200" i="1" dirty="0" smtClean="0">
                <a:solidFill>
                  <a:schemeClr val="tx1"/>
                </a:solidFill>
                <a:latin typeface="+mn-lt"/>
                <a:cs typeface="Arial" charset="0"/>
              </a:rPr>
              <a:t/>
            </a:r>
            <a:br>
              <a:rPr lang="fr-FR" sz="1200" i="1" dirty="0" smtClean="0">
                <a:solidFill>
                  <a:schemeClr val="tx1"/>
                </a:solidFill>
                <a:latin typeface="+mn-lt"/>
                <a:cs typeface="Arial" charset="0"/>
              </a:rPr>
            </a:br>
            <a:r>
              <a:rPr lang="fr-FR" sz="1200" i="1" dirty="0" smtClean="0">
                <a:solidFill>
                  <a:schemeClr val="tx1"/>
                </a:solidFill>
                <a:latin typeface="+mn-lt"/>
                <a:cs typeface="Arial" charset="0"/>
              </a:rPr>
              <a:t>  </a:t>
            </a:r>
            <a:r>
              <a:rPr lang="fr-FR" sz="1200" dirty="0" smtClean="0">
                <a:solidFill>
                  <a:schemeClr val="tx1"/>
                </a:solidFill>
                <a:latin typeface="+mn-lt"/>
              </a:rPr>
              <a:t>www.luxembourg.public.lu/fr/publications/c/tout-savoir/index.html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7</a:t>
            </a:fld>
            <a:endParaRPr lang="en-US" dirty="0"/>
          </a:p>
        </p:txBody>
      </p:sp>
    </p:spTree>
    <p:extLst>
      <p:ext uri="{BB962C8B-B14F-4D97-AF65-F5344CB8AC3E}">
        <p14:creationId xmlns:p14="http://schemas.microsoft.com/office/powerpoint/2010/main" val="2634335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Font typeface="Arial" pitchFamily="34" charset="0"/>
              <a:buNone/>
              <a:defRPr/>
            </a:pPr>
            <a:r>
              <a:rPr lang="fr-FR" sz="1200" b="1" u="sng" noProof="0" dirty="0" smtClean="0">
                <a:solidFill>
                  <a:schemeClr val="tx1"/>
                </a:solidFill>
                <a:latin typeface="+mn-lt"/>
              </a:rPr>
              <a:t>Le Luxembourg dans le monde</a:t>
            </a:r>
          </a:p>
          <a:p>
            <a:pPr>
              <a:spcBef>
                <a:spcPts val="0"/>
              </a:spcBef>
              <a:buFont typeface="Arial" pitchFamily="34" charset="0"/>
              <a:buChar char="•"/>
              <a:defRPr/>
            </a:pPr>
            <a:endParaRPr lang="fr-FR" sz="1200" noProof="0" dirty="0" smtClean="0">
              <a:solidFill>
                <a:schemeClr val="tx1"/>
              </a:solidFill>
              <a:latin typeface="+mn-lt"/>
            </a:endParaRPr>
          </a:p>
          <a:p>
            <a:pPr marL="0" indent="0">
              <a:spcBef>
                <a:spcPts val="0"/>
              </a:spcBef>
              <a:buFontTx/>
              <a:buNone/>
              <a:defRPr/>
            </a:pPr>
            <a:r>
              <a:rPr lang="fr-FR" sz="1200" noProof="0" dirty="0" smtClean="0">
                <a:solidFill>
                  <a:schemeClr val="tx1"/>
                </a:solidFill>
                <a:latin typeface="+mn-lt"/>
              </a:rPr>
              <a:t>- Le Grand-Duché est le pôle économique, financier et commercial de la </a:t>
            </a:r>
            <a:r>
              <a:rPr lang="fr-FR" sz="1200" b="1" noProof="0" dirty="0" smtClean="0">
                <a:solidFill>
                  <a:schemeClr val="tx1"/>
                </a:solidFill>
                <a:latin typeface="+mn-lt"/>
              </a:rPr>
              <a:t>Grande Région transfrontalière</a:t>
            </a:r>
            <a:r>
              <a:rPr lang="fr-FR" sz="1200" noProof="0" dirty="0" smtClean="0">
                <a:solidFill>
                  <a:schemeClr val="tx1"/>
                </a:solidFill>
                <a:latin typeface="+mn-lt"/>
              </a:rPr>
              <a:t> (Lorraine, Sarre, Rhénanie-Palatinat, Wallonie, Grand-Duché de Luxembourg). À titre d’exemple, plus de 180 000 frontaliers français, allemands et belges viennent travailler tous les jours en semaine au Luxembourg.</a:t>
            </a:r>
          </a:p>
          <a:p>
            <a:pPr>
              <a:spcBef>
                <a:spcPts val="0"/>
              </a:spcBef>
              <a:buFont typeface="Calibri" pitchFamily="34" charset="0"/>
              <a:buChar char="⁻"/>
              <a:defRPr/>
            </a:pPr>
            <a:endParaRPr lang="fr-FR" sz="1200" noProof="0" dirty="0" smtClean="0">
              <a:solidFill>
                <a:schemeClr val="tx1"/>
              </a:solidFill>
              <a:latin typeface="+mn-lt"/>
            </a:endParaRPr>
          </a:p>
          <a:p>
            <a:pPr>
              <a:spcBef>
                <a:spcPts val="0"/>
              </a:spcBef>
              <a:buFontTx/>
              <a:buChar char="-"/>
              <a:defRPr/>
            </a:pPr>
            <a:r>
              <a:rPr lang="fr-FR" sz="1200" noProof="0" dirty="0" smtClean="0">
                <a:solidFill>
                  <a:schemeClr val="tx1"/>
                </a:solidFill>
                <a:latin typeface="+mn-lt"/>
              </a:rPr>
              <a:t> Avec Bruxelles et Strasbourg, Luxembourg est une des trois </a:t>
            </a:r>
            <a:r>
              <a:rPr lang="fr-FR" sz="1200" b="1" noProof="0" dirty="0" smtClean="0">
                <a:solidFill>
                  <a:schemeClr val="tx1"/>
                </a:solidFill>
                <a:latin typeface="+mn-lt"/>
              </a:rPr>
              <a:t>« capitales » de l’Union européenne.</a:t>
            </a:r>
            <a:r>
              <a:rPr lang="fr-FR" sz="1200" noProof="0" dirty="0" smtClean="0">
                <a:solidFill>
                  <a:schemeClr val="tx1"/>
                </a:solidFill>
                <a:latin typeface="+mn-lt"/>
              </a:rPr>
              <a:t> La capitale abrite plusieurs services et </a:t>
            </a:r>
            <a:r>
              <a:rPr lang="fr-FR" sz="1200" b="1" noProof="0" dirty="0" smtClean="0">
                <a:solidFill>
                  <a:schemeClr val="tx1"/>
                </a:solidFill>
                <a:latin typeface="+mn-lt"/>
              </a:rPr>
              <a:t>institutions européennes</a:t>
            </a:r>
            <a:r>
              <a:rPr lang="fr-FR" sz="1200" noProof="0" dirty="0" smtClean="0">
                <a:solidFill>
                  <a:schemeClr val="tx1"/>
                </a:solidFill>
                <a:latin typeface="+mn-lt"/>
              </a:rPr>
              <a:t>, dont les services de la Commission européenne (traduction, publication, statistique), la Cour des comptes européenne, la Cour de justice de l’Union européenne, la Banque européenne d’investissement (BEI), le Fonds européen d’investissement, le secrétariat du Parlement européen, le Fonds européen de stabilité financière (FESF) et le Mécanisme européen de stabilité (MES).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noProof="0" dirty="0" smtClean="0">
              <a:solidFill>
                <a:schemeClr val="tx1"/>
              </a:solidFill>
              <a:latin typeface="+mn-lt"/>
            </a:endParaRPr>
          </a:p>
          <a:p>
            <a:pPr>
              <a:spcBef>
                <a:spcPts val="0"/>
              </a:spcBef>
              <a:buFont typeface="Calibri" pitchFamily="34" charset="0"/>
              <a:buNone/>
              <a:defRPr/>
            </a:pPr>
            <a:r>
              <a:rPr lang="fr-FR" sz="1200" noProof="0" dirty="0" smtClean="0">
                <a:solidFill>
                  <a:schemeClr val="tx1"/>
                </a:solidFill>
                <a:latin typeface="+mn-lt"/>
              </a:rPr>
              <a:t>- Le Luxembourg est </a:t>
            </a:r>
            <a:r>
              <a:rPr lang="fr-FR" sz="1200" b="1" noProof="0" dirty="0" smtClean="0">
                <a:solidFill>
                  <a:schemeClr val="tx1"/>
                </a:solidFill>
                <a:latin typeface="+mn-lt"/>
              </a:rPr>
              <a:t>membre fondateur de plusieurs organisations internationales,</a:t>
            </a:r>
            <a:r>
              <a:rPr lang="fr-FR" sz="1200" noProof="0" dirty="0" smtClean="0">
                <a:solidFill>
                  <a:schemeClr val="tx1"/>
                </a:solidFill>
                <a:latin typeface="+mn-lt"/>
              </a:rPr>
              <a:t> comme p.ex. l’Union Benelux, le Conseil de l’Europe, les institutions précurseurs de l’Union européenne (CECA, CEE, Euratom), l’OTAN, l’OCDE, l’ONU... et </a:t>
            </a:r>
            <a:r>
              <a:rPr lang="fr-FR" sz="1200" b="1" noProof="0" dirty="0" smtClean="0">
                <a:solidFill>
                  <a:schemeClr val="tx1"/>
                </a:solidFill>
                <a:latin typeface="+mn-lt"/>
              </a:rPr>
              <a:t>membre de toutes les organisations internationales majeures</a:t>
            </a:r>
            <a:r>
              <a:rPr lang="fr-FR" sz="1200" noProof="0" dirty="0" smtClean="0">
                <a:solidFill>
                  <a:schemeClr val="tx1"/>
                </a:solidFill>
                <a:latin typeface="+mn-lt"/>
              </a:rPr>
              <a:t>.</a:t>
            </a:r>
          </a:p>
          <a:p>
            <a:pPr>
              <a:spcBef>
                <a:spcPts val="0"/>
              </a:spcBef>
              <a:buFont typeface="Calibri" pitchFamily="34" charset="0"/>
              <a:buNone/>
              <a:defRPr/>
            </a:pPr>
            <a:endParaRPr lang="fr-FR" sz="1200" noProof="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Calibri" pitchFamily="34" charset="0"/>
              <a:buNone/>
              <a:tabLst/>
              <a:defRPr/>
            </a:pPr>
            <a:r>
              <a:rPr lang="fr-FR" sz="1200" noProof="0" dirty="0" smtClean="0">
                <a:solidFill>
                  <a:schemeClr val="tx1"/>
                </a:solidFill>
                <a:latin typeface="+mn-lt"/>
              </a:rPr>
              <a:t>- Le 18 octobre 2012, le Luxembourg a été élu p</a:t>
            </a:r>
            <a:r>
              <a:rPr lang="fr-FR" sz="1200" kern="1200" noProof="0" dirty="0" smtClean="0">
                <a:solidFill>
                  <a:schemeClr val="tx1"/>
                </a:solidFill>
                <a:effectLst/>
                <a:latin typeface="+mn-lt"/>
                <a:ea typeface="+mn-ea"/>
                <a:cs typeface="+mn-cs"/>
              </a:rPr>
              <a:t>our la première fois dans son histoire </a:t>
            </a:r>
            <a:r>
              <a:rPr lang="fr-FR" sz="1200" noProof="0" dirty="0" smtClean="0">
                <a:solidFill>
                  <a:schemeClr val="tx1"/>
                </a:solidFill>
                <a:latin typeface="+mn-lt"/>
              </a:rPr>
              <a:t>à l’Assemblée générale des Nations unies à un </a:t>
            </a:r>
            <a:r>
              <a:rPr lang="fr-FR" sz="1200" b="1" noProof="0" dirty="0" smtClean="0">
                <a:solidFill>
                  <a:schemeClr val="tx1"/>
                </a:solidFill>
                <a:latin typeface="+mn-lt"/>
              </a:rPr>
              <a:t>siège de membre non permanent au Conseil de sécurité</a:t>
            </a:r>
            <a:r>
              <a:rPr lang="fr-FR" sz="1200" noProof="0" dirty="0" smtClean="0">
                <a:solidFill>
                  <a:schemeClr val="tx1"/>
                </a:solidFill>
                <a:latin typeface="+mn-lt"/>
              </a:rPr>
              <a:t> pour la période 2013-2014. </a:t>
            </a:r>
            <a:r>
              <a:rPr lang="fr-FR" sz="1200" kern="1200" noProof="0" dirty="0" smtClean="0">
                <a:solidFill>
                  <a:schemeClr val="tx1"/>
                </a:solidFill>
                <a:effectLst/>
                <a:latin typeface="+mn-lt"/>
                <a:ea typeface="+mn-ea"/>
                <a:cs typeface="+mn-cs"/>
              </a:rPr>
              <a:t>Pendant le mois de mars 2014, le Grand-Duché a assuré la présidence du Conseil de sécurité. </a:t>
            </a:r>
            <a:endParaRPr lang="fr-FR" sz="1200" noProof="0" dirty="0" smtClean="0">
              <a:solidFill>
                <a:schemeClr val="tx1"/>
              </a:solidFill>
              <a:latin typeface="+mn-lt"/>
            </a:endParaRPr>
          </a:p>
          <a:p>
            <a:pPr>
              <a:spcBef>
                <a:spcPts val="0"/>
              </a:spcBef>
              <a:buFont typeface="Calibri" pitchFamily="34" charset="0"/>
              <a:buNone/>
              <a:defRPr/>
            </a:pPr>
            <a:endParaRPr lang="fr-FR" sz="1200" noProof="0" dirty="0" smtClean="0">
              <a:solidFill>
                <a:schemeClr val="tx1"/>
              </a:solidFill>
              <a:latin typeface="+mn-lt"/>
            </a:endParaRPr>
          </a:p>
          <a:p>
            <a:pPr>
              <a:spcBef>
                <a:spcPts val="0"/>
              </a:spcBef>
              <a:buFont typeface="Calibri" pitchFamily="34" charset="0"/>
              <a:buNone/>
              <a:defRPr/>
            </a:pPr>
            <a:r>
              <a:rPr lang="fr-FR" sz="1200" b="0" noProof="0" dirty="0" smtClean="0">
                <a:solidFill>
                  <a:schemeClr val="tx1"/>
                </a:solidFill>
                <a:latin typeface="+mn-lt"/>
              </a:rPr>
              <a:t>- </a:t>
            </a:r>
            <a:r>
              <a:rPr lang="fr-FR" sz="1200" b="1" noProof="0" dirty="0" smtClean="0">
                <a:solidFill>
                  <a:schemeClr val="tx1"/>
                </a:solidFill>
                <a:latin typeface="+mn-lt"/>
              </a:rPr>
              <a:t>Aide publique au développement :</a:t>
            </a:r>
            <a:r>
              <a:rPr lang="fr-FR" sz="1200" noProof="0" dirty="0" smtClean="0">
                <a:solidFill>
                  <a:schemeClr val="tx1"/>
                </a:solidFill>
                <a:latin typeface="+mn-lt"/>
              </a:rPr>
              <a:t> L’engagement international du Luxembourg se reflète notamment sur le plan de l’aide publique au développement, qui se situe à environ 1 % du revenu national brut (RNB) depuis 2009, ce qui classe le Grand-Duché parmi les cinq pays consacrant plus de 0,7 % de leur RNB à la coopération au développement.</a:t>
            </a:r>
          </a:p>
          <a:p>
            <a:pPr>
              <a:spcBef>
                <a:spcPts val="0"/>
              </a:spcBef>
              <a:defRPr/>
            </a:pPr>
            <a:r>
              <a:rPr lang="fr-FR" sz="1200" noProof="0" dirty="0" smtClean="0">
                <a:solidFill>
                  <a:schemeClr val="tx1"/>
                </a:solidFill>
                <a:latin typeface="+mn-lt"/>
              </a:rPr>
              <a:t> </a:t>
            </a:r>
          </a:p>
          <a:p>
            <a:pPr>
              <a:spcBef>
                <a:spcPts val="0"/>
              </a:spcBef>
              <a:defRPr/>
            </a:pPr>
            <a:endParaRPr lang="fr-FR" sz="1200" noProof="0" dirty="0" smtClean="0">
              <a:solidFill>
                <a:schemeClr val="tx1"/>
              </a:solidFill>
              <a:latin typeface="+mn-lt"/>
            </a:endParaRPr>
          </a:p>
          <a:p>
            <a:pPr>
              <a:spcBef>
                <a:spcPts val="0"/>
              </a:spcBef>
              <a:buFont typeface="Arial" pitchFamily="34" charset="0"/>
              <a:buNone/>
              <a:defRPr/>
            </a:pPr>
            <a:r>
              <a:rPr lang="fr-FR" sz="1200" b="1" noProof="0" dirty="0" smtClean="0">
                <a:solidFill>
                  <a:schemeClr val="tx1"/>
                </a:solidFill>
                <a:latin typeface="+mn-lt"/>
              </a:rPr>
              <a:t>POUR EN SAVOIR PLUS</a:t>
            </a:r>
          </a:p>
          <a:p>
            <a:pPr>
              <a:spcBef>
                <a:spcPts val="0"/>
              </a:spcBef>
              <a:buFont typeface="Arial" pitchFamily="34" charset="0"/>
              <a:buChar char="•"/>
              <a:defRPr/>
            </a:pPr>
            <a:r>
              <a:rPr lang="fr-FR" sz="1200" noProof="0" dirty="0" smtClean="0">
                <a:solidFill>
                  <a:schemeClr val="tx1"/>
                </a:solidFill>
                <a:latin typeface="+mn-lt"/>
              </a:rPr>
              <a:t> « </a:t>
            </a:r>
            <a:r>
              <a:rPr lang="fr-FR" sz="1200" i="0" noProof="0" dirty="0" smtClean="0">
                <a:solidFill>
                  <a:schemeClr val="tx1"/>
                </a:solidFill>
                <a:latin typeface="+mn-lt"/>
              </a:rPr>
              <a:t>Le Luxembourg dans le monde »</a:t>
            </a:r>
            <a:r>
              <a:rPr lang="fr-FR" sz="1200" noProof="0" dirty="0" smtClean="0">
                <a:solidFill>
                  <a:schemeClr val="tx1"/>
                </a:solidFill>
                <a:latin typeface="+mn-lt"/>
              </a:rPr>
              <a:t> : </a:t>
            </a:r>
            <a:br>
              <a:rPr lang="fr-FR" sz="1200" noProof="0" dirty="0" smtClean="0">
                <a:solidFill>
                  <a:schemeClr val="tx1"/>
                </a:solidFill>
                <a:latin typeface="+mn-lt"/>
              </a:rPr>
            </a:br>
            <a:r>
              <a:rPr lang="fr-FR" sz="1200" noProof="0" dirty="0" smtClean="0">
                <a:solidFill>
                  <a:schemeClr val="tx1"/>
                </a:solidFill>
                <a:latin typeface="+mn-lt"/>
              </a:rPr>
              <a:t>  www.luxembourg.public.lu/fr/le-grand-duche-se-presente/luxembourg-monde/index.html </a:t>
            </a:r>
          </a:p>
          <a:p>
            <a:pPr>
              <a:spcBef>
                <a:spcPts val="0"/>
              </a:spcBef>
              <a:buFont typeface="Arial" pitchFamily="34" charset="0"/>
              <a:buChar char="•"/>
              <a:defRPr/>
            </a:pPr>
            <a:r>
              <a:rPr lang="fr-FR" sz="1200" i="0" noProof="0" dirty="0" smtClean="0">
                <a:solidFill>
                  <a:schemeClr val="tx1"/>
                </a:solidFill>
                <a:latin typeface="+mn-lt"/>
              </a:rPr>
              <a:t> « Le Luxembourg et l’Union européenne »</a:t>
            </a:r>
            <a:r>
              <a:rPr lang="fr-FR" sz="1200" noProof="0" dirty="0" smtClean="0">
                <a:solidFill>
                  <a:schemeClr val="tx1"/>
                </a:solidFill>
                <a:latin typeface="+mn-lt"/>
              </a:rPr>
              <a:t> : </a:t>
            </a:r>
            <a:br>
              <a:rPr lang="fr-FR" sz="1200" noProof="0" dirty="0" smtClean="0">
                <a:solidFill>
                  <a:schemeClr val="tx1"/>
                </a:solidFill>
                <a:latin typeface="+mn-lt"/>
              </a:rPr>
            </a:br>
            <a:r>
              <a:rPr lang="fr-FR" sz="1200" noProof="0" dirty="0" smtClean="0">
                <a:solidFill>
                  <a:schemeClr val="tx1"/>
                </a:solidFill>
                <a:latin typeface="+mn-lt"/>
              </a:rPr>
              <a:t>  </a:t>
            </a:r>
            <a:r>
              <a:rPr lang="fr-FR" sz="1200" u="none" noProof="0" dirty="0" smtClean="0">
                <a:solidFill>
                  <a:schemeClr val="tx1"/>
                </a:solidFill>
                <a:latin typeface="+mn-lt"/>
              </a:rPr>
              <a:t>www.luxembourg.public.lu/fr/le-grand-duche-se-presente/luxembourg-monde/luxembourg-europe/index.html</a:t>
            </a:r>
            <a:endParaRPr lang="fr-FR" sz="1200" noProof="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i="1" noProof="0" dirty="0" smtClean="0">
                <a:solidFill>
                  <a:schemeClr val="tx1"/>
                </a:solidFill>
                <a:latin typeface="+mn-lt"/>
              </a:rPr>
              <a:t> à propos… du Luxembourg et de l’Union européenne : </a:t>
            </a:r>
            <a:br>
              <a:rPr lang="fr-FR" sz="1200" i="1" noProof="0" dirty="0" smtClean="0">
                <a:solidFill>
                  <a:schemeClr val="tx1"/>
                </a:solidFill>
                <a:latin typeface="+mn-lt"/>
              </a:rPr>
            </a:br>
            <a:r>
              <a:rPr lang="fr-FR" sz="1200" i="1" noProof="0" dirty="0" smtClean="0">
                <a:solidFill>
                  <a:schemeClr val="tx1"/>
                </a:solidFill>
                <a:latin typeface="+mn-lt"/>
              </a:rPr>
              <a:t>  </a:t>
            </a:r>
            <a:r>
              <a:rPr lang="fr-FR" sz="1200" i="0" noProof="0" dirty="0" smtClean="0">
                <a:solidFill>
                  <a:schemeClr val="tx1"/>
                </a:solidFill>
                <a:latin typeface="+mn-lt"/>
              </a:rPr>
              <a:t>www.luxembourg.public.lu/fr/publications/p/ap-europe/index.html</a:t>
            </a:r>
            <a:endParaRPr lang="fr-FR" sz="1200" noProof="0" dirty="0" smtClean="0">
              <a:solidFill>
                <a:schemeClr val="tx1"/>
              </a:solidFill>
              <a:latin typeface="+mn-lt"/>
            </a:endParaRPr>
          </a:p>
          <a:p>
            <a:pPr>
              <a:spcBef>
                <a:spcPts val="0"/>
              </a:spcBef>
              <a:buFont typeface="Arial" pitchFamily="34" charset="0"/>
              <a:buChar char="•"/>
              <a:defRPr/>
            </a:pPr>
            <a:r>
              <a:rPr lang="fr-FR" sz="1200" noProof="0" dirty="0" smtClean="0">
                <a:solidFill>
                  <a:schemeClr val="tx1"/>
                </a:solidFill>
                <a:latin typeface="+mn-lt"/>
              </a:rPr>
              <a:t> </a:t>
            </a:r>
            <a:r>
              <a:rPr lang="fr-FR" sz="1200" i="1" noProof="0" dirty="0" smtClean="0">
                <a:solidFill>
                  <a:schemeClr val="tx1"/>
                </a:solidFill>
                <a:latin typeface="+mn-lt"/>
              </a:rPr>
              <a:t>Tout savoir sur le Grand-Duché de Luxembourg :</a:t>
            </a:r>
            <a:r>
              <a:rPr lang="fr-FR" sz="1200" i="0" noProof="0" dirty="0" smtClean="0">
                <a:solidFill>
                  <a:schemeClr val="tx1"/>
                </a:solidFill>
                <a:latin typeface="+mn-lt"/>
              </a:rPr>
              <a:t> </a:t>
            </a:r>
            <a:br>
              <a:rPr lang="fr-FR" sz="1200" i="0" noProof="0" dirty="0" smtClean="0">
                <a:solidFill>
                  <a:schemeClr val="tx1"/>
                </a:solidFill>
                <a:latin typeface="+mn-lt"/>
              </a:rPr>
            </a:br>
            <a:r>
              <a:rPr lang="fr-FR" sz="1200" i="0" noProof="0" dirty="0" smtClean="0">
                <a:solidFill>
                  <a:schemeClr val="tx1"/>
                </a:solidFill>
                <a:latin typeface="+mn-lt"/>
              </a:rPr>
              <a:t>  www.luxembourg.public.lu/fr/publications/c/tout-savoir/index.html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8</a:t>
            </a:fld>
            <a:endParaRPr lang="en-US" dirty="0"/>
          </a:p>
        </p:txBody>
      </p:sp>
    </p:spTree>
    <p:extLst>
      <p:ext uri="{BB962C8B-B14F-4D97-AF65-F5344CB8AC3E}">
        <p14:creationId xmlns:p14="http://schemas.microsoft.com/office/powerpoint/2010/main" val="237983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Font typeface="Arial" pitchFamily="34" charset="0"/>
              <a:buNone/>
              <a:defRPr/>
            </a:pPr>
            <a:r>
              <a:rPr lang="fr-FR" sz="1200" b="1" u="sng" noProof="0" dirty="0" smtClean="0">
                <a:solidFill>
                  <a:schemeClr val="tx1"/>
                </a:solidFill>
                <a:latin typeface="+mn-lt"/>
              </a:rPr>
              <a:t>Histoire : Les principales étapes</a:t>
            </a:r>
          </a:p>
          <a:p>
            <a:pPr>
              <a:spcBef>
                <a:spcPts val="0"/>
              </a:spcBef>
              <a:buFont typeface="Arial" pitchFamily="34" charset="0"/>
              <a:buChar char="•"/>
              <a:defRPr/>
            </a:pPr>
            <a:endParaRPr lang="fr-FR" sz="1200" noProof="0" dirty="0" smtClean="0">
              <a:solidFill>
                <a:schemeClr val="tx1"/>
              </a:solidFill>
              <a:latin typeface="+mn-lt"/>
            </a:endParaRPr>
          </a:p>
          <a:p>
            <a:pPr>
              <a:spcBef>
                <a:spcPts val="0"/>
              </a:spcBef>
              <a:buFont typeface="Calibri" pitchFamily="34" charset="0"/>
              <a:buNone/>
              <a:defRPr/>
            </a:pPr>
            <a:r>
              <a:rPr lang="fr-FR" sz="1200" noProof="0" dirty="0" smtClean="0">
                <a:solidFill>
                  <a:schemeClr val="tx1"/>
                </a:solidFill>
                <a:latin typeface="+mn-lt"/>
              </a:rPr>
              <a:t>- Les origines de Luxembourg remontent à </a:t>
            </a:r>
            <a:r>
              <a:rPr lang="fr-FR" sz="1200" b="1" noProof="0" dirty="0" smtClean="0">
                <a:solidFill>
                  <a:schemeClr val="tx1"/>
                </a:solidFill>
                <a:latin typeface="+mn-lt"/>
              </a:rPr>
              <a:t>963,</a:t>
            </a:r>
            <a:r>
              <a:rPr lang="fr-FR" sz="1200" noProof="0" dirty="0" smtClean="0">
                <a:solidFill>
                  <a:schemeClr val="tx1"/>
                </a:solidFill>
                <a:latin typeface="+mn-lt"/>
              </a:rPr>
              <a:t> lorsque </a:t>
            </a:r>
            <a:r>
              <a:rPr lang="fr-FR" sz="1200" b="1" noProof="0" dirty="0" smtClean="0">
                <a:solidFill>
                  <a:schemeClr val="tx1"/>
                </a:solidFill>
                <a:latin typeface="+mn-lt"/>
              </a:rPr>
              <a:t>le comte Sigefroi acquiert le fortin appelé « Lucilinburhuc » </a:t>
            </a:r>
            <a:r>
              <a:rPr lang="fr-FR" sz="1200" noProof="0" dirty="0" smtClean="0">
                <a:solidFill>
                  <a:schemeClr val="tx1"/>
                </a:solidFill>
                <a:latin typeface="+mn-lt"/>
              </a:rPr>
              <a:t>par un acte d’échange avec l’abbaye Saint-Maximin de Trèves. Le fortin se trouvait sur l’éperon rocheux du Bock dominant la vallée de l’Alzette. </a:t>
            </a:r>
          </a:p>
          <a:p>
            <a:pPr>
              <a:spcBef>
                <a:spcPts val="0"/>
              </a:spcBef>
              <a:buFont typeface="Calibri" pitchFamily="34" charset="0"/>
              <a:buChar char="⁻"/>
              <a:defRPr/>
            </a:pPr>
            <a:endParaRPr lang="fr-FR" sz="1200" noProof="0" dirty="0" smtClean="0">
              <a:solidFill>
                <a:schemeClr val="tx1"/>
              </a:solidFill>
              <a:latin typeface="+mn-lt"/>
            </a:endParaRPr>
          </a:p>
          <a:p>
            <a:pPr>
              <a:spcBef>
                <a:spcPts val="0"/>
              </a:spcBef>
              <a:buFont typeface="Calibri" pitchFamily="34" charset="0"/>
              <a:buNone/>
              <a:defRPr/>
            </a:pPr>
            <a:r>
              <a:rPr lang="fr-FR" sz="1200" noProof="0" dirty="0" smtClean="0">
                <a:solidFill>
                  <a:schemeClr val="tx1"/>
                </a:solidFill>
                <a:latin typeface="+mn-lt"/>
              </a:rPr>
              <a:t>- Situé au cœur de l’Europe, entre la France, la Belgique et l’Allemagne, le pays a</a:t>
            </a:r>
            <a:r>
              <a:rPr lang="fr-FR" sz="1200" b="1" noProof="0" dirty="0" smtClean="0">
                <a:solidFill>
                  <a:schemeClr val="tx1"/>
                </a:solidFill>
                <a:latin typeface="+mn-lt"/>
              </a:rPr>
              <a:t> </a:t>
            </a:r>
            <a:r>
              <a:rPr lang="fr-FR" sz="1200" noProof="0" dirty="0" smtClean="0">
                <a:solidFill>
                  <a:schemeClr val="tx1"/>
                </a:solidFill>
                <a:latin typeface="+mn-lt"/>
              </a:rPr>
              <a:t>participé aux grandes évolutions européennes. Ainsi, l’histoire du Grand-Duché peut être considérée comme un </a:t>
            </a:r>
            <a:r>
              <a:rPr lang="fr-FR" sz="1200" b="1" noProof="0" dirty="0" smtClean="0">
                <a:solidFill>
                  <a:schemeClr val="tx1"/>
                </a:solidFill>
                <a:latin typeface="+mn-lt"/>
              </a:rPr>
              <a:t>véritable condensé de l’histoire européenne.</a:t>
            </a:r>
            <a:r>
              <a:rPr lang="fr-FR" sz="1200" noProof="0" dirty="0" smtClean="0">
                <a:solidFill>
                  <a:schemeClr val="tx1"/>
                </a:solidFill>
                <a:latin typeface="+mn-lt"/>
              </a:rPr>
              <a:t> </a:t>
            </a:r>
          </a:p>
          <a:p>
            <a:pPr>
              <a:spcBef>
                <a:spcPts val="0"/>
              </a:spcBef>
              <a:buFont typeface="Calibri" pitchFamily="34" charset="0"/>
              <a:buChar char="⁻"/>
              <a:defRPr/>
            </a:pPr>
            <a:endParaRPr lang="fr-FR" sz="1200" noProof="0" dirty="0" smtClean="0">
              <a:solidFill>
                <a:schemeClr val="tx1"/>
              </a:solidFill>
              <a:latin typeface="+mn-lt"/>
            </a:endParaRPr>
          </a:p>
          <a:p>
            <a:pPr>
              <a:spcBef>
                <a:spcPts val="0"/>
              </a:spcBef>
              <a:buFont typeface="Calibri" pitchFamily="34" charset="0"/>
              <a:buNone/>
              <a:defRPr/>
            </a:pPr>
            <a:r>
              <a:rPr lang="fr-FR" sz="1200" noProof="0" dirty="0" smtClean="0">
                <a:solidFill>
                  <a:schemeClr val="tx1"/>
                </a:solidFill>
                <a:latin typeface="+mn-lt"/>
              </a:rPr>
              <a:t>- Au Moyen Âge, </a:t>
            </a:r>
            <a:r>
              <a:rPr lang="fr-FR" sz="1200" b="1" noProof="0" dirty="0" smtClean="0">
                <a:solidFill>
                  <a:schemeClr val="tx1"/>
                </a:solidFill>
                <a:latin typeface="+mn-lt"/>
              </a:rPr>
              <a:t>ses princes ont porté la couronne du Saint-Empire romain germanique (du XIV</a:t>
            </a:r>
            <a:r>
              <a:rPr lang="fr-FR" sz="1200" b="1" baseline="30000" noProof="0" dirty="0" smtClean="0">
                <a:solidFill>
                  <a:schemeClr val="tx1"/>
                </a:solidFill>
                <a:latin typeface="+mn-lt"/>
              </a:rPr>
              <a:t>e</a:t>
            </a:r>
            <a:r>
              <a:rPr lang="fr-FR" sz="1200" b="1" noProof="0" dirty="0" smtClean="0">
                <a:solidFill>
                  <a:schemeClr val="tx1"/>
                </a:solidFill>
                <a:latin typeface="+mn-lt"/>
              </a:rPr>
              <a:t> au XV</a:t>
            </a:r>
            <a:r>
              <a:rPr lang="fr-FR" sz="1200" b="1" baseline="30000" noProof="0" dirty="0" smtClean="0">
                <a:solidFill>
                  <a:schemeClr val="tx1"/>
                </a:solidFill>
                <a:latin typeface="+mn-lt"/>
              </a:rPr>
              <a:t>e</a:t>
            </a:r>
            <a:r>
              <a:rPr lang="fr-FR" sz="1200" b="1" noProof="0" dirty="0" smtClean="0">
                <a:solidFill>
                  <a:schemeClr val="tx1"/>
                </a:solidFill>
                <a:latin typeface="+mn-lt"/>
              </a:rPr>
              <a:t> siècle).</a:t>
            </a:r>
            <a:r>
              <a:rPr lang="fr-FR" sz="1200" noProof="0" dirty="0" smtClean="0">
                <a:solidFill>
                  <a:schemeClr val="tx1"/>
                </a:solidFill>
                <a:latin typeface="+mn-lt"/>
              </a:rPr>
              <a:t> </a:t>
            </a:r>
          </a:p>
          <a:p>
            <a:pPr>
              <a:spcBef>
                <a:spcPts val="0"/>
              </a:spcBef>
              <a:buFont typeface="Calibri" pitchFamily="34" charset="0"/>
              <a:buChar char="⁻"/>
              <a:defRPr/>
            </a:pPr>
            <a:endParaRPr lang="fr-FR" sz="1200" noProof="0" dirty="0" smtClean="0">
              <a:solidFill>
                <a:schemeClr val="tx1"/>
              </a:solidFill>
              <a:latin typeface="+mn-lt"/>
            </a:endParaRPr>
          </a:p>
          <a:p>
            <a:pPr>
              <a:spcBef>
                <a:spcPts val="0"/>
              </a:spcBef>
              <a:buFont typeface="Calibri" pitchFamily="34" charset="0"/>
              <a:buNone/>
              <a:defRPr/>
            </a:pPr>
            <a:r>
              <a:rPr lang="fr-FR" sz="1200" noProof="0" dirty="0" smtClean="0">
                <a:solidFill>
                  <a:schemeClr val="tx1"/>
                </a:solidFill>
                <a:latin typeface="+mn-lt"/>
              </a:rPr>
              <a:t>- Pendant les temps modernes, la forteresse de Luxembourg,</a:t>
            </a:r>
            <a:r>
              <a:rPr lang="fr-FR" sz="1200" b="1" noProof="0" dirty="0" smtClean="0">
                <a:solidFill>
                  <a:schemeClr val="tx1"/>
                </a:solidFill>
                <a:latin typeface="+mn-lt"/>
              </a:rPr>
              <a:t> dénommée « Gibraltar du Nord »,</a:t>
            </a:r>
            <a:r>
              <a:rPr lang="fr-FR" sz="1200" noProof="0" dirty="0" smtClean="0">
                <a:solidFill>
                  <a:schemeClr val="tx1"/>
                </a:solidFill>
                <a:latin typeface="+mn-lt"/>
              </a:rPr>
              <a:t> a été un enjeu majeur dans la lutte entre les grandes puissances.</a:t>
            </a:r>
          </a:p>
          <a:p>
            <a:pPr>
              <a:spcBef>
                <a:spcPts val="0"/>
              </a:spcBef>
              <a:buFont typeface="Calibri" pitchFamily="34" charset="0"/>
              <a:buChar char="⁻"/>
              <a:defRPr/>
            </a:pPr>
            <a:endParaRPr lang="fr-FR" sz="1200" noProof="0" dirty="0" smtClean="0">
              <a:solidFill>
                <a:schemeClr val="tx1"/>
              </a:solidFill>
              <a:latin typeface="+mn-lt"/>
            </a:endParaRPr>
          </a:p>
          <a:p>
            <a:pPr>
              <a:spcBef>
                <a:spcPts val="0"/>
              </a:spcBef>
              <a:buFont typeface="Calibri" pitchFamily="34" charset="0"/>
              <a:buNone/>
              <a:defRPr/>
            </a:pPr>
            <a:r>
              <a:rPr lang="fr-FR" sz="1200" b="0" noProof="0" dirty="0" smtClean="0">
                <a:solidFill>
                  <a:schemeClr val="tx1"/>
                </a:solidFill>
                <a:latin typeface="+mn-lt"/>
              </a:rPr>
              <a:t>-</a:t>
            </a:r>
            <a:r>
              <a:rPr lang="fr-FR" sz="1200" b="1" noProof="0" dirty="0" smtClean="0">
                <a:solidFill>
                  <a:schemeClr val="tx1"/>
                </a:solidFill>
                <a:latin typeface="+mn-lt"/>
              </a:rPr>
              <a:t> Une province des Pays-Bas (du XV</a:t>
            </a:r>
            <a:r>
              <a:rPr lang="fr-FR" sz="1200" b="1" baseline="30000" noProof="0" dirty="0" smtClean="0">
                <a:solidFill>
                  <a:schemeClr val="tx1"/>
                </a:solidFill>
                <a:latin typeface="+mn-lt"/>
              </a:rPr>
              <a:t>e</a:t>
            </a:r>
            <a:r>
              <a:rPr lang="fr-FR" sz="1200" b="1" noProof="0" dirty="0" smtClean="0">
                <a:solidFill>
                  <a:schemeClr val="tx1"/>
                </a:solidFill>
                <a:latin typeface="+mn-lt"/>
              </a:rPr>
              <a:t> au XVIII</a:t>
            </a:r>
            <a:r>
              <a:rPr lang="fr-FR" sz="1200" b="1" baseline="30000" noProof="0" dirty="0" smtClean="0">
                <a:solidFill>
                  <a:schemeClr val="tx1"/>
                </a:solidFill>
                <a:latin typeface="+mn-lt"/>
              </a:rPr>
              <a:t>e</a:t>
            </a:r>
            <a:r>
              <a:rPr lang="fr-FR" sz="1200" b="1" noProof="0" dirty="0" smtClean="0">
                <a:solidFill>
                  <a:schemeClr val="tx1"/>
                </a:solidFill>
                <a:latin typeface="+mn-lt"/>
              </a:rPr>
              <a:t> siècle) : </a:t>
            </a:r>
            <a:r>
              <a:rPr lang="fr-FR" sz="1200" noProof="0" dirty="0" smtClean="0">
                <a:solidFill>
                  <a:schemeClr val="tx1"/>
                </a:solidFill>
                <a:latin typeface="+mn-lt"/>
              </a:rPr>
              <a:t>Avant d’accéder à l’indépendance au XIX</a:t>
            </a:r>
            <a:r>
              <a:rPr lang="fr-FR" sz="1200" b="1" baseline="30000" noProof="0" dirty="0" smtClean="0">
                <a:solidFill>
                  <a:schemeClr val="tx1"/>
                </a:solidFill>
                <a:latin typeface="+mn-lt"/>
              </a:rPr>
              <a:t>e</a:t>
            </a:r>
            <a:r>
              <a:rPr lang="fr-FR" sz="1200" noProof="0" dirty="0" smtClean="0">
                <a:solidFill>
                  <a:schemeClr val="tx1"/>
                </a:solidFill>
                <a:latin typeface="+mn-lt"/>
              </a:rPr>
              <a:t> siècle, le Luxembourg a appartenu successivement aux comtes, puis aux ducs de Luxembourg, aux ducs de Bourgogne, aux rois d’Espagne, aux rois de France, aux empereurs d’Autriche et aux rois des Pays-Bas. </a:t>
            </a:r>
          </a:p>
          <a:p>
            <a:pPr>
              <a:spcBef>
                <a:spcPts val="0"/>
              </a:spcBef>
              <a:buFont typeface="Calibri" pitchFamily="34" charset="0"/>
              <a:buChar char="⁻"/>
              <a:defRPr/>
            </a:pPr>
            <a:endParaRPr lang="fr-FR" sz="1200" noProof="0" dirty="0" smtClean="0">
              <a:solidFill>
                <a:schemeClr val="tx1"/>
              </a:solidFill>
              <a:latin typeface="+mn-lt"/>
            </a:endParaRPr>
          </a:p>
          <a:p>
            <a:pPr>
              <a:spcBef>
                <a:spcPts val="0"/>
              </a:spcBef>
              <a:buFontTx/>
              <a:buChar char="-"/>
              <a:defRPr/>
            </a:pPr>
            <a:r>
              <a:rPr lang="fr-FR" sz="1200" b="0" noProof="0" dirty="0" smtClean="0">
                <a:solidFill>
                  <a:schemeClr val="tx1"/>
                </a:solidFill>
                <a:latin typeface="+mn-lt"/>
              </a:rPr>
              <a:t> </a:t>
            </a:r>
            <a:r>
              <a:rPr lang="fr-FR" sz="1200" b="1" noProof="0" dirty="0" smtClean="0">
                <a:solidFill>
                  <a:schemeClr val="tx1"/>
                </a:solidFill>
                <a:latin typeface="+mn-lt"/>
              </a:rPr>
              <a:t>1839 :</a:t>
            </a:r>
            <a:r>
              <a:rPr lang="fr-FR" sz="1200" noProof="0" dirty="0" smtClean="0">
                <a:solidFill>
                  <a:schemeClr val="tx1"/>
                </a:solidFill>
                <a:latin typeface="+mn-lt"/>
              </a:rPr>
              <a:t> le Luxembourg devient un </a:t>
            </a:r>
            <a:r>
              <a:rPr lang="fr-FR" sz="1200" b="1" noProof="0" dirty="0" smtClean="0">
                <a:solidFill>
                  <a:schemeClr val="tx1"/>
                </a:solidFill>
                <a:latin typeface="+mn-lt"/>
              </a:rPr>
              <a:t>État souverain et indépendant </a:t>
            </a:r>
            <a:r>
              <a:rPr lang="fr-FR" sz="1200" noProof="0" dirty="0" smtClean="0">
                <a:solidFill>
                  <a:schemeClr val="tx1"/>
                </a:solidFill>
                <a:latin typeface="+mn-lt"/>
              </a:rPr>
              <a:t>(traité de Londres du 19 avril 1839).</a:t>
            </a:r>
          </a:p>
          <a:p>
            <a:pPr>
              <a:spcBef>
                <a:spcPts val="0"/>
              </a:spcBef>
              <a:defRPr/>
            </a:pPr>
            <a:endParaRPr lang="fr-FR" sz="1200" noProof="0" dirty="0" smtClean="0">
              <a:solidFill>
                <a:schemeClr val="tx1"/>
              </a:solidFill>
              <a:latin typeface="+mn-lt"/>
            </a:endParaRPr>
          </a:p>
          <a:p>
            <a:pPr>
              <a:spcBef>
                <a:spcPts val="0"/>
              </a:spcBef>
              <a:buFontTx/>
              <a:buChar char="-"/>
              <a:defRPr/>
            </a:pPr>
            <a:r>
              <a:rPr lang="fr-FR" sz="1200" noProof="0" dirty="0" smtClean="0">
                <a:solidFill>
                  <a:schemeClr val="tx1"/>
                </a:solidFill>
                <a:latin typeface="+mn-lt"/>
              </a:rPr>
              <a:t> </a:t>
            </a:r>
            <a:r>
              <a:rPr lang="fr-FR" sz="1200" b="1" noProof="0" dirty="0" smtClean="0">
                <a:solidFill>
                  <a:schemeClr val="tx1"/>
                </a:solidFill>
                <a:latin typeface="+mn-lt"/>
              </a:rPr>
              <a:t>Après 1945 : </a:t>
            </a:r>
            <a:r>
              <a:rPr lang="fr-FR" sz="1200" noProof="0" dirty="0" smtClean="0">
                <a:solidFill>
                  <a:schemeClr val="tx1"/>
                </a:solidFill>
                <a:latin typeface="+mn-lt"/>
              </a:rPr>
              <a:t>rôle majeur dans la construction européenne.</a:t>
            </a:r>
          </a:p>
          <a:p>
            <a:pPr>
              <a:spcBef>
                <a:spcPts val="0"/>
              </a:spcBef>
              <a:defRPr/>
            </a:pPr>
            <a:r>
              <a:rPr lang="fr-FR" sz="1200" noProof="0" dirty="0" smtClean="0">
                <a:solidFill>
                  <a:schemeClr val="tx1"/>
                </a:solidFill>
                <a:latin typeface="+mn-lt"/>
              </a:rPr>
              <a:t> </a:t>
            </a:r>
          </a:p>
          <a:p>
            <a:pPr>
              <a:spcBef>
                <a:spcPts val="0"/>
              </a:spcBef>
              <a:defRPr/>
            </a:pPr>
            <a:endParaRPr lang="fr-FR" sz="1200" noProof="0" dirty="0" smtClean="0">
              <a:solidFill>
                <a:schemeClr val="tx1"/>
              </a:solidFill>
              <a:latin typeface="+mn-lt"/>
            </a:endParaRPr>
          </a:p>
          <a:p>
            <a:pPr>
              <a:spcBef>
                <a:spcPts val="0"/>
              </a:spcBef>
              <a:defRPr/>
            </a:pPr>
            <a:r>
              <a:rPr lang="fr-FR" sz="1200" b="1" noProof="0" dirty="0" smtClean="0">
                <a:solidFill>
                  <a:schemeClr val="tx1"/>
                </a:solidFill>
                <a:latin typeface="+mn-lt"/>
              </a:rPr>
              <a:t>POUR EN SAVOIR PLUS</a:t>
            </a:r>
            <a:endParaRPr lang="fr-FR" sz="1200" noProof="0" dirty="0" smtClean="0">
              <a:solidFill>
                <a:schemeClr val="tx1"/>
              </a:solidFill>
              <a:latin typeface="+mn-lt"/>
            </a:endParaRPr>
          </a:p>
          <a:p>
            <a:pPr>
              <a:spcBef>
                <a:spcPts val="0"/>
              </a:spcBef>
              <a:buFont typeface="Arial" pitchFamily="34" charset="0"/>
              <a:buChar char="•"/>
              <a:defRPr/>
            </a:pPr>
            <a:r>
              <a:rPr lang="fr-FR" sz="1200" noProof="0" dirty="0" smtClean="0">
                <a:solidFill>
                  <a:schemeClr val="tx1"/>
                </a:solidFill>
                <a:latin typeface="+mn-lt"/>
              </a:rPr>
              <a:t> « </a:t>
            </a:r>
            <a:r>
              <a:rPr lang="fr-FR" sz="1200" i="0" noProof="0" dirty="0" smtClean="0">
                <a:solidFill>
                  <a:schemeClr val="tx1"/>
                </a:solidFill>
                <a:latin typeface="+mn-lt"/>
              </a:rPr>
              <a:t>Histoire »</a:t>
            </a:r>
            <a:r>
              <a:rPr lang="fr-FR" sz="1200" noProof="0" dirty="0" smtClean="0">
                <a:solidFill>
                  <a:schemeClr val="tx1"/>
                </a:solidFill>
                <a:latin typeface="+mn-lt"/>
              </a:rPr>
              <a:t> : </a:t>
            </a:r>
            <a:br>
              <a:rPr lang="fr-FR" sz="1200" noProof="0" dirty="0" smtClean="0">
                <a:solidFill>
                  <a:schemeClr val="tx1"/>
                </a:solidFill>
                <a:latin typeface="+mn-lt"/>
              </a:rPr>
            </a:br>
            <a:r>
              <a:rPr lang="fr-FR" sz="1200" noProof="0" dirty="0" smtClean="0">
                <a:solidFill>
                  <a:schemeClr val="tx1"/>
                </a:solidFill>
                <a:latin typeface="+mn-lt"/>
              </a:rPr>
              <a:t>  www.luxembourg.public.lu/fr/le-grand-duche-se-presente/histoire/index.html</a:t>
            </a:r>
          </a:p>
          <a:p>
            <a:pPr>
              <a:spcBef>
                <a:spcPts val="0"/>
              </a:spcBef>
              <a:buFont typeface="Arial" pitchFamily="34" charset="0"/>
              <a:buChar char="•"/>
              <a:defRPr/>
            </a:pPr>
            <a:r>
              <a:rPr lang="fr-FR" sz="1200" noProof="0" dirty="0" smtClean="0">
                <a:solidFill>
                  <a:schemeClr val="tx1"/>
                </a:solidFill>
                <a:latin typeface="+mn-lt"/>
              </a:rPr>
              <a:t> </a:t>
            </a:r>
            <a:r>
              <a:rPr lang="fr-FR" sz="1200" i="1" noProof="0" dirty="0" smtClean="0">
                <a:solidFill>
                  <a:schemeClr val="tx1"/>
                </a:solidFill>
                <a:latin typeface="+mn-lt"/>
              </a:rPr>
              <a:t>à propos… de</a:t>
            </a:r>
            <a:r>
              <a:rPr lang="fr-FR" sz="1200" i="1" baseline="0" noProof="0" dirty="0" smtClean="0">
                <a:solidFill>
                  <a:schemeClr val="tx1"/>
                </a:solidFill>
                <a:latin typeface="+mn-lt"/>
              </a:rPr>
              <a:t> l’h</a:t>
            </a:r>
            <a:r>
              <a:rPr lang="fr-FR" sz="1200" i="1" noProof="0" dirty="0" smtClean="0">
                <a:solidFill>
                  <a:schemeClr val="tx1"/>
                </a:solidFill>
                <a:latin typeface="+mn-lt"/>
              </a:rPr>
              <a:t>istoire du Luxembourg : </a:t>
            </a:r>
            <a:br>
              <a:rPr lang="fr-FR" sz="1200" i="1" noProof="0" dirty="0" smtClean="0">
                <a:solidFill>
                  <a:schemeClr val="tx1"/>
                </a:solidFill>
                <a:latin typeface="+mn-lt"/>
              </a:rPr>
            </a:br>
            <a:r>
              <a:rPr lang="fr-FR" sz="1200" i="1" noProof="0" dirty="0" smtClean="0">
                <a:solidFill>
                  <a:schemeClr val="tx1"/>
                </a:solidFill>
                <a:latin typeface="+mn-lt"/>
              </a:rPr>
              <a:t>  </a:t>
            </a:r>
            <a:r>
              <a:rPr lang="fr-FR" sz="1200" noProof="0" dirty="0" smtClean="0">
                <a:solidFill>
                  <a:schemeClr val="tx1"/>
                </a:solidFill>
                <a:latin typeface="+mn-lt"/>
              </a:rPr>
              <a:t>www.luxembourg.public.lu/fr/publications/b/ap-histoire/index.html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9</a:t>
            </a:fld>
            <a:endParaRPr lang="en-US" dirty="0"/>
          </a:p>
        </p:txBody>
      </p:sp>
    </p:spTree>
    <p:extLst>
      <p:ext uri="{BB962C8B-B14F-4D97-AF65-F5344CB8AC3E}">
        <p14:creationId xmlns:p14="http://schemas.microsoft.com/office/powerpoint/2010/main" val="696863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fr-FR" sz="1200" b="1" u="sng" noProof="0" dirty="0" smtClean="0">
                <a:solidFill>
                  <a:schemeClr val="tx1"/>
                </a:solidFill>
                <a:latin typeface="+mn-lt"/>
              </a:rPr>
              <a:t>Histoire : Les origines remontent à 963</a:t>
            </a:r>
          </a:p>
          <a:p>
            <a:pPr>
              <a:spcBef>
                <a:spcPts val="0"/>
              </a:spcBef>
              <a:defRPr/>
            </a:pPr>
            <a:r>
              <a:rPr lang="fr-FR" sz="1200" b="1" u="sng" noProof="0" dirty="0" smtClean="0">
                <a:solidFill>
                  <a:schemeClr val="tx1"/>
                </a:solidFill>
                <a:latin typeface="+mn-lt"/>
              </a:rPr>
              <a:t/>
            </a:r>
            <a:br>
              <a:rPr lang="fr-FR" sz="1200" b="1" u="sng" noProof="0" dirty="0" smtClean="0">
                <a:solidFill>
                  <a:schemeClr val="tx1"/>
                </a:solidFill>
                <a:latin typeface="+mn-lt"/>
              </a:rPr>
            </a:br>
            <a:r>
              <a:rPr lang="fr-FR" sz="1200" noProof="0" dirty="0" smtClean="0">
                <a:solidFill>
                  <a:schemeClr val="tx1"/>
                </a:solidFill>
                <a:latin typeface="+mn-lt"/>
              </a:rPr>
              <a:t>Les origines de Luxembourg remontent à </a:t>
            </a:r>
            <a:r>
              <a:rPr lang="fr-FR" sz="1200" b="1" noProof="0" dirty="0" smtClean="0">
                <a:solidFill>
                  <a:schemeClr val="tx1"/>
                </a:solidFill>
                <a:latin typeface="+mn-lt"/>
              </a:rPr>
              <a:t>963,</a:t>
            </a:r>
            <a:r>
              <a:rPr lang="fr-FR" sz="1200" noProof="0" dirty="0" smtClean="0">
                <a:solidFill>
                  <a:schemeClr val="tx1"/>
                </a:solidFill>
                <a:latin typeface="+mn-lt"/>
              </a:rPr>
              <a:t> lorsque </a:t>
            </a:r>
            <a:r>
              <a:rPr lang="fr-FR" sz="1200" b="1" noProof="0" dirty="0" smtClean="0">
                <a:solidFill>
                  <a:schemeClr val="tx1"/>
                </a:solidFill>
                <a:latin typeface="+mn-lt"/>
              </a:rPr>
              <a:t>le comte Sigefroi acquiert le fortin appelé « Lucilinburhuc » </a:t>
            </a:r>
            <a:r>
              <a:rPr lang="fr-FR" sz="1200" noProof="0" dirty="0" smtClean="0">
                <a:solidFill>
                  <a:schemeClr val="tx1"/>
                </a:solidFill>
                <a:latin typeface="+mn-lt"/>
              </a:rPr>
              <a:t>par un acte d’échange avec l’abbaye Saint-Maximin de Trèves. Le fortin se trouvait sur l’éperon rocheux du Bock dominant la vallée de l’Alzette. </a:t>
            </a:r>
            <a:br>
              <a:rPr lang="fr-FR" sz="1200" noProof="0" dirty="0" smtClean="0">
                <a:solidFill>
                  <a:schemeClr val="tx1"/>
                </a:solidFill>
                <a:latin typeface="+mn-lt"/>
              </a:rPr>
            </a:br>
            <a:r>
              <a:rPr lang="fr-FR" sz="1200" noProof="0" dirty="0" smtClean="0">
                <a:solidFill>
                  <a:schemeClr val="tx1"/>
                </a:solidFill>
                <a:latin typeface="+mn-lt"/>
              </a:rPr>
              <a:t/>
            </a:r>
            <a:br>
              <a:rPr lang="fr-FR" sz="1200" noProof="0" dirty="0" smtClean="0">
                <a:solidFill>
                  <a:schemeClr val="tx1"/>
                </a:solidFill>
                <a:latin typeface="+mn-lt"/>
              </a:rPr>
            </a:br>
            <a:r>
              <a:rPr lang="fr-FR" sz="1200" noProof="0" dirty="0" smtClean="0">
                <a:solidFill>
                  <a:schemeClr val="tx1"/>
                </a:solidFill>
                <a:latin typeface="+mn-lt"/>
              </a:rPr>
              <a:t>En 2013, la ville de Luxembourg a célébré son 1</a:t>
            </a:r>
            <a:r>
              <a:rPr lang="fr-FR" sz="1200" baseline="0" noProof="0" dirty="0" smtClean="0">
                <a:solidFill>
                  <a:schemeClr val="tx1"/>
                </a:solidFill>
                <a:latin typeface="+mn-lt"/>
              </a:rPr>
              <a:t> </a:t>
            </a:r>
            <a:r>
              <a:rPr lang="fr-FR" sz="1200" noProof="0" dirty="0" smtClean="0">
                <a:solidFill>
                  <a:schemeClr val="tx1"/>
                </a:solidFill>
                <a:latin typeface="+mn-lt"/>
              </a:rPr>
              <a:t>050</a:t>
            </a:r>
            <a:r>
              <a:rPr lang="fr-FR" sz="1200" baseline="30000" noProof="0" dirty="0" smtClean="0">
                <a:solidFill>
                  <a:schemeClr val="tx1"/>
                </a:solidFill>
                <a:latin typeface="+mn-lt"/>
              </a:rPr>
              <a:t>e</a:t>
            </a:r>
            <a:r>
              <a:rPr lang="fr-FR" sz="1200" noProof="0" dirty="0" smtClean="0">
                <a:solidFill>
                  <a:schemeClr val="tx1"/>
                </a:solidFill>
                <a:latin typeface="+mn-lt"/>
              </a:rPr>
              <a:t> anniversaire.</a:t>
            </a:r>
            <a:br>
              <a:rPr lang="fr-FR" sz="1200" noProof="0" dirty="0" smtClean="0">
                <a:solidFill>
                  <a:schemeClr val="tx1"/>
                </a:solidFill>
                <a:latin typeface="+mn-lt"/>
              </a:rPr>
            </a:br>
            <a:r>
              <a:rPr lang="fr-FR" sz="1200" noProof="0" dirty="0" smtClean="0">
                <a:solidFill>
                  <a:schemeClr val="tx1"/>
                </a:solidFill>
                <a:latin typeface="+mn-lt"/>
              </a:rPr>
              <a:t/>
            </a:r>
            <a:br>
              <a:rPr lang="fr-FR" sz="1200" noProof="0" dirty="0" smtClean="0">
                <a:solidFill>
                  <a:schemeClr val="tx1"/>
                </a:solidFill>
                <a:latin typeface="+mn-lt"/>
              </a:rPr>
            </a:br>
            <a:r>
              <a:rPr lang="fr-FR" sz="1200" b="0" i="1" noProof="0" dirty="0" smtClean="0">
                <a:solidFill>
                  <a:schemeClr val="tx1"/>
                </a:solidFill>
                <a:latin typeface="+mn-lt"/>
              </a:rPr>
              <a:t>Illustrations : </a:t>
            </a:r>
            <a:br>
              <a:rPr lang="fr-FR" sz="1200" b="0" i="1" noProof="0" dirty="0" smtClean="0">
                <a:solidFill>
                  <a:schemeClr val="tx1"/>
                </a:solidFill>
                <a:latin typeface="+mn-lt"/>
              </a:rPr>
            </a:br>
            <a:r>
              <a:rPr lang="fr-FR" sz="1200" b="0" i="1" noProof="0" dirty="0" smtClean="0">
                <a:solidFill>
                  <a:schemeClr val="tx1"/>
                </a:solidFill>
                <a:latin typeface="+mn-lt"/>
              </a:rPr>
              <a:t>à</a:t>
            </a:r>
            <a:r>
              <a:rPr lang="fr-FR" sz="1200" i="1" noProof="0" dirty="0" smtClean="0">
                <a:solidFill>
                  <a:schemeClr val="tx1"/>
                </a:solidFill>
                <a:latin typeface="+mn-lt"/>
              </a:rPr>
              <a:t> gauche, vitrail de la cathédrale Notre-Dame de Luxembourg</a:t>
            </a:r>
            <a:r>
              <a:rPr lang="fr-FR" sz="1200" i="1" baseline="0" noProof="0" dirty="0" smtClean="0">
                <a:solidFill>
                  <a:schemeClr val="tx1"/>
                </a:solidFill>
                <a:latin typeface="+mn-lt"/>
              </a:rPr>
              <a:t> </a:t>
            </a:r>
            <a:r>
              <a:rPr lang="fr-FR" sz="1200" i="1" noProof="0" dirty="0" smtClean="0">
                <a:solidFill>
                  <a:schemeClr val="tx1"/>
                </a:solidFill>
                <a:latin typeface="+mn-lt"/>
              </a:rPr>
              <a:t>représentant le comte Sigefroi ©</a:t>
            </a:r>
            <a:r>
              <a:rPr lang="fr-FR" sz="1200" i="1" baseline="0" noProof="0" dirty="0" smtClean="0">
                <a:solidFill>
                  <a:schemeClr val="tx1"/>
                </a:solidFill>
                <a:latin typeface="+mn-lt"/>
              </a:rPr>
              <a:t> cathol.lu/Christophe Hubert ;</a:t>
            </a:r>
            <a:br>
              <a:rPr lang="fr-FR" sz="1200" i="1" baseline="0" noProof="0" dirty="0" smtClean="0">
                <a:solidFill>
                  <a:schemeClr val="tx1"/>
                </a:solidFill>
                <a:latin typeface="+mn-lt"/>
              </a:rPr>
            </a:br>
            <a:r>
              <a:rPr lang="fr-FR" sz="1200" i="1" noProof="0" dirty="0" smtClean="0">
                <a:solidFill>
                  <a:schemeClr val="tx1"/>
                </a:solidFill>
                <a:latin typeface="+mn-lt"/>
              </a:rPr>
              <a:t>à droite, vue sur le rocher du Bock, où se trouvait le fortin Lucilinburhuc</a:t>
            </a:r>
            <a:r>
              <a:rPr lang="fr-FR" sz="1200" i="1" baseline="0" noProof="0" dirty="0" smtClean="0">
                <a:solidFill>
                  <a:schemeClr val="tx1"/>
                </a:solidFill>
                <a:latin typeface="+mn-lt"/>
              </a:rPr>
              <a:t> </a:t>
            </a:r>
            <a:r>
              <a:rPr lang="fr-FR" sz="1200" i="1" noProof="0" dirty="0" smtClean="0">
                <a:solidFill>
                  <a:schemeClr val="tx1"/>
                </a:solidFill>
                <a:latin typeface="+mn-lt"/>
              </a:rPr>
              <a:t>© </a:t>
            </a:r>
            <a:r>
              <a:rPr lang="fr-FR" sz="1200" i="1" baseline="0" noProof="0" dirty="0" smtClean="0">
                <a:solidFill>
                  <a:schemeClr val="tx1"/>
                </a:solidFill>
                <a:latin typeface="+mn-lt"/>
              </a:rPr>
              <a:t>SIP.</a:t>
            </a:r>
            <a:br>
              <a:rPr lang="fr-FR" sz="1200" i="1" baseline="0" noProof="0" dirty="0" smtClean="0">
                <a:solidFill>
                  <a:schemeClr val="tx1"/>
                </a:solidFill>
                <a:latin typeface="+mn-lt"/>
              </a:rPr>
            </a:br>
            <a:endParaRPr lang="fr-FR" sz="1200" i="1" baseline="0" noProof="0" dirty="0" smtClean="0">
              <a:solidFill>
                <a:schemeClr val="tx1"/>
              </a:solidFill>
              <a:latin typeface="+mn-lt"/>
            </a:endParaRPr>
          </a:p>
          <a:p>
            <a:pPr>
              <a:spcBef>
                <a:spcPts val="0"/>
              </a:spcBef>
              <a:defRPr/>
            </a:pPr>
            <a:r>
              <a:rPr lang="fr-FR" sz="1200" i="1" baseline="0" noProof="0" dirty="0" smtClean="0">
                <a:solidFill>
                  <a:schemeClr val="tx1"/>
                </a:solidFill>
                <a:latin typeface="+mn-lt"/>
              </a:rPr>
              <a:t/>
            </a:r>
            <a:br>
              <a:rPr lang="fr-FR" sz="1200" i="1" baseline="0" noProof="0" dirty="0" smtClean="0">
                <a:solidFill>
                  <a:schemeClr val="tx1"/>
                </a:solidFill>
                <a:latin typeface="+mn-lt"/>
              </a:rPr>
            </a:br>
            <a:r>
              <a:rPr lang="fr-FR" sz="1200" b="1" noProof="0" dirty="0" smtClean="0">
                <a:solidFill>
                  <a:schemeClr val="tx1"/>
                </a:solidFill>
                <a:latin typeface="+mn-lt"/>
              </a:rPr>
              <a:t>POUR EN SAVOIR PLUS</a:t>
            </a:r>
            <a:endParaRPr lang="fr-FR" sz="1200" noProof="0" dirty="0" smtClean="0">
              <a:solidFill>
                <a:schemeClr val="tx1"/>
              </a:solidFill>
              <a:latin typeface="+mn-lt"/>
            </a:endParaRPr>
          </a:p>
          <a:p>
            <a:pPr>
              <a:spcBef>
                <a:spcPts val="0"/>
              </a:spcBef>
              <a:buFont typeface="Arial" pitchFamily="34" charset="0"/>
              <a:buChar char="•"/>
              <a:defRPr/>
            </a:pPr>
            <a:r>
              <a:rPr lang="fr-FR" sz="1200" noProof="0" dirty="0" smtClean="0">
                <a:solidFill>
                  <a:schemeClr val="tx1"/>
                </a:solidFill>
                <a:latin typeface="+mn-lt"/>
              </a:rPr>
              <a:t> « </a:t>
            </a:r>
            <a:r>
              <a:rPr lang="fr-FR" sz="1200" i="0" noProof="0" dirty="0" smtClean="0">
                <a:solidFill>
                  <a:schemeClr val="tx1"/>
                </a:solidFill>
                <a:latin typeface="+mn-lt"/>
              </a:rPr>
              <a:t>Histoire »</a:t>
            </a:r>
            <a:r>
              <a:rPr lang="fr-FR" sz="1200" noProof="0" dirty="0" smtClean="0">
                <a:solidFill>
                  <a:schemeClr val="tx1"/>
                </a:solidFill>
                <a:latin typeface="+mn-lt"/>
              </a:rPr>
              <a:t> : </a:t>
            </a:r>
            <a:br>
              <a:rPr lang="fr-FR" sz="1200" noProof="0" dirty="0" smtClean="0">
                <a:solidFill>
                  <a:schemeClr val="tx1"/>
                </a:solidFill>
                <a:latin typeface="+mn-lt"/>
              </a:rPr>
            </a:br>
            <a:r>
              <a:rPr lang="fr-FR" sz="1200" noProof="0" dirty="0" smtClean="0">
                <a:solidFill>
                  <a:schemeClr val="tx1"/>
                </a:solidFill>
                <a:latin typeface="+mn-lt"/>
              </a:rPr>
              <a:t>  www.luxembourg.public.lu/fr/le-grand-duche-se-presente/histoire/index.html</a:t>
            </a:r>
          </a:p>
          <a:p>
            <a:pPr>
              <a:spcBef>
                <a:spcPts val="0"/>
              </a:spcBef>
              <a:buFont typeface="Arial" pitchFamily="34" charset="0"/>
              <a:buChar char="•"/>
              <a:defRPr/>
            </a:pPr>
            <a:r>
              <a:rPr lang="fr-FR" sz="1200" noProof="0" dirty="0" smtClean="0">
                <a:solidFill>
                  <a:schemeClr val="tx1"/>
                </a:solidFill>
                <a:latin typeface="+mn-lt"/>
              </a:rPr>
              <a:t> </a:t>
            </a:r>
            <a:r>
              <a:rPr lang="fr-FR" sz="1200" i="1" noProof="0" dirty="0" smtClean="0">
                <a:solidFill>
                  <a:schemeClr val="tx1"/>
                </a:solidFill>
                <a:latin typeface="+mn-lt"/>
              </a:rPr>
              <a:t>à propos… de</a:t>
            </a:r>
            <a:r>
              <a:rPr lang="fr-FR" sz="1200" i="1" baseline="0" noProof="0" dirty="0" smtClean="0">
                <a:solidFill>
                  <a:schemeClr val="tx1"/>
                </a:solidFill>
                <a:latin typeface="+mn-lt"/>
              </a:rPr>
              <a:t> l’h</a:t>
            </a:r>
            <a:r>
              <a:rPr lang="fr-FR" sz="1200" i="1" noProof="0" dirty="0" smtClean="0">
                <a:solidFill>
                  <a:schemeClr val="tx1"/>
                </a:solidFill>
                <a:latin typeface="+mn-lt"/>
              </a:rPr>
              <a:t>istoire du Luxembourg : </a:t>
            </a:r>
            <a:br>
              <a:rPr lang="fr-FR" sz="1200" i="1" noProof="0" dirty="0" smtClean="0">
                <a:solidFill>
                  <a:schemeClr val="tx1"/>
                </a:solidFill>
                <a:latin typeface="+mn-lt"/>
              </a:rPr>
            </a:br>
            <a:r>
              <a:rPr lang="fr-FR" sz="1200" i="1" noProof="0" dirty="0" smtClean="0">
                <a:solidFill>
                  <a:schemeClr val="tx1"/>
                </a:solidFill>
                <a:latin typeface="+mn-lt"/>
              </a:rPr>
              <a:t>  </a:t>
            </a:r>
            <a:r>
              <a:rPr lang="fr-FR" sz="1200" noProof="0" dirty="0" smtClean="0">
                <a:solidFill>
                  <a:schemeClr val="tx1"/>
                </a:solidFill>
                <a:latin typeface="+mn-lt"/>
              </a:rPr>
              <a:t>www.luxembourg.public.lu/fr/publications/b/ap-histoire/index.html</a:t>
            </a:r>
          </a:p>
        </p:txBody>
      </p:sp>
      <p:sp>
        <p:nvSpPr>
          <p:cNvPr id="4" name="Slide Number Placeholder 3"/>
          <p:cNvSpPr>
            <a:spLocks noGrp="1"/>
          </p:cNvSpPr>
          <p:nvPr>
            <p:ph type="sldNum" sz="quarter" idx="10"/>
          </p:nvPr>
        </p:nvSpPr>
        <p:spPr/>
        <p:txBody>
          <a:bodyPr/>
          <a:lstStyle/>
          <a:p>
            <a:fld id="{66CBA28B-DF43-4C18-8DED-044F8D48FD28}" type="slidenum">
              <a:rPr lang="en-US" smtClean="0"/>
              <a:t>10</a:t>
            </a:fld>
            <a:endParaRPr lang="en-US" dirty="0"/>
          </a:p>
        </p:txBody>
      </p:sp>
    </p:spTree>
    <p:extLst>
      <p:ext uri="{BB962C8B-B14F-4D97-AF65-F5344CB8AC3E}">
        <p14:creationId xmlns:p14="http://schemas.microsoft.com/office/powerpoint/2010/main" val="3633583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V1">
    <p:spTree>
      <p:nvGrpSpPr>
        <p:cNvPr id="1" name=""/>
        <p:cNvGrpSpPr/>
        <p:nvPr/>
      </p:nvGrpSpPr>
      <p:grpSpPr>
        <a:xfrm>
          <a:off x="0" y="0"/>
          <a:ext cx="0" cy="0"/>
          <a:chOff x="0" y="0"/>
          <a:chExt cx="0" cy="0"/>
        </a:xfrm>
      </p:grpSpPr>
      <p:pic>
        <p:nvPicPr>
          <p:cNvPr id="11" name="Picture 10" descr="NB_PPT_Template_START_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57199" y="1692000"/>
            <a:ext cx="5562601" cy="1470025"/>
          </a:xfrm>
        </p:spPr>
        <p:txBody>
          <a:bodyPr anchor="t" anchorCtr="0">
            <a:noAutofit/>
          </a:bodyPr>
          <a:lstStyle>
            <a:lvl1pPr algn="l">
              <a:lnSpc>
                <a:spcPts val="3800"/>
              </a:lnSpc>
              <a:defRPr sz="3200" b="1" cap="all" baseline="0"/>
            </a:lvl1pPr>
          </a:lstStyle>
          <a:p>
            <a:r>
              <a:rPr lang="en-US" dirty="0" err="1" smtClean="0"/>
              <a:t>Titel</a:t>
            </a:r>
            <a:r>
              <a:rPr lang="en-US" dirty="0" smtClean="0"/>
              <a:t> / </a:t>
            </a:r>
            <a:r>
              <a:rPr lang="en-US" dirty="0" err="1" smtClean="0"/>
              <a:t>titre</a:t>
            </a:r>
            <a:endParaRPr lang="fr-LU" dirty="0"/>
          </a:p>
        </p:txBody>
      </p:sp>
      <p:sp>
        <p:nvSpPr>
          <p:cNvPr id="3" name="Subtitle 2"/>
          <p:cNvSpPr>
            <a:spLocks noGrp="1"/>
          </p:cNvSpPr>
          <p:nvPr>
            <p:ph type="subTitle" idx="1" hasCustomPrompt="1"/>
          </p:nvPr>
        </p:nvSpPr>
        <p:spPr>
          <a:xfrm>
            <a:off x="457199" y="3600000"/>
            <a:ext cx="8136000" cy="504075"/>
          </a:xfrm>
        </p:spPr>
        <p:txBody>
          <a:bodyPr>
            <a:noAutofit/>
          </a:bodyPr>
          <a:lstStyle>
            <a:lvl1pPr marL="0" indent="0" algn="l">
              <a:buNone/>
              <a:defRPr sz="2000" b="1" cap="all" baseline="0">
                <a:solidFill>
                  <a:srgbClr val="009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 </a:t>
            </a:r>
            <a:r>
              <a:rPr lang="en-US" dirty="0" err="1" smtClean="0"/>
              <a:t>sous-titre</a:t>
            </a:r>
            <a:endParaRPr lang="fr-LU" dirty="0"/>
          </a:p>
        </p:txBody>
      </p:sp>
      <p:sp>
        <p:nvSpPr>
          <p:cNvPr id="4" name="Date Placeholder 3"/>
          <p:cNvSpPr>
            <a:spLocks noGrp="1"/>
          </p:cNvSpPr>
          <p:nvPr>
            <p:ph type="dt" sz="half" idx="10"/>
          </p:nvPr>
        </p:nvSpPr>
        <p:spPr>
          <a:xfrm>
            <a:off x="457200" y="6889300"/>
            <a:ext cx="2133600" cy="365125"/>
          </a:xfrm>
        </p:spPr>
        <p:txBody>
          <a:bodyPr/>
          <a:lstStyle/>
          <a:p>
            <a:fld id="{6DD85014-4865-40B2-9A7C-38A2C863DC68}" type="datetimeFigureOut">
              <a:rPr lang="fr-LU" smtClean="0"/>
              <a:pPr/>
              <a:t>24/12/2019</a:t>
            </a:fld>
            <a:endParaRPr lang="fr-LU" dirty="0"/>
          </a:p>
        </p:txBody>
      </p:sp>
      <p:sp>
        <p:nvSpPr>
          <p:cNvPr id="5" name="Footer Placeholder 4"/>
          <p:cNvSpPr>
            <a:spLocks noGrp="1"/>
          </p:cNvSpPr>
          <p:nvPr>
            <p:ph type="ftr" sz="quarter" idx="11"/>
          </p:nvPr>
        </p:nvSpPr>
        <p:spPr>
          <a:xfrm>
            <a:off x="3124200" y="6889300"/>
            <a:ext cx="2895600" cy="365125"/>
          </a:xfrm>
        </p:spPr>
        <p:txBody>
          <a:bodyPr/>
          <a:lstStyle/>
          <a:p>
            <a:endParaRPr lang="fr-LU" dirty="0"/>
          </a:p>
        </p:txBody>
      </p:sp>
      <p:sp>
        <p:nvSpPr>
          <p:cNvPr id="6" name="Slide Number Placeholder 5"/>
          <p:cNvSpPr>
            <a:spLocks noGrp="1"/>
          </p:cNvSpPr>
          <p:nvPr>
            <p:ph type="sldNum" sz="quarter" idx="12"/>
          </p:nvPr>
        </p:nvSpPr>
        <p:spPr>
          <a:xfrm>
            <a:off x="6553200" y="6889300"/>
            <a:ext cx="2133600" cy="365125"/>
          </a:xfrm>
        </p:spPr>
        <p:txBody>
          <a:bodyPr/>
          <a:lstStyle/>
          <a:p>
            <a:fld id="{F9910D31-7C71-426A-9611-F6E98F62E178}" type="slidenum">
              <a:rPr lang="fr-LU" smtClean="0"/>
              <a:pPr/>
              <a:t>‹#›</a:t>
            </a:fld>
            <a:endParaRPr lang="fr-LU" dirty="0"/>
          </a:p>
        </p:txBody>
      </p:sp>
      <p:sp>
        <p:nvSpPr>
          <p:cNvPr id="13" name="Picture Placeholder 14"/>
          <p:cNvSpPr>
            <a:spLocks noGrp="1" noChangeAspect="1"/>
          </p:cNvSpPr>
          <p:nvPr>
            <p:ph type="pic" sz="quarter" idx="13" hasCustomPrompt="1"/>
          </p:nvPr>
        </p:nvSpPr>
        <p:spPr>
          <a:xfrm>
            <a:off x="6613199" y="5634245"/>
            <a:ext cx="1998000" cy="545403"/>
          </a:xfrm>
          <a:noFill/>
        </p:spPr>
        <p:txBody>
          <a:bodyPr wrap="square">
            <a:normAutofit/>
          </a:bodyPr>
          <a:lstStyle>
            <a:lvl1pPr marL="0" indent="0" algn="r">
              <a:buNone/>
              <a:defRPr sz="1400" baseline="0"/>
            </a:lvl1pPr>
          </a:lstStyle>
          <a:p>
            <a:r>
              <a:rPr lang="lb-LU" dirty="0" smtClean="0"/>
              <a:t>logo</a:t>
            </a:r>
            <a:endParaRPr lang="lb-LU" dirty="0"/>
          </a:p>
        </p:txBody>
      </p:sp>
      <p:sp>
        <p:nvSpPr>
          <p:cNvPr id="16" name="Text Placeholder 15"/>
          <p:cNvSpPr>
            <a:spLocks noGrp="1"/>
          </p:cNvSpPr>
          <p:nvPr>
            <p:ph type="body" sz="quarter" idx="14" hasCustomPrompt="1"/>
          </p:nvPr>
        </p:nvSpPr>
        <p:spPr>
          <a:xfrm>
            <a:off x="457199" y="5537171"/>
            <a:ext cx="4114800" cy="727144"/>
          </a:xfrm>
        </p:spPr>
        <p:txBody>
          <a:bodyPr/>
          <a:lstStyle>
            <a:lvl1pPr marL="0">
              <a:buFontTx/>
              <a:buNone/>
              <a:defRPr sz="1300" b="1"/>
            </a:lvl1pPr>
          </a:lstStyle>
          <a:p>
            <a:r>
              <a:rPr lang="de-CH" dirty="0" smtClean="0"/>
              <a:t>Author / Auteur</a:t>
            </a:r>
            <a:endParaRPr lang="fr-LU" dirty="0"/>
          </a:p>
        </p:txBody>
      </p:sp>
      <p:sp>
        <p:nvSpPr>
          <p:cNvPr id="18" name="Text Placeholder 17"/>
          <p:cNvSpPr>
            <a:spLocks noGrp="1"/>
          </p:cNvSpPr>
          <p:nvPr>
            <p:ph type="body" sz="quarter" idx="15" hasCustomPrompt="1"/>
          </p:nvPr>
        </p:nvSpPr>
        <p:spPr>
          <a:xfrm>
            <a:off x="457199" y="4464115"/>
            <a:ext cx="8136000" cy="720080"/>
          </a:xfrm>
        </p:spPr>
        <p:txBody>
          <a:bodyPr/>
          <a:lstStyle>
            <a:lvl1pPr marL="0">
              <a:buFontTx/>
              <a:buNone/>
              <a:defRPr sz="1400">
                <a:solidFill>
                  <a:srgbClr val="0099FF"/>
                </a:solidFill>
              </a:defRPr>
            </a:lvl1pPr>
            <a:lvl2pPr>
              <a:buFontTx/>
              <a:buNone/>
              <a:defRPr sz="1400">
                <a:solidFill>
                  <a:srgbClr val="0099FF"/>
                </a:solidFill>
              </a:defRPr>
            </a:lvl2pPr>
            <a:lvl3pPr>
              <a:buFontTx/>
              <a:buNone/>
              <a:defRPr sz="1400">
                <a:solidFill>
                  <a:srgbClr val="0099FF"/>
                </a:solidFill>
              </a:defRPr>
            </a:lvl3pPr>
            <a:lvl4pPr>
              <a:buFontTx/>
              <a:buNone/>
              <a:defRPr sz="1400">
                <a:solidFill>
                  <a:srgbClr val="0099FF"/>
                </a:solidFill>
              </a:defRPr>
            </a:lvl4pPr>
            <a:lvl5pPr>
              <a:buFontTx/>
              <a:buNone/>
              <a:defRPr sz="1400">
                <a:solidFill>
                  <a:srgbClr val="0099FF"/>
                </a:solidFill>
              </a:defRPr>
            </a:lvl5pPr>
          </a:lstStyle>
          <a:p>
            <a:pPr lvl="0"/>
            <a:r>
              <a:rPr lang="en-US" dirty="0" smtClean="0"/>
              <a:t>Date</a:t>
            </a:r>
            <a:endParaRPr lang="fr-LU"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22" name="Text Placeholder 10"/>
          <p:cNvSpPr>
            <a:spLocks noGrp="1"/>
          </p:cNvSpPr>
          <p:nvPr>
            <p:ph type="body" sz="quarter" idx="15"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23" name="Text Placeholder 19"/>
          <p:cNvSpPr>
            <a:spLocks noGrp="1"/>
          </p:cNvSpPr>
          <p:nvPr>
            <p:ph type="body" sz="quarter" idx="17" hasCustomPrompt="1"/>
          </p:nvPr>
        </p:nvSpPr>
        <p:spPr>
          <a:xfrm>
            <a:off x="457200" y="1132868"/>
            <a:ext cx="3971125"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24" name="Picture Placeholder 15"/>
          <p:cNvSpPr>
            <a:spLocks noGrp="1"/>
          </p:cNvSpPr>
          <p:nvPr>
            <p:ph type="pic" sz="quarter" idx="18"/>
          </p:nvPr>
        </p:nvSpPr>
        <p:spPr>
          <a:xfrm>
            <a:off x="558000" y="1628775"/>
            <a:ext cx="3870325" cy="4140000"/>
          </a:xfrm>
        </p:spPr>
        <p:txBody>
          <a:bodyPr/>
          <a:lstStyle/>
          <a:p>
            <a:endParaRPr lang="fr-LU" dirty="0"/>
          </a:p>
        </p:txBody>
      </p:sp>
      <p:sp>
        <p:nvSpPr>
          <p:cNvPr id="27" name="Picture Placeholder 15"/>
          <p:cNvSpPr>
            <a:spLocks noGrp="1"/>
          </p:cNvSpPr>
          <p:nvPr>
            <p:ph type="pic" sz="quarter" idx="13"/>
          </p:nvPr>
        </p:nvSpPr>
        <p:spPr>
          <a:xfrm>
            <a:off x="4751388" y="1628775"/>
            <a:ext cx="3870325" cy="1800000"/>
          </a:xfrm>
        </p:spPr>
        <p:txBody>
          <a:bodyPr/>
          <a:lstStyle/>
          <a:p>
            <a:endParaRPr lang="fr-LU" dirty="0"/>
          </a:p>
        </p:txBody>
      </p:sp>
      <p:sp>
        <p:nvSpPr>
          <p:cNvPr id="29" name="Text Placeholder 21"/>
          <p:cNvSpPr>
            <a:spLocks noGrp="1"/>
          </p:cNvSpPr>
          <p:nvPr>
            <p:ph type="body" sz="quarter" idx="20" hasCustomPrompt="1"/>
          </p:nvPr>
        </p:nvSpPr>
        <p:spPr>
          <a:xfrm>
            <a:off x="457200" y="5768975"/>
            <a:ext cx="3981600"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13" name="Picture Placeholder 15"/>
          <p:cNvSpPr>
            <a:spLocks noGrp="1"/>
          </p:cNvSpPr>
          <p:nvPr>
            <p:ph type="pic" sz="quarter" idx="22"/>
          </p:nvPr>
        </p:nvSpPr>
        <p:spPr>
          <a:xfrm>
            <a:off x="4752000" y="3968775"/>
            <a:ext cx="3870325" cy="1800000"/>
          </a:xfrm>
        </p:spPr>
        <p:txBody>
          <a:bodyPr/>
          <a:lstStyle/>
          <a:p>
            <a:endParaRPr lang="fr-LU" dirty="0"/>
          </a:p>
        </p:txBody>
      </p:sp>
      <p:sp>
        <p:nvSpPr>
          <p:cNvPr id="15" name="Text Placeholder 21"/>
          <p:cNvSpPr>
            <a:spLocks noGrp="1"/>
          </p:cNvSpPr>
          <p:nvPr>
            <p:ph type="body" sz="quarter" idx="19" hasCustomPrompt="1"/>
          </p:nvPr>
        </p:nvSpPr>
        <p:spPr>
          <a:xfrm>
            <a:off x="4636799" y="57689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16" name="Text Placeholder 19"/>
          <p:cNvSpPr>
            <a:spLocks noGrp="1"/>
          </p:cNvSpPr>
          <p:nvPr>
            <p:ph type="body" sz="quarter" idx="21" hasCustomPrompt="1"/>
          </p:nvPr>
        </p:nvSpPr>
        <p:spPr>
          <a:xfrm>
            <a:off x="4636800" y="1134000"/>
            <a:ext cx="3974400"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18" name="Text Placeholder 21"/>
          <p:cNvSpPr>
            <a:spLocks noGrp="1"/>
          </p:cNvSpPr>
          <p:nvPr>
            <p:ph type="body" sz="quarter" idx="23" hasCustomPrompt="1"/>
          </p:nvPr>
        </p:nvSpPr>
        <p:spPr>
          <a:xfrm>
            <a:off x="4636800" y="34287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19"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S_TEXT">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22" name="Text Placeholder 10"/>
          <p:cNvSpPr>
            <a:spLocks noGrp="1"/>
          </p:cNvSpPr>
          <p:nvPr>
            <p:ph type="body" sz="quarter" idx="15"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23" name="Text Placeholder 19"/>
          <p:cNvSpPr>
            <a:spLocks noGrp="1"/>
          </p:cNvSpPr>
          <p:nvPr>
            <p:ph type="body" sz="quarter" idx="17" hasCustomPrompt="1"/>
          </p:nvPr>
        </p:nvSpPr>
        <p:spPr>
          <a:xfrm>
            <a:off x="457200" y="1132868"/>
            <a:ext cx="3971125"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27" name="Picture Placeholder 15"/>
          <p:cNvSpPr>
            <a:spLocks noGrp="1"/>
          </p:cNvSpPr>
          <p:nvPr>
            <p:ph type="pic" sz="quarter" idx="13"/>
          </p:nvPr>
        </p:nvSpPr>
        <p:spPr>
          <a:xfrm>
            <a:off x="558000" y="1628775"/>
            <a:ext cx="3870325" cy="1800000"/>
          </a:xfrm>
        </p:spPr>
        <p:txBody>
          <a:bodyPr/>
          <a:lstStyle/>
          <a:p>
            <a:endParaRPr lang="fr-LU" dirty="0"/>
          </a:p>
        </p:txBody>
      </p:sp>
      <p:sp>
        <p:nvSpPr>
          <p:cNvPr id="13" name="Picture Placeholder 15"/>
          <p:cNvSpPr>
            <a:spLocks noGrp="1"/>
          </p:cNvSpPr>
          <p:nvPr>
            <p:ph type="pic" sz="quarter" idx="22"/>
          </p:nvPr>
        </p:nvSpPr>
        <p:spPr>
          <a:xfrm>
            <a:off x="558000" y="3968775"/>
            <a:ext cx="3870325" cy="1800000"/>
          </a:xfrm>
        </p:spPr>
        <p:txBody>
          <a:bodyPr/>
          <a:lstStyle/>
          <a:p>
            <a:endParaRPr lang="fr-LU" dirty="0"/>
          </a:p>
        </p:txBody>
      </p:sp>
      <p:sp>
        <p:nvSpPr>
          <p:cNvPr id="15" name="Text Placeholder 21"/>
          <p:cNvSpPr>
            <a:spLocks noGrp="1"/>
          </p:cNvSpPr>
          <p:nvPr>
            <p:ph type="body" sz="quarter" idx="19" hasCustomPrompt="1"/>
          </p:nvPr>
        </p:nvSpPr>
        <p:spPr>
          <a:xfrm>
            <a:off x="457200" y="57689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16" name="Text Placeholder 19"/>
          <p:cNvSpPr>
            <a:spLocks noGrp="1"/>
          </p:cNvSpPr>
          <p:nvPr>
            <p:ph type="body" sz="quarter" idx="21" hasCustomPrompt="1"/>
          </p:nvPr>
        </p:nvSpPr>
        <p:spPr>
          <a:xfrm>
            <a:off x="4636800" y="1134000"/>
            <a:ext cx="3974400"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18" name="Text Placeholder 21"/>
          <p:cNvSpPr>
            <a:spLocks noGrp="1"/>
          </p:cNvSpPr>
          <p:nvPr>
            <p:ph type="body" sz="quarter" idx="23" hasCustomPrompt="1"/>
          </p:nvPr>
        </p:nvSpPr>
        <p:spPr>
          <a:xfrm>
            <a:off x="457200" y="34287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19" name="Content Placeholder 2"/>
          <p:cNvSpPr>
            <a:spLocks noGrp="1"/>
          </p:cNvSpPr>
          <p:nvPr>
            <p:ph sz="half" idx="16" hasCustomPrompt="1"/>
          </p:nvPr>
        </p:nvSpPr>
        <p:spPr>
          <a:xfrm>
            <a:off x="4651200" y="1627200"/>
            <a:ext cx="3960000" cy="4140000"/>
          </a:xfrm>
        </p:spPr>
        <p:txBody>
          <a:bodyPr/>
          <a:lstStyle>
            <a:lvl1pPr>
              <a:defRPr sz="1800"/>
            </a:lvl1pPr>
            <a:lvl2pPr>
              <a:defRPr sz="1700"/>
            </a:lvl2pPr>
            <a:lvl3pPr>
              <a:defRPr sz="1600"/>
            </a:lvl3pPr>
            <a:lvl4pPr>
              <a:defRPr sz="1600"/>
            </a:lvl4pPr>
            <a:lvl5pPr>
              <a:defRPr sz="1600"/>
            </a:lvl5pPr>
            <a:lvl6pPr>
              <a:defRPr sz="1800"/>
            </a:lvl6pPr>
            <a:lvl7pPr>
              <a:defRPr sz="1800"/>
            </a:lvl7pPr>
            <a:lvl8pPr>
              <a:defRPr sz="1800"/>
            </a:lvl8pPr>
            <a:lvl9pPr>
              <a:defRPr sz="1800"/>
            </a:lvl9pPr>
          </a:lstStyle>
          <a:p>
            <a:r>
              <a:rPr lang="fr-LU" dirty="0" err="1" smtClean="0"/>
              <a:t>Lorem</a:t>
            </a:r>
            <a:r>
              <a:rPr lang="fr-LU" dirty="0" smtClean="0"/>
              <a:t> </a:t>
            </a:r>
            <a:r>
              <a:rPr lang="fr-LU" dirty="0" err="1" smtClean="0"/>
              <a:t>ipsum</a:t>
            </a:r>
            <a:r>
              <a:rPr lang="fr-LU" dirty="0" smtClean="0"/>
              <a:t> </a:t>
            </a:r>
            <a:r>
              <a:rPr lang="fr-LU" dirty="0" err="1" smtClean="0"/>
              <a:t>dolor</a:t>
            </a:r>
            <a:r>
              <a:rPr lang="fr-LU" dirty="0" smtClean="0"/>
              <a:t> </a:t>
            </a:r>
            <a:r>
              <a:rPr lang="fr-LU" dirty="0" err="1" smtClean="0"/>
              <a:t>sit</a:t>
            </a:r>
            <a:r>
              <a:rPr lang="fr-LU" dirty="0" smtClean="0"/>
              <a:t> </a:t>
            </a:r>
            <a:r>
              <a:rPr lang="fr-LU" dirty="0" err="1" smtClean="0"/>
              <a:t>amet</a:t>
            </a:r>
            <a:endParaRPr lang="fr-LU" dirty="0" smtClean="0"/>
          </a:p>
          <a:p>
            <a:pPr lvl="1"/>
            <a:r>
              <a:rPr lang="fr-LU" dirty="0" err="1" smtClean="0"/>
              <a:t>Aenean</a:t>
            </a:r>
            <a:r>
              <a:rPr lang="fr-LU" dirty="0" smtClean="0"/>
              <a:t> massa</a:t>
            </a:r>
          </a:p>
          <a:p>
            <a:pPr lvl="1"/>
            <a:r>
              <a:rPr lang="fr-LU" dirty="0" smtClean="0"/>
              <a:t>Cum </a:t>
            </a:r>
            <a:r>
              <a:rPr lang="fr-LU" dirty="0" err="1" smtClean="0"/>
              <a:t>sociis</a:t>
            </a:r>
            <a:r>
              <a:rPr lang="fr-LU" dirty="0" smtClean="0"/>
              <a:t> </a:t>
            </a:r>
            <a:r>
              <a:rPr lang="fr-LU" dirty="0" err="1" smtClean="0"/>
              <a:t>natoque</a:t>
            </a:r>
            <a:r>
              <a:rPr lang="fr-LU" dirty="0" smtClean="0"/>
              <a:t> </a:t>
            </a:r>
            <a:r>
              <a:rPr lang="fr-LU" dirty="0" err="1" smtClean="0"/>
              <a:t>penatibus</a:t>
            </a:r>
            <a:r>
              <a:rPr lang="fr-LU" dirty="0" smtClean="0"/>
              <a:t> </a:t>
            </a:r>
          </a:p>
          <a:p>
            <a:pPr lvl="2"/>
            <a:r>
              <a:rPr lang="fr-LU" dirty="0" smtClean="0"/>
              <a:t>et </a:t>
            </a:r>
            <a:r>
              <a:rPr lang="fr-LU" dirty="0" err="1" smtClean="0"/>
              <a:t>magnis</a:t>
            </a:r>
            <a:r>
              <a:rPr lang="fr-LU" dirty="0" smtClean="0"/>
              <a:t> dis </a:t>
            </a:r>
            <a:r>
              <a:rPr lang="fr-LU" dirty="0" err="1" smtClean="0"/>
              <a:t>parturient</a:t>
            </a:r>
            <a:endParaRPr lang="fr-LU" dirty="0" smtClean="0"/>
          </a:p>
          <a:p>
            <a:pPr lvl="3"/>
            <a:r>
              <a:rPr lang="de-CH" dirty="0" smtClean="0"/>
              <a:t>lorem ipsum</a:t>
            </a:r>
          </a:p>
          <a:p>
            <a:pPr lvl="4"/>
            <a:r>
              <a:rPr lang="de-CH" dirty="0" smtClean="0"/>
              <a:t>lorem ipsum</a:t>
            </a:r>
            <a:endParaRPr lang="fr-LU" dirty="0" smtClean="0"/>
          </a:p>
        </p:txBody>
      </p:sp>
      <p:sp>
        <p:nvSpPr>
          <p:cNvPr id="20"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_IMAGES">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22" name="Text Placeholder 10"/>
          <p:cNvSpPr>
            <a:spLocks noGrp="1"/>
          </p:cNvSpPr>
          <p:nvPr>
            <p:ph type="body" sz="quarter" idx="15"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23" name="Text Placeholder 19"/>
          <p:cNvSpPr>
            <a:spLocks noGrp="1"/>
          </p:cNvSpPr>
          <p:nvPr>
            <p:ph type="body" sz="quarter" idx="17" hasCustomPrompt="1"/>
          </p:nvPr>
        </p:nvSpPr>
        <p:spPr>
          <a:xfrm>
            <a:off x="457200" y="1132868"/>
            <a:ext cx="3971125"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27" name="Picture Placeholder 15"/>
          <p:cNvSpPr>
            <a:spLocks noGrp="1"/>
          </p:cNvSpPr>
          <p:nvPr>
            <p:ph type="pic" sz="quarter" idx="13"/>
          </p:nvPr>
        </p:nvSpPr>
        <p:spPr>
          <a:xfrm>
            <a:off x="4751388" y="1628775"/>
            <a:ext cx="3870325" cy="1800000"/>
          </a:xfrm>
        </p:spPr>
        <p:txBody>
          <a:bodyPr/>
          <a:lstStyle/>
          <a:p>
            <a:endParaRPr lang="fr-LU" dirty="0"/>
          </a:p>
        </p:txBody>
      </p:sp>
      <p:sp>
        <p:nvSpPr>
          <p:cNvPr id="13" name="Picture Placeholder 15"/>
          <p:cNvSpPr>
            <a:spLocks noGrp="1"/>
          </p:cNvSpPr>
          <p:nvPr>
            <p:ph type="pic" sz="quarter" idx="22"/>
          </p:nvPr>
        </p:nvSpPr>
        <p:spPr>
          <a:xfrm>
            <a:off x="4752000" y="3968775"/>
            <a:ext cx="3870325" cy="1800000"/>
          </a:xfrm>
        </p:spPr>
        <p:txBody>
          <a:bodyPr/>
          <a:lstStyle/>
          <a:p>
            <a:endParaRPr lang="fr-LU" dirty="0"/>
          </a:p>
        </p:txBody>
      </p:sp>
      <p:sp>
        <p:nvSpPr>
          <p:cNvPr id="15" name="Text Placeholder 21"/>
          <p:cNvSpPr>
            <a:spLocks noGrp="1"/>
          </p:cNvSpPr>
          <p:nvPr>
            <p:ph type="body" sz="quarter" idx="19" hasCustomPrompt="1"/>
          </p:nvPr>
        </p:nvSpPr>
        <p:spPr>
          <a:xfrm>
            <a:off x="4636799" y="57689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16" name="Text Placeholder 19"/>
          <p:cNvSpPr>
            <a:spLocks noGrp="1"/>
          </p:cNvSpPr>
          <p:nvPr>
            <p:ph type="body" sz="quarter" idx="21" hasCustomPrompt="1"/>
          </p:nvPr>
        </p:nvSpPr>
        <p:spPr>
          <a:xfrm>
            <a:off x="4636800" y="1134000"/>
            <a:ext cx="3974400"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21" name="Text Placeholder 21"/>
          <p:cNvSpPr>
            <a:spLocks noGrp="1"/>
          </p:cNvSpPr>
          <p:nvPr>
            <p:ph type="body" sz="quarter" idx="23" hasCustomPrompt="1"/>
          </p:nvPr>
        </p:nvSpPr>
        <p:spPr>
          <a:xfrm>
            <a:off x="4636800" y="34287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5"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
        <p:nvSpPr>
          <p:cNvPr id="17" name="Content Placeholder 2"/>
          <p:cNvSpPr>
            <a:spLocks noGrp="1"/>
          </p:cNvSpPr>
          <p:nvPr>
            <p:ph sz="half" idx="16" hasCustomPrompt="1"/>
          </p:nvPr>
        </p:nvSpPr>
        <p:spPr>
          <a:xfrm>
            <a:off x="468325" y="1627200"/>
            <a:ext cx="3960000" cy="4140000"/>
          </a:xfrm>
        </p:spPr>
        <p:txBody>
          <a:bodyPr/>
          <a:lstStyle>
            <a:lvl1pPr>
              <a:defRPr sz="1800"/>
            </a:lvl1pPr>
            <a:lvl2pPr>
              <a:defRPr sz="1700"/>
            </a:lvl2pPr>
            <a:lvl3pPr>
              <a:defRPr sz="1600"/>
            </a:lvl3pPr>
            <a:lvl4pPr>
              <a:defRPr sz="1600"/>
            </a:lvl4pPr>
            <a:lvl5pPr>
              <a:defRPr sz="1600"/>
            </a:lvl5pPr>
            <a:lvl6pPr>
              <a:defRPr sz="1800"/>
            </a:lvl6pPr>
            <a:lvl7pPr>
              <a:defRPr sz="1800"/>
            </a:lvl7pPr>
            <a:lvl8pPr>
              <a:defRPr sz="1800"/>
            </a:lvl8pPr>
            <a:lvl9pPr>
              <a:defRPr sz="1800"/>
            </a:lvl9pPr>
          </a:lstStyle>
          <a:p>
            <a:r>
              <a:rPr lang="fr-LU" dirty="0" err="1" smtClean="0"/>
              <a:t>Lorem</a:t>
            </a:r>
            <a:r>
              <a:rPr lang="fr-LU" dirty="0" smtClean="0"/>
              <a:t> </a:t>
            </a:r>
            <a:r>
              <a:rPr lang="fr-LU" dirty="0" err="1" smtClean="0"/>
              <a:t>ipsum</a:t>
            </a:r>
            <a:r>
              <a:rPr lang="fr-LU" dirty="0" smtClean="0"/>
              <a:t> </a:t>
            </a:r>
            <a:r>
              <a:rPr lang="fr-LU" dirty="0" err="1" smtClean="0"/>
              <a:t>dolor</a:t>
            </a:r>
            <a:r>
              <a:rPr lang="fr-LU" dirty="0" smtClean="0"/>
              <a:t> </a:t>
            </a:r>
            <a:r>
              <a:rPr lang="fr-LU" dirty="0" err="1" smtClean="0"/>
              <a:t>sit</a:t>
            </a:r>
            <a:r>
              <a:rPr lang="fr-LU" dirty="0" smtClean="0"/>
              <a:t> </a:t>
            </a:r>
            <a:r>
              <a:rPr lang="fr-LU" dirty="0" err="1" smtClean="0"/>
              <a:t>amet</a:t>
            </a:r>
            <a:endParaRPr lang="fr-LU" dirty="0" smtClean="0"/>
          </a:p>
          <a:p>
            <a:pPr lvl="1"/>
            <a:r>
              <a:rPr lang="fr-LU" dirty="0" err="1" smtClean="0"/>
              <a:t>Aenean</a:t>
            </a:r>
            <a:r>
              <a:rPr lang="fr-LU" dirty="0" smtClean="0"/>
              <a:t> massa</a:t>
            </a:r>
          </a:p>
          <a:p>
            <a:pPr lvl="1"/>
            <a:r>
              <a:rPr lang="fr-LU" dirty="0" smtClean="0"/>
              <a:t>Cum </a:t>
            </a:r>
            <a:r>
              <a:rPr lang="fr-LU" dirty="0" err="1" smtClean="0"/>
              <a:t>sociis</a:t>
            </a:r>
            <a:r>
              <a:rPr lang="fr-LU" dirty="0" smtClean="0"/>
              <a:t> </a:t>
            </a:r>
            <a:r>
              <a:rPr lang="fr-LU" dirty="0" err="1" smtClean="0"/>
              <a:t>natoque</a:t>
            </a:r>
            <a:r>
              <a:rPr lang="fr-LU" dirty="0" smtClean="0"/>
              <a:t> </a:t>
            </a:r>
            <a:r>
              <a:rPr lang="fr-LU" dirty="0" err="1" smtClean="0"/>
              <a:t>penatibus</a:t>
            </a:r>
            <a:r>
              <a:rPr lang="fr-LU" dirty="0" smtClean="0"/>
              <a:t> </a:t>
            </a:r>
          </a:p>
          <a:p>
            <a:pPr lvl="2"/>
            <a:r>
              <a:rPr lang="fr-LU" dirty="0" smtClean="0"/>
              <a:t>et </a:t>
            </a:r>
            <a:r>
              <a:rPr lang="fr-LU" dirty="0" err="1" smtClean="0"/>
              <a:t>magnis</a:t>
            </a:r>
            <a:r>
              <a:rPr lang="fr-LU" dirty="0" smtClean="0"/>
              <a:t> dis </a:t>
            </a:r>
            <a:r>
              <a:rPr lang="fr-LU" dirty="0" err="1" smtClean="0"/>
              <a:t>parturient</a:t>
            </a:r>
            <a:endParaRPr lang="fr-LU" dirty="0" smtClean="0"/>
          </a:p>
          <a:p>
            <a:pPr lvl="3"/>
            <a:r>
              <a:rPr lang="de-CH" dirty="0" smtClean="0"/>
              <a:t>lorem ipsum</a:t>
            </a:r>
          </a:p>
          <a:p>
            <a:pPr lvl="4"/>
            <a:r>
              <a:rPr lang="de-CH" dirty="0" smtClean="0"/>
              <a:t>lorem ipsum</a:t>
            </a:r>
            <a:endParaRPr lang="fr-LU" dirty="0" smtClean="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S_IMAGES">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22" name="Text Placeholder 10"/>
          <p:cNvSpPr>
            <a:spLocks noGrp="1"/>
          </p:cNvSpPr>
          <p:nvPr>
            <p:ph type="body" sz="quarter" idx="15"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23" name="Text Placeholder 19"/>
          <p:cNvSpPr>
            <a:spLocks noGrp="1"/>
          </p:cNvSpPr>
          <p:nvPr>
            <p:ph type="body" sz="quarter" idx="17" hasCustomPrompt="1"/>
          </p:nvPr>
        </p:nvSpPr>
        <p:spPr>
          <a:xfrm>
            <a:off x="457200" y="1132868"/>
            <a:ext cx="3971125"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27" name="Picture Placeholder 15"/>
          <p:cNvSpPr>
            <a:spLocks noGrp="1"/>
          </p:cNvSpPr>
          <p:nvPr>
            <p:ph type="pic" sz="quarter" idx="13"/>
          </p:nvPr>
        </p:nvSpPr>
        <p:spPr>
          <a:xfrm>
            <a:off x="4751388" y="1628775"/>
            <a:ext cx="3870325" cy="1800000"/>
          </a:xfrm>
        </p:spPr>
        <p:txBody>
          <a:bodyPr/>
          <a:lstStyle/>
          <a:p>
            <a:endParaRPr lang="fr-LU" dirty="0"/>
          </a:p>
        </p:txBody>
      </p:sp>
      <p:sp>
        <p:nvSpPr>
          <p:cNvPr id="13" name="Picture Placeholder 15"/>
          <p:cNvSpPr>
            <a:spLocks noGrp="1"/>
          </p:cNvSpPr>
          <p:nvPr>
            <p:ph type="pic" sz="quarter" idx="22"/>
          </p:nvPr>
        </p:nvSpPr>
        <p:spPr>
          <a:xfrm>
            <a:off x="4752000" y="3968775"/>
            <a:ext cx="3870325" cy="1800000"/>
          </a:xfrm>
        </p:spPr>
        <p:txBody>
          <a:bodyPr/>
          <a:lstStyle/>
          <a:p>
            <a:endParaRPr lang="fr-LU" dirty="0"/>
          </a:p>
        </p:txBody>
      </p:sp>
      <p:sp>
        <p:nvSpPr>
          <p:cNvPr id="15" name="Text Placeholder 21"/>
          <p:cNvSpPr>
            <a:spLocks noGrp="1"/>
          </p:cNvSpPr>
          <p:nvPr>
            <p:ph type="body" sz="quarter" idx="19" hasCustomPrompt="1"/>
          </p:nvPr>
        </p:nvSpPr>
        <p:spPr>
          <a:xfrm>
            <a:off x="4636799" y="57689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1" name="Text Placeholder 21"/>
          <p:cNvSpPr>
            <a:spLocks noGrp="1"/>
          </p:cNvSpPr>
          <p:nvPr>
            <p:ph type="body" sz="quarter" idx="23" hasCustomPrompt="1"/>
          </p:nvPr>
        </p:nvSpPr>
        <p:spPr>
          <a:xfrm>
            <a:off x="4636800" y="34287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5"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
        <p:nvSpPr>
          <p:cNvPr id="14" name="Picture Placeholder 15"/>
          <p:cNvSpPr>
            <a:spLocks noGrp="1"/>
          </p:cNvSpPr>
          <p:nvPr>
            <p:ph type="pic" sz="quarter" idx="24"/>
          </p:nvPr>
        </p:nvSpPr>
        <p:spPr>
          <a:xfrm>
            <a:off x="558000" y="1628800"/>
            <a:ext cx="3870325" cy="1800000"/>
          </a:xfrm>
        </p:spPr>
        <p:txBody>
          <a:bodyPr/>
          <a:lstStyle/>
          <a:p>
            <a:endParaRPr lang="fr-LU" dirty="0"/>
          </a:p>
        </p:txBody>
      </p:sp>
      <p:sp>
        <p:nvSpPr>
          <p:cNvPr id="18" name="Picture Placeholder 15"/>
          <p:cNvSpPr>
            <a:spLocks noGrp="1"/>
          </p:cNvSpPr>
          <p:nvPr>
            <p:ph type="pic" sz="quarter" idx="25"/>
          </p:nvPr>
        </p:nvSpPr>
        <p:spPr>
          <a:xfrm>
            <a:off x="558000" y="3968800"/>
            <a:ext cx="3870325" cy="1800000"/>
          </a:xfrm>
        </p:spPr>
        <p:txBody>
          <a:bodyPr/>
          <a:lstStyle/>
          <a:p>
            <a:endParaRPr lang="fr-LU" dirty="0"/>
          </a:p>
        </p:txBody>
      </p:sp>
      <p:sp>
        <p:nvSpPr>
          <p:cNvPr id="19" name="Text Placeholder 21"/>
          <p:cNvSpPr>
            <a:spLocks noGrp="1"/>
          </p:cNvSpPr>
          <p:nvPr>
            <p:ph type="body" sz="quarter" idx="26" hasCustomPrompt="1"/>
          </p:nvPr>
        </p:nvSpPr>
        <p:spPr>
          <a:xfrm>
            <a:off x="457200" y="5769000"/>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0" name="Text Placeholder 21"/>
          <p:cNvSpPr>
            <a:spLocks noGrp="1"/>
          </p:cNvSpPr>
          <p:nvPr>
            <p:ph type="body" sz="quarter" idx="27" hasCustomPrompt="1"/>
          </p:nvPr>
        </p:nvSpPr>
        <p:spPr>
          <a:xfrm>
            <a:off x="457200" y="3428800"/>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18" name="Text Placeholder 10"/>
          <p:cNvSpPr>
            <a:spLocks noGrp="1"/>
          </p:cNvSpPr>
          <p:nvPr>
            <p:ph type="body" sz="quarter" idx="13"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19" name="Text Placeholder 19"/>
          <p:cNvSpPr>
            <a:spLocks noGrp="1"/>
          </p:cNvSpPr>
          <p:nvPr>
            <p:ph type="body" sz="quarter" idx="17" hasCustomPrompt="1"/>
          </p:nvPr>
        </p:nvSpPr>
        <p:spPr>
          <a:xfrm>
            <a:off x="457200" y="1132868"/>
            <a:ext cx="8154000"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20" name="Picture Placeholder 15"/>
          <p:cNvSpPr>
            <a:spLocks noGrp="1"/>
          </p:cNvSpPr>
          <p:nvPr>
            <p:ph type="pic" sz="quarter" idx="18"/>
          </p:nvPr>
        </p:nvSpPr>
        <p:spPr>
          <a:xfrm>
            <a:off x="557999" y="1538790"/>
            <a:ext cx="8063713" cy="4140000"/>
          </a:xfrm>
        </p:spPr>
        <p:txBody>
          <a:bodyPr/>
          <a:lstStyle/>
          <a:p>
            <a:endParaRPr lang="fr-LU" dirty="0"/>
          </a:p>
        </p:txBody>
      </p:sp>
      <p:sp>
        <p:nvSpPr>
          <p:cNvPr id="21" name="Text Placeholder 21"/>
          <p:cNvSpPr>
            <a:spLocks noGrp="1"/>
          </p:cNvSpPr>
          <p:nvPr>
            <p:ph type="body" sz="quarter" idx="20" hasCustomPrompt="1"/>
          </p:nvPr>
        </p:nvSpPr>
        <p:spPr>
          <a:xfrm>
            <a:off x="457199" y="5768975"/>
            <a:ext cx="8164514"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2"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S_2_1">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22" name="Text Placeholder 10"/>
          <p:cNvSpPr>
            <a:spLocks noGrp="1"/>
          </p:cNvSpPr>
          <p:nvPr>
            <p:ph type="body" sz="quarter" idx="15"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23" name="Text Placeholder 19"/>
          <p:cNvSpPr>
            <a:spLocks noGrp="1"/>
          </p:cNvSpPr>
          <p:nvPr>
            <p:ph type="body" sz="quarter" idx="17" hasCustomPrompt="1"/>
          </p:nvPr>
        </p:nvSpPr>
        <p:spPr>
          <a:xfrm>
            <a:off x="457199" y="1132868"/>
            <a:ext cx="5059905"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24" name="Picture Placeholder 15"/>
          <p:cNvSpPr>
            <a:spLocks noGrp="1"/>
          </p:cNvSpPr>
          <p:nvPr>
            <p:ph type="pic" sz="quarter" idx="18"/>
          </p:nvPr>
        </p:nvSpPr>
        <p:spPr>
          <a:xfrm>
            <a:off x="558000" y="1628775"/>
            <a:ext cx="4959105" cy="4140000"/>
          </a:xfrm>
        </p:spPr>
        <p:txBody>
          <a:bodyPr/>
          <a:lstStyle/>
          <a:p>
            <a:endParaRPr lang="fr-LU" dirty="0"/>
          </a:p>
        </p:txBody>
      </p:sp>
      <p:sp>
        <p:nvSpPr>
          <p:cNvPr id="27" name="Picture Placeholder 15"/>
          <p:cNvSpPr>
            <a:spLocks noGrp="1"/>
          </p:cNvSpPr>
          <p:nvPr>
            <p:ph type="pic" sz="quarter" idx="13"/>
          </p:nvPr>
        </p:nvSpPr>
        <p:spPr>
          <a:xfrm>
            <a:off x="5814000" y="1628775"/>
            <a:ext cx="2808000" cy="4140000"/>
          </a:xfrm>
        </p:spPr>
        <p:txBody>
          <a:bodyPr/>
          <a:lstStyle/>
          <a:p>
            <a:endParaRPr lang="fr-LU" dirty="0"/>
          </a:p>
        </p:txBody>
      </p:sp>
      <p:sp>
        <p:nvSpPr>
          <p:cNvPr id="28" name="Text Placeholder 21"/>
          <p:cNvSpPr>
            <a:spLocks noGrp="1"/>
          </p:cNvSpPr>
          <p:nvPr>
            <p:ph type="body" sz="quarter" idx="19" hasCustomPrompt="1"/>
          </p:nvPr>
        </p:nvSpPr>
        <p:spPr>
          <a:xfrm>
            <a:off x="5698800" y="5768975"/>
            <a:ext cx="2910564"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9" name="Text Placeholder 21"/>
          <p:cNvSpPr>
            <a:spLocks noGrp="1"/>
          </p:cNvSpPr>
          <p:nvPr>
            <p:ph type="body" sz="quarter" idx="20" hasCustomPrompt="1"/>
          </p:nvPr>
        </p:nvSpPr>
        <p:spPr>
          <a:xfrm>
            <a:off x="457199" y="5768975"/>
            <a:ext cx="5059905"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30" name="Text Placeholder 19"/>
          <p:cNvSpPr>
            <a:spLocks noGrp="1"/>
          </p:cNvSpPr>
          <p:nvPr>
            <p:ph type="body" sz="quarter" idx="21" hasCustomPrompt="1"/>
          </p:nvPr>
        </p:nvSpPr>
        <p:spPr>
          <a:xfrm>
            <a:off x="5697125" y="1134000"/>
            <a:ext cx="2924588" cy="315912"/>
          </a:xfrm>
        </p:spPr>
        <p:txBody>
          <a:bodyPr/>
          <a:lstStyle>
            <a:lvl1pPr marL="0">
              <a:buFontTx/>
              <a:buNone/>
              <a:defRPr sz="2000" b="1" cap="all" baseline="0">
                <a:solidFill>
                  <a:srgbClr val="0099FF"/>
                </a:solidFill>
              </a:defRPr>
            </a:lvl1pPr>
          </a:lstStyle>
          <a:p>
            <a:r>
              <a:rPr lang="de-CH" dirty="0" smtClean="0"/>
              <a:t>Subtitel / Sous-titre</a:t>
            </a:r>
            <a:endParaRPr lang="fr-LU" dirty="0" smtClean="0"/>
          </a:p>
        </p:txBody>
      </p:sp>
      <p:sp>
        <p:nvSpPr>
          <p:cNvPr id="13" name="Date Placeholder 12"/>
          <p:cNvSpPr>
            <a:spLocks noGrp="1"/>
          </p:cNvSpPr>
          <p:nvPr>
            <p:ph type="dt" sz="half" idx="22"/>
          </p:nvPr>
        </p:nvSpPr>
        <p:spPr/>
        <p:txBody>
          <a:bodyPr/>
          <a:lstStyle/>
          <a:p>
            <a:fld id="{6DD85014-4865-40B2-9A7C-38A2C863DC68}" type="datetimeFigureOut">
              <a:rPr lang="fr-LU" smtClean="0"/>
              <a:pPr/>
              <a:t>24/12/2019</a:t>
            </a:fld>
            <a:endParaRPr lang="fr-LU" dirty="0"/>
          </a:p>
        </p:txBody>
      </p:sp>
      <p:sp>
        <p:nvSpPr>
          <p:cNvPr id="15" name="Footer Placeholder 14"/>
          <p:cNvSpPr>
            <a:spLocks noGrp="1"/>
          </p:cNvSpPr>
          <p:nvPr>
            <p:ph type="ftr" sz="quarter" idx="24"/>
          </p:nvPr>
        </p:nvSpPr>
        <p:spPr/>
        <p:txBody>
          <a:bodyPr/>
          <a:lstStyle/>
          <a:p>
            <a:endParaRPr lang="fr-LU" dirty="0"/>
          </a:p>
        </p:txBody>
      </p:sp>
      <p:sp>
        <p:nvSpPr>
          <p:cNvPr id="16"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18" name="Text Placeholder 10"/>
          <p:cNvSpPr>
            <a:spLocks noGrp="1"/>
          </p:cNvSpPr>
          <p:nvPr>
            <p:ph type="body" sz="quarter" idx="13"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19" name="Text Placeholder 19"/>
          <p:cNvSpPr>
            <a:spLocks noGrp="1"/>
          </p:cNvSpPr>
          <p:nvPr>
            <p:ph type="body" sz="quarter" idx="17" hasCustomPrompt="1"/>
          </p:nvPr>
        </p:nvSpPr>
        <p:spPr>
          <a:xfrm>
            <a:off x="457200" y="1132868"/>
            <a:ext cx="8154000"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12" name="Media Placeholder 11"/>
          <p:cNvSpPr>
            <a:spLocks noGrp="1"/>
          </p:cNvSpPr>
          <p:nvPr>
            <p:ph type="media" sz="quarter" idx="21"/>
          </p:nvPr>
        </p:nvSpPr>
        <p:spPr>
          <a:xfrm>
            <a:off x="558000" y="1627200"/>
            <a:ext cx="8064000" cy="4140000"/>
          </a:xfrm>
        </p:spPr>
        <p:txBody>
          <a:bodyPr/>
          <a:lstStyle/>
          <a:p>
            <a:endParaRPr lang="fr-LU" dirty="0"/>
          </a:p>
        </p:txBody>
      </p:sp>
      <p:sp>
        <p:nvSpPr>
          <p:cNvPr id="13"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
        <p:nvSpPr>
          <p:cNvPr id="11" name="Text Placeholder 21"/>
          <p:cNvSpPr>
            <a:spLocks noGrp="1"/>
          </p:cNvSpPr>
          <p:nvPr>
            <p:ph type="body" sz="quarter" idx="20" hasCustomPrompt="1"/>
          </p:nvPr>
        </p:nvSpPr>
        <p:spPr>
          <a:xfrm>
            <a:off x="457199" y="5768975"/>
            <a:ext cx="5059905"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 TABLEAU">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12" name="Text Placeholder 10"/>
          <p:cNvSpPr>
            <a:spLocks noGrp="1"/>
          </p:cNvSpPr>
          <p:nvPr>
            <p:ph type="body" sz="quarter" idx="13"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13" name="Text Placeholder 19"/>
          <p:cNvSpPr>
            <a:spLocks noGrp="1"/>
          </p:cNvSpPr>
          <p:nvPr>
            <p:ph type="body" sz="quarter" idx="17" hasCustomPrompt="1"/>
          </p:nvPr>
        </p:nvSpPr>
        <p:spPr>
          <a:xfrm>
            <a:off x="457200" y="1132868"/>
            <a:ext cx="8154000"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36"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
        <p:nvSpPr>
          <p:cNvPr id="9" name="Table Placeholder 8"/>
          <p:cNvSpPr>
            <a:spLocks noGrp="1"/>
          </p:cNvSpPr>
          <p:nvPr>
            <p:ph type="tbl" sz="quarter" idx="21"/>
          </p:nvPr>
        </p:nvSpPr>
        <p:spPr>
          <a:xfrm>
            <a:off x="558000" y="1627200"/>
            <a:ext cx="8064000" cy="4140000"/>
          </a:xfrm>
        </p:spPr>
        <p:txBody>
          <a:bodyPr/>
          <a:lstStyle/>
          <a:p>
            <a:endParaRPr lang="fr-LU"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fr-LU" dirty="0"/>
          </a:p>
        </p:txBody>
      </p:sp>
      <p:sp>
        <p:nvSpPr>
          <p:cNvPr id="3" name="Date Placeholder 2"/>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4" name="Footer Placeholder 3"/>
          <p:cNvSpPr>
            <a:spLocks noGrp="1"/>
          </p:cNvSpPr>
          <p:nvPr>
            <p:ph type="ftr" sz="quarter" idx="11"/>
          </p:nvPr>
        </p:nvSpPr>
        <p:spPr/>
        <p:txBody>
          <a:bodyPr/>
          <a:lstStyle/>
          <a:p>
            <a:endParaRPr lang="fr-LU" dirty="0"/>
          </a:p>
        </p:txBody>
      </p:sp>
      <p:sp>
        <p:nvSpPr>
          <p:cNvPr id="6"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3" name="Footer Placeholder 2"/>
          <p:cNvSpPr>
            <a:spLocks noGrp="1"/>
          </p:cNvSpPr>
          <p:nvPr>
            <p:ph type="ftr" sz="quarter" idx="11"/>
          </p:nvPr>
        </p:nvSpPr>
        <p:spPr/>
        <p:txBody>
          <a:bodyPr/>
          <a:lstStyle/>
          <a:p>
            <a:endParaRPr lang="fr-LU" dirty="0"/>
          </a:p>
        </p:txBody>
      </p:sp>
      <p:sp>
        <p:nvSpPr>
          <p:cNvPr id="5"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V2_PLUS_PHOTO">
    <p:spTree>
      <p:nvGrpSpPr>
        <p:cNvPr id="1" name=""/>
        <p:cNvGrpSpPr/>
        <p:nvPr/>
      </p:nvGrpSpPr>
      <p:grpSpPr>
        <a:xfrm>
          <a:off x="0" y="0"/>
          <a:ext cx="0" cy="0"/>
          <a:chOff x="0" y="0"/>
          <a:chExt cx="0" cy="0"/>
        </a:xfrm>
      </p:grpSpPr>
      <p:pic>
        <p:nvPicPr>
          <p:cNvPr id="12" name="Picture 11" descr="NB_PPT_Template_START_2.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57199" y="3924056"/>
            <a:ext cx="8136000" cy="612000"/>
          </a:xfrm>
        </p:spPr>
        <p:txBody>
          <a:bodyPr anchor="t" anchorCtr="0">
            <a:noAutofit/>
          </a:bodyPr>
          <a:lstStyle>
            <a:lvl1pPr algn="l">
              <a:lnSpc>
                <a:spcPts val="3800"/>
              </a:lnSpc>
              <a:defRPr sz="3200" b="1" cap="all" baseline="0"/>
            </a:lvl1pPr>
          </a:lstStyle>
          <a:p>
            <a:r>
              <a:rPr lang="en-US" dirty="0" err="1" smtClean="0"/>
              <a:t>Titel</a:t>
            </a:r>
            <a:r>
              <a:rPr lang="en-US" dirty="0" smtClean="0"/>
              <a:t> / </a:t>
            </a:r>
            <a:r>
              <a:rPr lang="en-US" dirty="0" err="1" smtClean="0"/>
              <a:t>titre</a:t>
            </a:r>
            <a:endParaRPr lang="fr-LU" dirty="0"/>
          </a:p>
        </p:txBody>
      </p:sp>
      <p:sp>
        <p:nvSpPr>
          <p:cNvPr id="3" name="Subtitle 2"/>
          <p:cNvSpPr>
            <a:spLocks noGrp="1"/>
          </p:cNvSpPr>
          <p:nvPr>
            <p:ph type="subTitle" idx="1" hasCustomPrompt="1"/>
          </p:nvPr>
        </p:nvSpPr>
        <p:spPr>
          <a:xfrm>
            <a:off x="457199" y="4590110"/>
            <a:ext cx="8136000" cy="504075"/>
          </a:xfrm>
        </p:spPr>
        <p:txBody>
          <a:bodyPr>
            <a:noAutofit/>
          </a:bodyPr>
          <a:lstStyle>
            <a:lvl1pPr marL="0" indent="0" algn="l">
              <a:buNone/>
              <a:defRPr sz="2000" b="1" cap="all" baseline="0">
                <a:solidFill>
                  <a:srgbClr val="0099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 </a:t>
            </a:r>
            <a:r>
              <a:rPr lang="en-US" dirty="0" err="1" smtClean="0"/>
              <a:t>sous-titre</a:t>
            </a:r>
            <a:endParaRPr lang="fr-LU" dirty="0"/>
          </a:p>
        </p:txBody>
      </p:sp>
      <p:sp>
        <p:nvSpPr>
          <p:cNvPr id="10" name="Picture Placeholder 14"/>
          <p:cNvSpPr>
            <a:spLocks noGrp="1" noChangeAspect="1"/>
          </p:cNvSpPr>
          <p:nvPr>
            <p:ph type="pic" sz="quarter" idx="13" hasCustomPrompt="1"/>
          </p:nvPr>
        </p:nvSpPr>
        <p:spPr>
          <a:xfrm>
            <a:off x="6613199" y="5634245"/>
            <a:ext cx="1998000" cy="545403"/>
          </a:xfrm>
          <a:noFill/>
        </p:spPr>
        <p:txBody>
          <a:bodyPr wrap="square">
            <a:normAutofit/>
          </a:bodyPr>
          <a:lstStyle>
            <a:lvl1pPr marL="0" indent="0" algn="r">
              <a:buNone/>
              <a:defRPr sz="1400" baseline="0"/>
            </a:lvl1pPr>
          </a:lstStyle>
          <a:p>
            <a:r>
              <a:rPr lang="lb-LU" dirty="0" smtClean="0"/>
              <a:t>logo</a:t>
            </a:r>
            <a:endParaRPr lang="lb-LU" dirty="0"/>
          </a:p>
        </p:txBody>
      </p:sp>
      <p:sp>
        <p:nvSpPr>
          <p:cNvPr id="18" name="Picture Placeholder 17"/>
          <p:cNvSpPr>
            <a:spLocks noGrp="1"/>
          </p:cNvSpPr>
          <p:nvPr>
            <p:ph type="pic" sz="quarter" idx="15"/>
          </p:nvPr>
        </p:nvSpPr>
        <p:spPr>
          <a:xfrm>
            <a:off x="529200" y="1853823"/>
            <a:ext cx="8071200" cy="1980000"/>
          </a:xfrm>
        </p:spPr>
        <p:txBody>
          <a:bodyPr/>
          <a:lstStyle/>
          <a:p>
            <a:endParaRPr lang="fr-LU" dirty="0"/>
          </a:p>
        </p:txBody>
      </p:sp>
      <p:sp>
        <p:nvSpPr>
          <p:cNvPr id="23" name="Date Placeholder 22"/>
          <p:cNvSpPr>
            <a:spLocks noGrp="1"/>
          </p:cNvSpPr>
          <p:nvPr>
            <p:ph type="dt" sz="half" idx="16"/>
          </p:nvPr>
        </p:nvSpPr>
        <p:spPr>
          <a:xfrm>
            <a:off x="457200" y="6889300"/>
            <a:ext cx="2133600" cy="365125"/>
          </a:xfrm>
        </p:spPr>
        <p:txBody>
          <a:bodyPr/>
          <a:lstStyle/>
          <a:p>
            <a:fld id="{6DD85014-4865-40B2-9A7C-38A2C863DC68}" type="datetimeFigureOut">
              <a:rPr lang="fr-LU" smtClean="0"/>
              <a:pPr/>
              <a:t>24/12/2019</a:t>
            </a:fld>
            <a:endParaRPr lang="fr-LU" dirty="0"/>
          </a:p>
        </p:txBody>
      </p:sp>
      <p:sp>
        <p:nvSpPr>
          <p:cNvPr id="24" name="Slide Number Placeholder 23"/>
          <p:cNvSpPr>
            <a:spLocks noGrp="1"/>
          </p:cNvSpPr>
          <p:nvPr>
            <p:ph type="sldNum" sz="quarter" idx="17"/>
          </p:nvPr>
        </p:nvSpPr>
        <p:spPr>
          <a:xfrm>
            <a:off x="6553200" y="6889300"/>
            <a:ext cx="2133600" cy="365125"/>
          </a:xfrm>
        </p:spPr>
        <p:txBody>
          <a:bodyPr/>
          <a:lstStyle/>
          <a:p>
            <a:fld id="{F9910D31-7C71-426A-9611-F6E98F62E178}" type="slidenum">
              <a:rPr lang="fr-LU" smtClean="0"/>
              <a:pPr/>
              <a:t>‹#›</a:t>
            </a:fld>
            <a:endParaRPr lang="fr-LU" dirty="0"/>
          </a:p>
        </p:txBody>
      </p:sp>
      <p:sp>
        <p:nvSpPr>
          <p:cNvPr id="25" name="Footer Placeholder 24"/>
          <p:cNvSpPr>
            <a:spLocks noGrp="1"/>
          </p:cNvSpPr>
          <p:nvPr>
            <p:ph type="ftr" sz="quarter" idx="18"/>
          </p:nvPr>
        </p:nvSpPr>
        <p:spPr>
          <a:xfrm>
            <a:off x="3124200" y="6889300"/>
            <a:ext cx="2895600" cy="365125"/>
          </a:xfrm>
        </p:spPr>
        <p:txBody>
          <a:bodyPr/>
          <a:lstStyle/>
          <a:p>
            <a:endParaRPr lang="fr-LU" dirty="0"/>
          </a:p>
        </p:txBody>
      </p:sp>
      <p:sp>
        <p:nvSpPr>
          <p:cNvPr id="26" name="Text Placeholder 15"/>
          <p:cNvSpPr>
            <a:spLocks noGrp="1"/>
          </p:cNvSpPr>
          <p:nvPr>
            <p:ph type="body" sz="quarter" idx="14" hasCustomPrompt="1"/>
          </p:nvPr>
        </p:nvSpPr>
        <p:spPr>
          <a:xfrm>
            <a:off x="457199" y="5537171"/>
            <a:ext cx="4114800" cy="727144"/>
          </a:xfrm>
        </p:spPr>
        <p:txBody>
          <a:bodyPr/>
          <a:lstStyle>
            <a:lvl1pPr marL="0">
              <a:buFontTx/>
              <a:buNone/>
              <a:defRPr sz="1300" b="1"/>
            </a:lvl1pPr>
          </a:lstStyle>
          <a:p>
            <a:r>
              <a:rPr lang="de-CH" dirty="0" smtClean="0"/>
              <a:t>Author / Auteur</a:t>
            </a:r>
            <a:endParaRPr lang="fr-LU" dirty="0"/>
          </a:p>
        </p:txBody>
      </p:sp>
      <p:sp>
        <p:nvSpPr>
          <p:cNvPr id="27" name="Text Placeholder 17"/>
          <p:cNvSpPr>
            <a:spLocks noGrp="1"/>
          </p:cNvSpPr>
          <p:nvPr>
            <p:ph type="body" sz="quarter" idx="19" hasCustomPrompt="1"/>
          </p:nvPr>
        </p:nvSpPr>
        <p:spPr>
          <a:xfrm>
            <a:off x="457200" y="4914165"/>
            <a:ext cx="8136000" cy="405045"/>
          </a:xfrm>
        </p:spPr>
        <p:txBody>
          <a:bodyPr/>
          <a:lstStyle>
            <a:lvl1pPr marL="0">
              <a:buFontTx/>
              <a:buNone/>
              <a:defRPr sz="1400">
                <a:solidFill>
                  <a:srgbClr val="0099FF"/>
                </a:solidFill>
              </a:defRPr>
            </a:lvl1pPr>
            <a:lvl2pPr>
              <a:buFontTx/>
              <a:buNone/>
              <a:defRPr sz="1400">
                <a:solidFill>
                  <a:srgbClr val="0099FF"/>
                </a:solidFill>
              </a:defRPr>
            </a:lvl2pPr>
            <a:lvl3pPr>
              <a:buFontTx/>
              <a:buNone/>
              <a:defRPr sz="1400">
                <a:solidFill>
                  <a:srgbClr val="0099FF"/>
                </a:solidFill>
              </a:defRPr>
            </a:lvl3pPr>
            <a:lvl4pPr>
              <a:buFontTx/>
              <a:buNone/>
              <a:defRPr sz="1400">
                <a:solidFill>
                  <a:srgbClr val="0099FF"/>
                </a:solidFill>
              </a:defRPr>
            </a:lvl4pPr>
            <a:lvl5pPr>
              <a:buFontTx/>
              <a:buNone/>
              <a:defRPr sz="1400">
                <a:solidFill>
                  <a:srgbClr val="0099FF"/>
                </a:solidFill>
              </a:defRPr>
            </a:lvl5pPr>
          </a:lstStyle>
          <a:p>
            <a:pPr lvl="0"/>
            <a:r>
              <a:rPr lang="en-US" dirty="0" smtClean="0"/>
              <a:t>Date</a:t>
            </a:r>
            <a:endParaRPr lang="fr-LU"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L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L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6" name="Footer Placeholder 5"/>
          <p:cNvSpPr>
            <a:spLocks noGrp="1"/>
          </p:cNvSpPr>
          <p:nvPr>
            <p:ph type="ftr" sz="quarter" idx="11"/>
          </p:nvPr>
        </p:nvSpPr>
        <p:spPr/>
        <p:txBody>
          <a:bodyPr/>
          <a:lstStyle/>
          <a:p>
            <a:endParaRPr lang="fr-LU" dirty="0"/>
          </a:p>
        </p:txBody>
      </p:sp>
      <p:sp>
        <p:nvSpPr>
          <p:cNvPr id="8"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LU"/>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LU" dirty="0"/>
          </a:p>
        </p:txBody>
      </p:sp>
      <p:sp>
        <p:nvSpPr>
          <p:cNvPr id="4" name="Date Placeholder 3"/>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5" name="Footer Placeholder 4"/>
          <p:cNvSpPr>
            <a:spLocks noGrp="1"/>
          </p:cNvSpPr>
          <p:nvPr>
            <p:ph type="ftr" sz="quarter" idx="11"/>
          </p:nvPr>
        </p:nvSpPr>
        <p:spPr/>
        <p:txBody>
          <a:bodyPr/>
          <a:lstStyle/>
          <a:p>
            <a:endParaRPr lang="fr-LU" dirty="0"/>
          </a:p>
        </p:txBody>
      </p:sp>
      <p:sp>
        <p:nvSpPr>
          <p:cNvPr id="7"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L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LU"/>
          </a:p>
        </p:txBody>
      </p:sp>
      <p:sp>
        <p:nvSpPr>
          <p:cNvPr id="4" name="Date Placeholder 3"/>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5" name="Footer Placeholder 4"/>
          <p:cNvSpPr>
            <a:spLocks noGrp="1"/>
          </p:cNvSpPr>
          <p:nvPr>
            <p:ph type="ftr" sz="quarter" idx="11"/>
          </p:nvPr>
        </p:nvSpPr>
        <p:spPr/>
        <p:txBody>
          <a:bodyPr/>
          <a:lstStyle/>
          <a:p>
            <a:endParaRPr lang="fr-LU" dirty="0"/>
          </a:p>
        </p:txBody>
      </p:sp>
      <p:sp>
        <p:nvSpPr>
          <p:cNvPr id="8"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pic>
        <p:nvPicPr>
          <p:cNvPr id="6" name="Picture 5" descr="NB_PPT_Template_LMIH.png"/>
          <p:cNvPicPr>
            <a:picLocks noChangeAspect="1"/>
          </p:cNvPicPr>
          <p:nvPr userDrawn="1"/>
        </p:nvPicPr>
        <p:blipFill>
          <a:blip r:embed="rId2" cstate="print"/>
          <a:stretch>
            <a:fillRect/>
          </a:stretch>
        </p:blipFill>
        <p:spPr>
          <a:xfrm>
            <a:off x="0" y="0"/>
            <a:ext cx="9144000" cy="6858000"/>
          </a:xfrm>
          <a:prstGeom prst="rect">
            <a:avLst/>
          </a:prstGeom>
        </p:spPr>
      </p:pic>
      <p:sp>
        <p:nvSpPr>
          <p:cNvPr id="3" name="Date Placeholder 2"/>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4" name="Footer Placeholder 3"/>
          <p:cNvSpPr>
            <a:spLocks noGrp="1"/>
          </p:cNvSpPr>
          <p:nvPr>
            <p:ph type="ftr" sz="quarter" idx="11"/>
          </p:nvPr>
        </p:nvSpPr>
        <p:spPr/>
        <p:txBody>
          <a:bodyPr/>
          <a:lstStyle/>
          <a:p>
            <a:endParaRPr lang="fr-LU"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 FIN">
    <p:spTree>
      <p:nvGrpSpPr>
        <p:cNvPr id="1" name=""/>
        <p:cNvGrpSpPr/>
        <p:nvPr/>
      </p:nvGrpSpPr>
      <p:grpSpPr>
        <a:xfrm>
          <a:off x="0" y="0"/>
          <a:ext cx="0" cy="0"/>
          <a:chOff x="0" y="0"/>
          <a:chExt cx="0" cy="0"/>
        </a:xfrm>
      </p:grpSpPr>
      <p:pic>
        <p:nvPicPr>
          <p:cNvPr id="6" name="Picture 5" descr="NB_PPT_Template_END.png"/>
          <p:cNvPicPr>
            <a:picLocks noChangeAspect="1"/>
          </p:cNvPicPr>
          <p:nvPr userDrawn="1"/>
        </p:nvPicPr>
        <p:blipFill>
          <a:blip r:embed="rId2" cstate="print"/>
          <a:stretch>
            <a:fillRect/>
          </a:stretch>
        </p:blipFill>
        <p:spPr>
          <a:xfrm>
            <a:off x="0" y="0"/>
            <a:ext cx="9144000" cy="6858000"/>
          </a:xfrm>
          <a:prstGeom prst="rect">
            <a:avLst/>
          </a:prstGeom>
        </p:spPr>
      </p:pic>
      <p:sp>
        <p:nvSpPr>
          <p:cNvPr id="3" name="Date Placeholder 2"/>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4" name="Footer Placeholder 3"/>
          <p:cNvSpPr>
            <a:spLocks noGrp="1"/>
          </p:cNvSpPr>
          <p:nvPr>
            <p:ph type="ftr" sz="quarter" idx="11"/>
          </p:nvPr>
        </p:nvSpPr>
        <p:spPr/>
        <p:txBody>
          <a:bodyPr/>
          <a:lstStyle/>
          <a:p>
            <a:endParaRPr lang="fr-LU"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pic>
        <p:nvPicPr>
          <p:cNvPr id="9" name="Picture 8" descr="NB_PPT_Template_SOMMAIRE_v2_linie_rot.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hasCustomPrompt="1"/>
          </p:nvPr>
        </p:nvSpPr>
        <p:spPr>
          <a:xfrm>
            <a:off x="457200" y="1448780"/>
            <a:ext cx="8164513" cy="692652"/>
          </a:xfrm>
        </p:spPr>
        <p:txBody>
          <a:bodyPr anchor="t"/>
          <a:lstStyle>
            <a:lvl1pPr algn="l">
              <a:lnSpc>
                <a:spcPts val="3800"/>
              </a:lnSpc>
              <a:defRPr cap="all" baseline="0"/>
            </a:lvl1pPr>
          </a:lstStyle>
          <a:p>
            <a:r>
              <a:rPr lang="de-CH" dirty="0" smtClean="0"/>
              <a:t>summary / sommaire</a:t>
            </a:r>
            <a:endParaRPr lang="fr-LU" dirty="0"/>
          </a:p>
        </p:txBody>
      </p:sp>
      <p:sp>
        <p:nvSpPr>
          <p:cNvPr id="3" name="Content Placeholder 2"/>
          <p:cNvSpPr>
            <a:spLocks noGrp="1"/>
          </p:cNvSpPr>
          <p:nvPr>
            <p:ph idx="1" hasCustomPrompt="1"/>
          </p:nvPr>
        </p:nvSpPr>
        <p:spPr>
          <a:xfrm>
            <a:off x="457200" y="2753925"/>
            <a:ext cx="8164513" cy="3372238"/>
          </a:xfrm>
        </p:spPr>
        <p:txBody>
          <a:bodyPr/>
          <a:lstStyle>
            <a:lvl1pPr marL="457200" indent="-457200">
              <a:lnSpc>
                <a:spcPct val="150000"/>
              </a:lnSpc>
              <a:buClr>
                <a:schemeClr val="accent6"/>
              </a:buClr>
              <a:buSzPct val="150000"/>
              <a:buFont typeface="+mj-lt"/>
              <a:buAutoNum type="arabicPeriod"/>
              <a:defRPr sz="2000" b="1" cap="all" baseline="0"/>
            </a:lvl1pPr>
            <a:lvl5pPr>
              <a:defRPr/>
            </a:lvl5pPr>
          </a:lstStyle>
          <a:p>
            <a:pPr lvl="0"/>
            <a:r>
              <a:rPr lang="en-US" dirty="0" smtClean="0"/>
              <a:t>Chapter 01 /</a:t>
            </a:r>
            <a:r>
              <a:rPr lang="en-US" dirty="0" err="1" smtClean="0"/>
              <a:t>chapitre</a:t>
            </a:r>
            <a:r>
              <a:rPr lang="en-US" dirty="0" smtClean="0"/>
              <a:t> 01</a:t>
            </a:r>
          </a:p>
          <a:p>
            <a:pPr lvl="0"/>
            <a:r>
              <a:rPr lang="en-US" dirty="0" smtClean="0"/>
              <a:t>Chapter 02 / </a:t>
            </a:r>
            <a:r>
              <a:rPr lang="en-US" dirty="0" err="1" smtClean="0"/>
              <a:t>chapitre</a:t>
            </a:r>
            <a:r>
              <a:rPr lang="en-US" dirty="0" smtClean="0"/>
              <a:t> 02</a:t>
            </a:r>
          </a:p>
          <a:p>
            <a:pPr lvl="0"/>
            <a:r>
              <a:rPr lang="en-US" dirty="0" smtClean="0"/>
              <a:t>Chapter 03 /</a:t>
            </a:r>
            <a:r>
              <a:rPr lang="en-US" dirty="0" err="1" smtClean="0"/>
              <a:t>chapitre</a:t>
            </a:r>
            <a:r>
              <a:rPr lang="en-US" dirty="0" smtClean="0"/>
              <a:t> 03</a:t>
            </a:r>
          </a:p>
          <a:p>
            <a:pPr lvl="4"/>
            <a:endParaRPr lang="en-US" dirty="0" smtClean="0"/>
          </a:p>
          <a:p>
            <a:pPr lvl="4"/>
            <a:endParaRPr lang="en-US" dirty="0" smtClean="0"/>
          </a:p>
          <a:p>
            <a:pPr lvl="4"/>
            <a:endParaRPr lang="en-US" dirty="0" smtClean="0"/>
          </a:p>
          <a:p>
            <a:pPr lvl="4"/>
            <a:endParaRPr lang="en-US" dirty="0" smtClean="0"/>
          </a:p>
          <a:p>
            <a:pPr lvl="4"/>
            <a:endParaRPr lang="en-US" dirty="0" smtClean="0"/>
          </a:p>
          <a:p>
            <a:pPr lvl="4"/>
            <a:endParaRPr lang="en-US" dirty="0" smtClean="0"/>
          </a:p>
          <a:p>
            <a:pPr lvl="4"/>
            <a:endParaRPr lang="en-US" dirty="0" smtClean="0"/>
          </a:p>
          <a:p>
            <a:pPr lvl="4"/>
            <a:endParaRPr lang="en-US" dirty="0" smtClean="0"/>
          </a:p>
          <a:p>
            <a:pPr lvl="4"/>
            <a:endParaRPr lang="en-US" dirty="0" smtClean="0"/>
          </a:p>
        </p:txBody>
      </p:sp>
      <p:sp>
        <p:nvSpPr>
          <p:cNvPr id="4" name="Date Placeholder 3"/>
          <p:cNvSpPr>
            <a:spLocks noGrp="1"/>
          </p:cNvSpPr>
          <p:nvPr>
            <p:ph type="dt" sz="half" idx="10"/>
          </p:nvPr>
        </p:nvSpPr>
        <p:spPr>
          <a:xfrm>
            <a:off x="457200" y="6889300"/>
            <a:ext cx="2133600" cy="365125"/>
          </a:xfrm>
        </p:spPr>
        <p:txBody>
          <a:bodyPr/>
          <a:lstStyle/>
          <a:p>
            <a:fld id="{6DD85014-4865-40B2-9A7C-38A2C863DC68}" type="datetimeFigureOut">
              <a:rPr lang="fr-LU" smtClean="0"/>
              <a:pPr/>
              <a:t>24/12/2019</a:t>
            </a:fld>
            <a:endParaRPr lang="fr-LU" dirty="0"/>
          </a:p>
        </p:txBody>
      </p:sp>
      <p:sp>
        <p:nvSpPr>
          <p:cNvPr id="5" name="Footer Placeholder 4"/>
          <p:cNvSpPr>
            <a:spLocks noGrp="1"/>
          </p:cNvSpPr>
          <p:nvPr>
            <p:ph type="ftr" sz="quarter" idx="11"/>
          </p:nvPr>
        </p:nvSpPr>
        <p:spPr>
          <a:xfrm>
            <a:off x="3124200" y="6889300"/>
            <a:ext cx="2895600" cy="365125"/>
          </a:xfrm>
        </p:spPr>
        <p:txBody>
          <a:bodyPr/>
          <a:lstStyle/>
          <a:p>
            <a:endParaRPr lang="fr-LU" dirty="0"/>
          </a:p>
        </p:txBody>
      </p:sp>
      <p:sp>
        <p:nvSpPr>
          <p:cNvPr id="6" name="Slide Number Placeholder 5"/>
          <p:cNvSpPr>
            <a:spLocks noGrp="1"/>
          </p:cNvSpPr>
          <p:nvPr>
            <p:ph type="sldNum" sz="quarter" idx="12"/>
          </p:nvPr>
        </p:nvSpPr>
        <p:spPr>
          <a:xfrm>
            <a:off x="6553200" y="6889300"/>
            <a:ext cx="2133600" cy="365125"/>
          </a:xfrm>
        </p:spPr>
        <p:txBody>
          <a:bodyPr/>
          <a:lstStyle/>
          <a:p>
            <a:fld id="{F9910D31-7C71-426A-9611-F6E98F62E178}" type="slidenum">
              <a:rPr lang="fr-LU" smtClean="0"/>
              <a:pPr/>
              <a:t>‹#›</a:t>
            </a:fld>
            <a:endParaRPr lang="fr-LU"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pic>
        <p:nvPicPr>
          <p:cNvPr id="7" name="Picture 6" descr="NB_PPT_Template_CHAPITRE.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hasCustomPrompt="1"/>
          </p:nvPr>
        </p:nvSpPr>
        <p:spPr>
          <a:xfrm>
            <a:off x="2771799" y="1133745"/>
            <a:ext cx="5849914" cy="1362075"/>
          </a:xfrm>
        </p:spPr>
        <p:txBody>
          <a:bodyPr anchor="b"/>
          <a:lstStyle>
            <a:lvl1pPr algn="l">
              <a:lnSpc>
                <a:spcPts val="3800"/>
              </a:lnSpc>
              <a:defRPr sz="3200" b="1" cap="all"/>
            </a:lvl1pPr>
          </a:lstStyle>
          <a:p>
            <a:r>
              <a:rPr lang="de-CH" dirty="0" smtClean="0"/>
              <a:t>Chapter 01/Chapitre 01 </a:t>
            </a:r>
            <a:endParaRPr lang="fr-LU" dirty="0"/>
          </a:p>
        </p:txBody>
      </p:sp>
      <p:sp>
        <p:nvSpPr>
          <p:cNvPr id="3" name="Text Placeholder 2"/>
          <p:cNvSpPr>
            <a:spLocks noGrp="1"/>
          </p:cNvSpPr>
          <p:nvPr>
            <p:ph type="body" idx="1"/>
          </p:nvPr>
        </p:nvSpPr>
        <p:spPr>
          <a:xfrm>
            <a:off x="9432540"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889300"/>
            <a:ext cx="2133600" cy="365125"/>
          </a:xfrm>
        </p:spPr>
        <p:txBody>
          <a:bodyPr/>
          <a:lstStyle/>
          <a:p>
            <a:fld id="{6DD85014-4865-40B2-9A7C-38A2C863DC68}" type="datetimeFigureOut">
              <a:rPr lang="fr-LU" smtClean="0"/>
              <a:pPr/>
              <a:t>24/12/2019</a:t>
            </a:fld>
            <a:endParaRPr lang="fr-LU" dirty="0"/>
          </a:p>
        </p:txBody>
      </p:sp>
      <p:sp>
        <p:nvSpPr>
          <p:cNvPr id="5" name="Footer Placeholder 4"/>
          <p:cNvSpPr>
            <a:spLocks noGrp="1"/>
          </p:cNvSpPr>
          <p:nvPr>
            <p:ph type="ftr" sz="quarter" idx="11"/>
          </p:nvPr>
        </p:nvSpPr>
        <p:spPr>
          <a:xfrm>
            <a:off x="3124200" y="6889300"/>
            <a:ext cx="2895600" cy="365125"/>
          </a:xfrm>
        </p:spPr>
        <p:txBody>
          <a:bodyPr/>
          <a:lstStyle/>
          <a:p>
            <a:endParaRPr lang="fr-LU" dirty="0"/>
          </a:p>
        </p:txBody>
      </p:sp>
      <p:sp>
        <p:nvSpPr>
          <p:cNvPr id="6" name="Slide Number Placeholder 5"/>
          <p:cNvSpPr>
            <a:spLocks noGrp="1"/>
          </p:cNvSpPr>
          <p:nvPr>
            <p:ph type="sldNum" sz="quarter" idx="12"/>
          </p:nvPr>
        </p:nvSpPr>
        <p:spPr>
          <a:xfrm>
            <a:off x="6553200" y="6889300"/>
            <a:ext cx="2133600" cy="365125"/>
          </a:xfrm>
        </p:spPr>
        <p:txBody>
          <a:bodyPr/>
          <a:lstStyle/>
          <a:p>
            <a:fld id="{F9910D31-7C71-426A-9611-F6E98F62E178}" type="slidenum">
              <a:rPr lang="fr-LU" smtClean="0"/>
              <a:pPr/>
              <a:t>‹#›</a:t>
            </a:fld>
            <a:endParaRPr lang="fr-LU" dirty="0"/>
          </a:p>
        </p:txBody>
      </p:sp>
      <p:sp>
        <p:nvSpPr>
          <p:cNvPr id="10" name="Text Placeholder 9"/>
          <p:cNvSpPr>
            <a:spLocks noGrp="1"/>
          </p:cNvSpPr>
          <p:nvPr>
            <p:ph type="body" sz="quarter" idx="13" hasCustomPrompt="1"/>
          </p:nvPr>
        </p:nvSpPr>
        <p:spPr>
          <a:xfrm>
            <a:off x="476545" y="2573905"/>
            <a:ext cx="2835315" cy="1575175"/>
          </a:xfrm>
        </p:spPr>
        <p:txBody>
          <a:bodyPr/>
          <a:lstStyle>
            <a:lvl1pPr marL="0">
              <a:lnSpc>
                <a:spcPts val="11000"/>
              </a:lnSpc>
              <a:buFontTx/>
              <a:buNone/>
              <a:defRPr sz="11000">
                <a:solidFill>
                  <a:srgbClr val="ED1C24"/>
                </a:solidFill>
              </a:defRPr>
            </a:lvl1pPr>
          </a:lstStyle>
          <a:p>
            <a:r>
              <a:rPr lang="lb-LU" dirty="0" smtClean="0"/>
              <a:t>N°</a:t>
            </a:r>
            <a:endParaRPr lang="lb-LU"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_1_col">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15" name="Text Placeholder 10"/>
          <p:cNvSpPr>
            <a:spLocks noGrp="1"/>
          </p:cNvSpPr>
          <p:nvPr>
            <p:ph type="body" sz="quarter" idx="13"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16" name="Content Placeholder 2"/>
          <p:cNvSpPr>
            <a:spLocks noGrp="1"/>
          </p:cNvSpPr>
          <p:nvPr>
            <p:ph sz="half" idx="14" hasCustomPrompt="1"/>
          </p:nvPr>
        </p:nvSpPr>
        <p:spPr>
          <a:xfrm>
            <a:off x="457199" y="1627200"/>
            <a:ext cx="8150400" cy="4140000"/>
          </a:xfrm>
        </p:spPr>
        <p:txBody>
          <a:bodyPr/>
          <a:lstStyle>
            <a:lvl1pPr>
              <a:defRPr sz="1800"/>
            </a:lvl1pPr>
            <a:lvl2pPr>
              <a:defRPr sz="1700"/>
            </a:lvl2pPr>
            <a:lvl3pPr>
              <a:defRPr sz="1600"/>
            </a:lvl3pPr>
            <a:lvl4pPr>
              <a:defRPr sz="1600"/>
            </a:lvl4pPr>
            <a:lvl5pPr>
              <a:defRPr sz="1600"/>
            </a:lvl5pPr>
            <a:lvl6pPr>
              <a:defRPr sz="1800"/>
            </a:lvl6pPr>
            <a:lvl7pPr>
              <a:defRPr sz="1800"/>
            </a:lvl7pPr>
            <a:lvl8pPr>
              <a:defRPr sz="1800"/>
            </a:lvl8pPr>
            <a:lvl9pPr>
              <a:defRPr sz="1800"/>
            </a:lvl9pPr>
          </a:lstStyle>
          <a:p>
            <a:r>
              <a:rPr lang="fr-LU" dirty="0" err="1" smtClean="0"/>
              <a:t>Lorem</a:t>
            </a:r>
            <a:r>
              <a:rPr lang="fr-LU" dirty="0" smtClean="0"/>
              <a:t> </a:t>
            </a:r>
            <a:r>
              <a:rPr lang="fr-LU" dirty="0" err="1" smtClean="0"/>
              <a:t>ipsum</a:t>
            </a:r>
            <a:r>
              <a:rPr lang="fr-LU" dirty="0" smtClean="0"/>
              <a:t> </a:t>
            </a:r>
            <a:r>
              <a:rPr lang="fr-LU" dirty="0" err="1" smtClean="0"/>
              <a:t>dolor</a:t>
            </a:r>
            <a:r>
              <a:rPr lang="fr-LU" dirty="0" smtClean="0"/>
              <a:t> </a:t>
            </a:r>
            <a:r>
              <a:rPr lang="fr-LU" dirty="0" err="1" smtClean="0"/>
              <a:t>sit</a:t>
            </a:r>
            <a:r>
              <a:rPr lang="fr-LU" dirty="0" smtClean="0"/>
              <a:t> </a:t>
            </a:r>
            <a:r>
              <a:rPr lang="fr-LU" dirty="0" err="1" smtClean="0"/>
              <a:t>amet</a:t>
            </a:r>
            <a:endParaRPr lang="fr-LU" dirty="0" smtClean="0"/>
          </a:p>
          <a:p>
            <a:pPr lvl="1"/>
            <a:r>
              <a:rPr lang="fr-LU" dirty="0" err="1" smtClean="0"/>
              <a:t>Aenean</a:t>
            </a:r>
            <a:r>
              <a:rPr lang="fr-LU" dirty="0" smtClean="0"/>
              <a:t> massa</a:t>
            </a:r>
          </a:p>
          <a:p>
            <a:pPr lvl="1"/>
            <a:r>
              <a:rPr lang="fr-LU" dirty="0" smtClean="0"/>
              <a:t>Cum </a:t>
            </a:r>
            <a:r>
              <a:rPr lang="fr-LU" dirty="0" err="1" smtClean="0"/>
              <a:t>sociis</a:t>
            </a:r>
            <a:r>
              <a:rPr lang="fr-LU" dirty="0" smtClean="0"/>
              <a:t> </a:t>
            </a:r>
            <a:r>
              <a:rPr lang="fr-LU" dirty="0" err="1" smtClean="0"/>
              <a:t>natoque</a:t>
            </a:r>
            <a:r>
              <a:rPr lang="fr-LU" dirty="0" smtClean="0"/>
              <a:t> </a:t>
            </a:r>
            <a:r>
              <a:rPr lang="fr-LU" dirty="0" err="1" smtClean="0"/>
              <a:t>penatibus</a:t>
            </a:r>
            <a:r>
              <a:rPr lang="fr-LU" dirty="0" smtClean="0"/>
              <a:t> </a:t>
            </a:r>
          </a:p>
          <a:p>
            <a:pPr lvl="2"/>
            <a:r>
              <a:rPr lang="fr-LU" dirty="0" smtClean="0"/>
              <a:t>et </a:t>
            </a:r>
            <a:r>
              <a:rPr lang="fr-LU" dirty="0" err="1" smtClean="0"/>
              <a:t>magnis</a:t>
            </a:r>
            <a:r>
              <a:rPr lang="fr-LU" dirty="0" smtClean="0"/>
              <a:t> dis </a:t>
            </a:r>
            <a:r>
              <a:rPr lang="fr-LU" dirty="0" err="1" smtClean="0"/>
              <a:t>parturient</a:t>
            </a:r>
            <a:endParaRPr lang="fr-LU" dirty="0" smtClean="0"/>
          </a:p>
          <a:p>
            <a:pPr lvl="3"/>
            <a:r>
              <a:rPr lang="de-CH" dirty="0" smtClean="0"/>
              <a:t>lorem ipsum</a:t>
            </a:r>
          </a:p>
          <a:p>
            <a:pPr lvl="4"/>
            <a:r>
              <a:rPr lang="de-CH" dirty="0" smtClean="0"/>
              <a:t>lorem ipsum</a:t>
            </a:r>
            <a:endParaRPr lang="fr-LU" dirty="0" smtClean="0"/>
          </a:p>
        </p:txBody>
      </p:sp>
      <p:sp>
        <p:nvSpPr>
          <p:cNvPr id="20" name="Text Placeholder 19"/>
          <p:cNvSpPr>
            <a:spLocks noGrp="1"/>
          </p:cNvSpPr>
          <p:nvPr>
            <p:ph type="body" sz="quarter" idx="17" hasCustomPrompt="1"/>
          </p:nvPr>
        </p:nvSpPr>
        <p:spPr>
          <a:xfrm>
            <a:off x="457200" y="1132868"/>
            <a:ext cx="8154000" cy="315912"/>
          </a:xfrm>
        </p:spPr>
        <p:txBody>
          <a:bodyPr/>
          <a:lstStyle>
            <a:lvl1pPr>
              <a:buFontTx/>
              <a:buNone/>
              <a:defRPr sz="2000" b="1" cap="all" baseline="0">
                <a:solidFill>
                  <a:srgbClr val="0099FF"/>
                </a:solidFill>
              </a:defRPr>
            </a:lvl1pPr>
          </a:lstStyle>
          <a:p>
            <a:r>
              <a:rPr lang="de-CH" dirty="0" smtClean="0"/>
              <a:t>Subtitel of page / Sous-titre de la page</a:t>
            </a:r>
            <a:endParaRPr lang="fr-LU" dirty="0" smtClean="0"/>
          </a:p>
        </p:txBody>
      </p:sp>
      <p:sp>
        <p:nvSpPr>
          <p:cNvPr id="21"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_2_col_titles/titres">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15" name="Text Placeholder 10"/>
          <p:cNvSpPr>
            <a:spLocks noGrp="1"/>
          </p:cNvSpPr>
          <p:nvPr>
            <p:ph type="body" sz="quarter" idx="13"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16" name="Content Placeholder 2"/>
          <p:cNvSpPr>
            <a:spLocks noGrp="1"/>
          </p:cNvSpPr>
          <p:nvPr>
            <p:ph sz="half" idx="14" hasCustomPrompt="1"/>
          </p:nvPr>
        </p:nvSpPr>
        <p:spPr>
          <a:xfrm>
            <a:off x="457200" y="1628800"/>
            <a:ext cx="3960000" cy="4140175"/>
          </a:xfrm>
        </p:spPr>
        <p:txBody>
          <a:bodyPr/>
          <a:lstStyle>
            <a:lvl1pPr>
              <a:defRPr sz="1800"/>
            </a:lvl1pPr>
            <a:lvl2pPr>
              <a:defRPr sz="1700"/>
            </a:lvl2pPr>
            <a:lvl3pPr>
              <a:defRPr sz="1600"/>
            </a:lvl3pPr>
            <a:lvl4pPr>
              <a:defRPr sz="1600"/>
            </a:lvl4pPr>
            <a:lvl5pPr>
              <a:defRPr sz="1600"/>
            </a:lvl5pPr>
            <a:lvl6pPr>
              <a:defRPr sz="1800"/>
            </a:lvl6pPr>
            <a:lvl7pPr>
              <a:defRPr sz="1800"/>
            </a:lvl7pPr>
            <a:lvl8pPr>
              <a:defRPr sz="1800"/>
            </a:lvl8pPr>
            <a:lvl9pPr>
              <a:defRPr sz="1800"/>
            </a:lvl9pPr>
          </a:lstStyle>
          <a:p>
            <a:r>
              <a:rPr lang="fr-LU" dirty="0" err="1" smtClean="0"/>
              <a:t>Lorem</a:t>
            </a:r>
            <a:r>
              <a:rPr lang="fr-LU" dirty="0" smtClean="0"/>
              <a:t> </a:t>
            </a:r>
            <a:r>
              <a:rPr lang="fr-LU" dirty="0" err="1" smtClean="0"/>
              <a:t>ipsum</a:t>
            </a:r>
            <a:r>
              <a:rPr lang="fr-LU" dirty="0" smtClean="0"/>
              <a:t> </a:t>
            </a:r>
            <a:r>
              <a:rPr lang="fr-LU" dirty="0" err="1" smtClean="0"/>
              <a:t>dolor</a:t>
            </a:r>
            <a:r>
              <a:rPr lang="fr-LU" dirty="0" smtClean="0"/>
              <a:t> </a:t>
            </a:r>
            <a:r>
              <a:rPr lang="fr-LU" dirty="0" err="1" smtClean="0"/>
              <a:t>sit</a:t>
            </a:r>
            <a:r>
              <a:rPr lang="fr-LU" dirty="0" smtClean="0"/>
              <a:t> </a:t>
            </a:r>
            <a:r>
              <a:rPr lang="fr-LU" dirty="0" err="1" smtClean="0"/>
              <a:t>amet</a:t>
            </a:r>
            <a:endParaRPr lang="fr-LU" dirty="0" smtClean="0"/>
          </a:p>
          <a:p>
            <a:pPr lvl="1"/>
            <a:r>
              <a:rPr lang="fr-LU" dirty="0" err="1" smtClean="0"/>
              <a:t>Aenean</a:t>
            </a:r>
            <a:r>
              <a:rPr lang="fr-LU" dirty="0" smtClean="0"/>
              <a:t> massa</a:t>
            </a:r>
          </a:p>
          <a:p>
            <a:pPr lvl="1"/>
            <a:r>
              <a:rPr lang="fr-LU" dirty="0" smtClean="0"/>
              <a:t>Cum </a:t>
            </a:r>
            <a:r>
              <a:rPr lang="fr-LU" dirty="0" err="1" smtClean="0"/>
              <a:t>sociis</a:t>
            </a:r>
            <a:r>
              <a:rPr lang="fr-LU" dirty="0" smtClean="0"/>
              <a:t> </a:t>
            </a:r>
            <a:r>
              <a:rPr lang="fr-LU" dirty="0" err="1" smtClean="0"/>
              <a:t>natoque</a:t>
            </a:r>
            <a:r>
              <a:rPr lang="fr-LU" dirty="0" smtClean="0"/>
              <a:t> </a:t>
            </a:r>
            <a:r>
              <a:rPr lang="fr-LU" dirty="0" err="1" smtClean="0"/>
              <a:t>penatibus</a:t>
            </a:r>
            <a:r>
              <a:rPr lang="fr-LU" dirty="0" smtClean="0"/>
              <a:t> </a:t>
            </a:r>
          </a:p>
          <a:p>
            <a:pPr lvl="2"/>
            <a:r>
              <a:rPr lang="fr-LU" dirty="0" smtClean="0"/>
              <a:t>et </a:t>
            </a:r>
            <a:r>
              <a:rPr lang="fr-LU" dirty="0" err="1" smtClean="0"/>
              <a:t>magnis</a:t>
            </a:r>
            <a:r>
              <a:rPr lang="fr-LU" dirty="0" smtClean="0"/>
              <a:t> dis </a:t>
            </a:r>
            <a:r>
              <a:rPr lang="fr-LU" dirty="0" err="1" smtClean="0"/>
              <a:t>parturient</a:t>
            </a:r>
            <a:endParaRPr lang="fr-LU" dirty="0" smtClean="0"/>
          </a:p>
          <a:p>
            <a:pPr lvl="3"/>
            <a:r>
              <a:rPr lang="de-CH" dirty="0" smtClean="0"/>
              <a:t>lorem ipsum</a:t>
            </a:r>
          </a:p>
          <a:p>
            <a:pPr lvl="4"/>
            <a:r>
              <a:rPr lang="de-CH" dirty="0" smtClean="0"/>
              <a:t>lorem ipsum</a:t>
            </a:r>
            <a:endParaRPr lang="fr-LU" dirty="0" smtClean="0"/>
          </a:p>
        </p:txBody>
      </p:sp>
      <p:sp>
        <p:nvSpPr>
          <p:cNvPr id="18" name="Content Placeholder 2"/>
          <p:cNvSpPr>
            <a:spLocks noGrp="1"/>
          </p:cNvSpPr>
          <p:nvPr>
            <p:ph sz="half" idx="16" hasCustomPrompt="1"/>
          </p:nvPr>
        </p:nvSpPr>
        <p:spPr>
          <a:xfrm>
            <a:off x="4651200" y="1628800"/>
            <a:ext cx="3960000" cy="4140175"/>
          </a:xfrm>
        </p:spPr>
        <p:txBody>
          <a:bodyPr/>
          <a:lstStyle>
            <a:lvl1pPr>
              <a:defRPr sz="1800"/>
            </a:lvl1pPr>
            <a:lvl2pPr>
              <a:defRPr sz="1700"/>
            </a:lvl2pPr>
            <a:lvl3pPr>
              <a:defRPr sz="1600"/>
            </a:lvl3pPr>
            <a:lvl4pPr>
              <a:defRPr sz="1600"/>
            </a:lvl4pPr>
            <a:lvl5pPr>
              <a:defRPr sz="1600"/>
            </a:lvl5pPr>
            <a:lvl6pPr>
              <a:defRPr sz="1800"/>
            </a:lvl6pPr>
            <a:lvl7pPr>
              <a:defRPr sz="1800"/>
            </a:lvl7pPr>
            <a:lvl8pPr>
              <a:defRPr sz="1800"/>
            </a:lvl8pPr>
            <a:lvl9pPr>
              <a:defRPr sz="1800"/>
            </a:lvl9pPr>
          </a:lstStyle>
          <a:p>
            <a:r>
              <a:rPr lang="fr-LU" dirty="0" err="1" smtClean="0"/>
              <a:t>Lorem</a:t>
            </a:r>
            <a:r>
              <a:rPr lang="fr-LU" dirty="0" smtClean="0"/>
              <a:t> </a:t>
            </a:r>
            <a:r>
              <a:rPr lang="fr-LU" dirty="0" err="1" smtClean="0"/>
              <a:t>ipsum</a:t>
            </a:r>
            <a:r>
              <a:rPr lang="fr-LU" dirty="0" smtClean="0"/>
              <a:t> </a:t>
            </a:r>
            <a:r>
              <a:rPr lang="fr-LU" dirty="0" err="1" smtClean="0"/>
              <a:t>dolor</a:t>
            </a:r>
            <a:r>
              <a:rPr lang="fr-LU" dirty="0" smtClean="0"/>
              <a:t> </a:t>
            </a:r>
            <a:r>
              <a:rPr lang="fr-LU" dirty="0" err="1" smtClean="0"/>
              <a:t>sit</a:t>
            </a:r>
            <a:r>
              <a:rPr lang="fr-LU" dirty="0" smtClean="0"/>
              <a:t> </a:t>
            </a:r>
            <a:r>
              <a:rPr lang="fr-LU" dirty="0" err="1" smtClean="0"/>
              <a:t>amet</a:t>
            </a:r>
            <a:endParaRPr lang="fr-LU" dirty="0" smtClean="0"/>
          </a:p>
          <a:p>
            <a:pPr lvl="1"/>
            <a:r>
              <a:rPr lang="fr-LU" dirty="0" err="1" smtClean="0"/>
              <a:t>Aenean</a:t>
            </a:r>
            <a:r>
              <a:rPr lang="fr-LU" dirty="0" smtClean="0"/>
              <a:t> massa</a:t>
            </a:r>
          </a:p>
          <a:p>
            <a:pPr lvl="1"/>
            <a:r>
              <a:rPr lang="fr-LU" dirty="0" smtClean="0"/>
              <a:t>Cum </a:t>
            </a:r>
            <a:r>
              <a:rPr lang="fr-LU" dirty="0" err="1" smtClean="0"/>
              <a:t>sociis</a:t>
            </a:r>
            <a:r>
              <a:rPr lang="fr-LU" dirty="0" smtClean="0"/>
              <a:t> </a:t>
            </a:r>
            <a:r>
              <a:rPr lang="fr-LU" dirty="0" err="1" smtClean="0"/>
              <a:t>natoque</a:t>
            </a:r>
            <a:r>
              <a:rPr lang="fr-LU" dirty="0" smtClean="0"/>
              <a:t> </a:t>
            </a:r>
            <a:r>
              <a:rPr lang="fr-LU" dirty="0" err="1" smtClean="0"/>
              <a:t>penatibus</a:t>
            </a:r>
            <a:r>
              <a:rPr lang="fr-LU" dirty="0" smtClean="0"/>
              <a:t> </a:t>
            </a:r>
          </a:p>
          <a:p>
            <a:pPr lvl="2"/>
            <a:r>
              <a:rPr lang="fr-LU" dirty="0" smtClean="0"/>
              <a:t>et </a:t>
            </a:r>
            <a:r>
              <a:rPr lang="fr-LU" dirty="0" err="1" smtClean="0"/>
              <a:t>magnis</a:t>
            </a:r>
            <a:r>
              <a:rPr lang="fr-LU" dirty="0" smtClean="0"/>
              <a:t> dis </a:t>
            </a:r>
            <a:r>
              <a:rPr lang="fr-LU" dirty="0" err="1" smtClean="0"/>
              <a:t>parturient</a:t>
            </a:r>
            <a:endParaRPr lang="fr-LU" dirty="0" smtClean="0"/>
          </a:p>
          <a:p>
            <a:pPr lvl="3"/>
            <a:r>
              <a:rPr lang="de-CH" dirty="0" smtClean="0"/>
              <a:t>lorem ipsum</a:t>
            </a:r>
          </a:p>
          <a:p>
            <a:pPr lvl="4"/>
            <a:r>
              <a:rPr lang="de-CH" dirty="0" smtClean="0"/>
              <a:t>lorem ipsum</a:t>
            </a:r>
            <a:endParaRPr lang="fr-LU" dirty="0" smtClean="0"/>
          </a:p>
        </p:txBody>
      </p:sp>
      <p:sp>
        <p:nvSpPr>
          <p:cNvPr id="20" name="Text Placeholder 19"/>
          <p:cNvSpPr>
            <a:spLocks noGrp="1"/>
          </p:cNvSpPr>
          <p:nvPr>
            <p:ph type="body" sz="quarter" idx="17" hasCustomPrompt="1"/>
          </p:nvPr>
        </p:nvSpPr>
        <p:spPr>
          <a:xfrm>
            <a:off x="457200" y="1132868"/>
            <a:ext cx="8154000" cy="315912"/>
          </a:xfrm>
        </p:spPr>
        <p:txBody>
          <a:bodyPr/>
          <a:lstStyle>
            <a:lvl1pPr>
              <a:buFontTx/>
              <a:buNone/>
              <a:defRPr sz="2000" b="1" cap="all" baseline="0">
                <a:solidFill>
                  <a:srgbClr val="0099FF"/>
                </a:solidFill>
              </a:defRPr>
            </a:lvl1pPr>
          </a:lstStyle>
          <a:p>
            <a:r>
              <a:rPr lang="de-CH" dirty="0" smtClean="0"/>
              <a:t>Subtitel of page / Sous-titre de la page</a:t>
            </a:r>
            <a:endParaRPr lang="fr-LU" dirty="0" smtClean="0"/>
          </a:p>
        </p:txBody>
      </p:sp>
      <p:sp>
        <p:nvSpPr>
          <p:cNvPr id="12"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_IMAGE">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16" name="Picture Placeholder 15"/>
          <p:cNvSpPr>
            <a:spLocks noGrp="1"/>
          </p:cNvSpPr>
          <p:nvPr>
            <p:ph type="pic" sz="quarter" idx="13"/>
          </p:nvPr>
        </p:nvSpPr>
        <p:spPr>
          <a:xfrm>
            <a:off x="4751388" y="1628775"/>
            <a:ext cx="3870325" cy="4140200"/>
          </a:xfrm>
        </p:spPr>
        <p:txBody>
          <a:bodyPr/>
          <a:lstStyle/>
          <a:p>
            <a:endParaRPr lang="fr-LU" dirty="0"/>
          </a:p>
        </p:txBody>
      </p:sp>
      <p:sp>
        <p:nvSpPr>
          <p:cNvPr id="17" name="Text Placeholder 10"/>
          <p:cNvSpPr>
            <a:spLocks noGrp="1"/>
          </p:cNvSpPr>
          <p:nvPr>
            <p:ph type="body" sz="quarter" idx="14"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18" name="Text Placeholder 19"/>
          <p:cNvSpPr>
            <a:spLocks noGrp="1"/>
          </p:cNvSpPr>
          <p:nvPr>
            <p:ph type="body" sz="quarter" idx="17" hasCustomPrompt="1"/>
          </p:nvPr>
        </p:nvSpPr>
        <p:spPr>
          <a:xfrm>
            <a:off x="457200" y="1132868"/>
            <a:ext cx="8154000" cy="315912"/>
          </a:xfrm>
        </p:spPr>
        <p:txBody>
          <a:bodyPr/>
          <a:lstStyle>
            <a:lvl1pPr>
              <a:buFontTx/>
              <a:buNone/>
              <a:defRPr sz="2000" b="1" cap="all" baseline="0">
                <a:solidFill>
                  <a:srgbClr val="0099FF"/>
                </a:solidFill>
              </a:defRPr>
            </a:lvl1pPr>
          </a:lstStyle>
          <a:p>
            <a:r>
              <a:rPr lang="de-CH" dirty="0" smtClean="0"/>
              <a:t>Subtitel of page / Sous-titre de la page</a:t>
            </a:r>
            <a:endParaRPr lang="fr-LU" dirty="0" smtClean="0"/>
          </a:p>
        </p:txBody>
      </p:sp>
      <p:sp>
        <p:nvSpPr>
          <p:cNvPr id="20" name="Content Placeholder 2"/>
          <p:cNvSpPr>
            <a:spLocks noGrp="1"/>
          </p:cNvSpPr>
          <p:nvPr>
            <p:ph sz="half" idx="18" hasCustomPrompt="1"/>
          </p:nvPr>
        </p:nvSpPr>
        <p:spPr>
          <a:xfrm>
            <a:off x="457200" y="1627200"/>
            <a:ext cx="3960000" cy="4140000"/>
          </a:xfrm>
        </p:spPr>
        <p:txBody>
          <a:bodyPr/>
          <a:lstStyle>
            <a:lvl1pPr>
              <a:defRPr sz="1800"/>
            </a:lvl1pPr>
            <a:lvl2pPr>
              <a:defRPr sz="1700"/>
            </a:lvl2pPr>
            <a:lvl3pPr>
              <a:defRPr sz="1600"/>
            </a:lvl3pPr>
            <a:lvl4pPr>
              <a:defRPr sz="1600"/>
            </a:lvl4pPr>
            <a:lvl5pPr>
              <a:defRPr sz="1600"/>
            </a:lvl5pPr>
            <a:lvl6pPr>
              <a:defRPr sz="1800"/>
            </a:lvl6pPr>
            <a:lvl7pPr>
              <a:defRPr sz="1800"/>
            </a:lvl7pPr>
            <a:lvl8pPr>
              <a:defRPr sz="1800"/>
            </a:lvl8pPr>
            <a:lvl9pPr>
              <a:defRPr sz="1800"/>
            </a:lvl9pPr>
          </a:lstStyle>
          <a:p>
            <a:r>
              <a:rPr lang="fr-LU" dirty="0" err="1" smtClean="0"/>
              <a:t>Lorem</a:t>
            </a:r>
            <a:r>
              <a:rPr lang="fr-LU" dirty="0" smtClean="0"/>
              <a:t> </a:t>
            </a:r>
            <a:r>
              <a:rPr lang="fr-LU" dirty="0" err="1" smtClean="0"/>
              <a:t>ipsum</a:t>
            </a:r>
            <a:r>
              <a:rPr lang="fr-LU" dirty="0" smtClean="0"/>
              <a:t> </a:t>
            </a:r>
            <a:r>
              <a:rPr lang="fr-LU" dirty="0" err="1" smtClean="0"/>
              <a:t>dolor</a:t>
            </a:r>
            <a:r>
              <a:rPr lang="fr-LU" dirty="0" smtClean="0"/>
              <a:t> </a:t>
            </a:r>
            <a:r>
              <a:rPr lang="fr-LU" dirty="0" err="1" smtClean="0"/>
              <a:t>sit</a:t>
            </a:r>
            <a:r>
              <a:rPr lang="fr-LU" dirty="0" smtClean="0"/>
              <a:t> </a:t>
            </a:r>
            <a:r>
              <a:rPr lang="fr-LU" dirty="0" err="1" smtClean="0"/>
              <a:t>amet</a:t>
            </a:r>
            <a:endParaRPr lang="fr-LU" dirty="0" smtClean="0"/>
          </a:p>
          <a:p>
            <a:pPr lvl="1"/>
            <a:r>
              <a:rPr lang="fr-LU" dirty="0" err="1" smtClean="0"/>
              <a:t>Aenean</a:t>
            </a:r>
            <a:r>
              <a:rPr lang="fr-LU" dirty="0" smtClean="0"/>
              <a:t> massa</a:t>
            </a:r>
          </a:p>
          <a:p>
            <a:pPr lvl="1"/>
            <a:r>
              <a:rPr lang="fr-LU" dirty="0" smtClean="0"/>
              <a:t>Cum </a:t>
            </a:r>
            <a:r>
              <a:rPr lang="fr-LU" dirty="0" err="1" smtClean="0"/>
              <a:t>sociis</a:t>
            </a:r>
            <a:r>
              <a:rPr lang="fr-LU" dirty="0" smtClean="0"/>
              <a:t> </a:t>
            </a:r>
            <a:r>
              <a:rPr lang="fr-LU" dirty="0" err="1" smtClean="0"/>
              <a:t>natoque</a:t>
            </a:r>
            <a:r>
              <a:rPr lang="fr-LU" dirty="0" smtClean="0"/>
              <a:t> </a:t>
            </a:r>
            <a:r>
              <a:rPr lang="fr-LU" dirty="0" err="1" smtClean="0"/>
              <a:t>penatibus</a:t>
            </a:r>
            <a:r>
              <a:rPr lang="fr-LU" dirty="0" smtClean="0"/>
              <a:t> </a:t>
            </a:r>
          </a:p>
          <a:p>
            <a:pPr lvl="2"/>
            <a:r>
              <a:rPr lang="fr-LU" dirty="0" smtClean="0"/>
              <a:t>et </a:t>
            </a:r>
            <a:r>
              <a:rPr lang="fr-LU" dirty="0" err="1" smtClean="0"/>
              <a:t>magnis</a:t>
            </a:r>
            <a:r>
              <a:rPr lang="fr-LU" dirty="0" smtClean="0"/>
              <a:t> dis </a:t>
            </a:r>
            <a:r>
              <a:rPr lang="fr-LU" dirty="0" err="1" smtClean="0"/>
              <a:t>parturient</a:t>
            </a:r>
            <a:endParaRPr lang="fr-LU" dirty="0" smtClean="0"/>
          </a:p>
          <a:p>
            <a:pPr lvl="3"/>
            <a:r>
              <a:rPr lang="de-CH" dirty="0" smtClean="0"/>
              <a:t>lorem ipsum</a:t>
            </a:r>
          </a:p>
          <a:p>
            <a:pPr lvl="4"/>
            <a:r>
              <a:rPr lang="de-CH" dirty="0" smtClean="0"/>
              <a:t>lorem ipsum</a:t>
            </a:r>
            <a:endParaRPr lang="fr-LU" dirty="0" smtClean="0"/>
          </a:p>
        </p:txBody>
      </p:sp>
      <p:sp>
        <p:nvSpPr>
          <p:cNvPr id="22" name="Text Placeholder 21"/>
          <p:cNvSpPr>
            <a:spLocks noGrp="1"/>
          </p:cNvSpPr>
          <p:nvPr>
            <p:ph type="body" sz="quarter" idx="19" hasCustomPrompt="1"/>
          </p:nvPr>
        </p:nvSpPr>
        <p:spPr>
          <a:xfrm>
            <a:off x="4651199" y="5768975"/>
            <a:ext cx="39705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4"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_TEXT">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15" name="Text Placeholder 10"/>
          <p:cNvSpPr>
            <a:spLocks noGrp="1"/>
          </p:cNvSpPr>
          <p:nvPr>
            <p:ph type="body" sz="quarter" idx="14"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16" name="Text Placeholder 19"/>
          <p:cNvSpPr>
            <a:spLocks noGrp="1"/>
          </p:cNvSpPr>
          <p:nvPr>
            <p:ph type="body" sz="quarter" idx="17" hasCustomPrompt="1"/>
          </p:nvPr>
        </p:nvSpPr>
        <p:spPr>
          <a:xfrm>
            <a:off x="457200" y="1132868"/>
            <a:ext cx="8154000" cy="315912"/>
          </a:xfrm>
        </p:spPr>
        <p:txBody>
          <a:bodyPr/>
          <a:lstStyle>
            <a:lvl1pPr>
              <a:buFontTx/>
              <a:buNone/>
              <a:defRPr sz="2000" b="1" cap="all" baseline="0">
                <a:solidFill>
                  <a:srgbClr val="0099FF"/>
                </a:solidFill>
              </a:defRPr>
            </a:lvl1pPr>
          </a:lstStyle>
          <a:p>
            <a:r>
              <a:rPr lang="de-CH" dirty="0" smtClean="0"/>
              <a:t>Subtitel of page / Sous-titre de la page</a:t>
            </a:r>
            <a:endParaRPr lang="fr-LU" dirty="0" smtClean="0"/>
          </a:p>
        </p:txBody>
      </p:sp>
      <p:sp>
        <p:nvSpPr>
          <p:cNvPr id="17" name="Picture Placeholder 15"/>
          <p:cNvSpPr>
            <a:spLocks noGrp="1"/>
          </p:cNvSpPr>
          <p:nvPr>
            <p:ph type="pic" sz="quarter" idx="13"/>
          </p:nvPr>
        </p:nvSpPr>
        <p:spPr>
          <a:xfrm>
            <a:off x="558000" y="1628775"/>
            <a:ext cx="3870325" cy="4140000"/>
          </a:xfrm>
        </p:spPr>
        <p:txBody>
          <a:bodyPr/>
          <a:lstStyle/>
          <a:p>
            <a:endParaRPr lang="fr-LU" dirty="0"/>
          </a:p>
        </p:txBody>
      </p:sp>
      <p:sp>
        <p:nvSpPr>
          <p:cNvPr id="19" name="Content Placeholder 2"/>
          <p:cNvSpPr>
            <a:spLocks noGrp="1"/>
          </p:cNvSpPr>
          <p:nvPr>
            <p:ph sz="half" idx="16" hasCustomPrompt="1"/>
          </p:nvPr>
        </p:nvSpPr>
        <p:spPr>
          <a:xfrm>
            <a:off x="4651200" y="1627200"/>
            <a:ext cx="3960000" cy="4140000"/>
          </a:xfrm>
        </p:spPr>
        <p:txBody>
          <a:bodyPr/>
          <a:lstStyle>
            <a:lvl1pPr>
              <a:defRPr sz="1800"/>
            </a:lvl1pPr>
            <a:lvl2pPr>
              <a:defRPr sz="1700"/>
            </a:lvl2pPr>
            <a:lvl3pPr>
              <a:defRPr sz="1600"/>
            </a:lvl3pPr>
            <a:lvl4pPr>
              <a:defRPr sz="1600"/>
            </a:lvl4pPr>
            <a:lvl5pPr>
              <a:defRPr sz="1600"/>
            </a:lvl5pPr>
            <a:lvl6pPr>
              <a:defRPr sz="1800"/>
            </a:lvl6pPr>
            <a:lvl7pPr>
              <a:defRPr sz="1800"/>
            </a:lvl7pPr>
            <a:lvl8pPr>
              <a:defRPr sz="1800"/>
            </a:lvl8pPr>
            <a:lvl9pPr>
              <a:defRPr sz="1800"/>
            </a:lvl9pPr>
          </a:lstStyle>
          <a:p>
            <a:r>
              <a:rPr lang="fr-LU" dirty="0" err="1" smtClean="0"/>
              <a:t>Lorem</a:t>
            </a:r>
            <a:r>
              <a:rPr lang="fr-LU" dirty="0" smtClean="0"/>
              <a:t> </a:t>
            </a:r>
            <a:r>
              <a:rPr lang="fr-LU" dirty="0" err="1" smtClean="0"/>
              <a:t>ipsum</a:t>
            </a:r>
            <a:r>
              <a:rPr lang="fr-LU" dirty="0" smtClean="0"/>
              <a:t> </a:t>
            </a:r>
            <a:r>
              <a:rPr lang="fr-LU" dirty="0" err="1" smtClean="0"/>
              <a:t>dolor</a:t>
            </a:r>
            <a:r>
              <a:rPr lang="fr-LU" dirty="0" smtClean="0"/>
              <a:t> </a:t>
            </a:r>
            <a:r>
              <a:rPr lang="fr-LU" dirty="0" err="1" smtClean="0"/>
              <a:t>sit</a:t>
            </a:r>
            <a:r>
              <a:rPr lang="fr-LU" dirty="0" smtClean="0"/>
              <a:t> </a:t>
            </a:r>
            <a:r>
              <a:rPr lang="fr-LU" dirty="0" err="1" smtClean="0"/>
              <a:t>amet</a:t>
            </a:r>
            <a:endParaRPr lang="fr-LU" dirty="0" smtClean="0"/>
          </a:p>
          <a:p>
            <a:pPr lvl="1"/>
            <a:r>
              <a:rPr lang="fr-LU" dirty="0" err="1" smtClean="0"/>
              <a:t>Aenean</a:t>
            </a:r>
            <a:r>
              <a:rPr lang="fr-LU" dirty="0" smtClean="0"/>
              <a:t> massa</a:t>
            </a:r>
          </a:p>
          <a:p>
            <a:pPr lvl="1"/>
            <a:r>
              <a:rPr lang="fr-LU" dirty="0" smtClean="0"/>
              <a:t>Cum </a:t>
            </a:r>
            <a:r>
              <a:rPr lang="fr-LU" dirty="0" err="1" smtClean="0"/>
              <a:t>sociis</a:t>
            </a:r>
            <a:r>
              <a:rPr lang="fr-LU" dirty="0" smtClean="0"/>
              <a:t> </a:t>
            </a:r>
            <a:r>
              <a:rPr lang="fr-LU" dirty="0" err="1" smtClean="0"/>
              <a:t>natoque</a:t>
            </a:r>
            <a:r>
              <a:rPr lang="fr-LU" dirty="0" smtClean="0"/>
              <a:t> </a:t>
            </a:r>
            <a:r>
              <a:rPr lang="fr-LU" dirty="0" err="1" smtClean="0"/>
              <a:t>penatibus</a:t>
            </a:r>
            <a:r>
              <a:rPr lang="fr-LU" dirty="0" smtClean="0"/>
              <a:t> </a:t>
            </a:r>
          </a:p>
          <a:p>
            <a:pPr lvl="2"/>
            <a:r>
              <a:rPr lang="fr-LU" dirty="0" smtClean="0"/>
              <a:t>et </a:t>
            </a:r>
            <a:r>
              <a:rPr lang="fr-LU" dirty="0" err="1" smtClean="0"/>
              <a:t>magnis</a:t>
            </a:r>
            <a:r>
              <a:rPr lang="fr-LU" dirty="0" smtClean="0"/>
              <a:t> dis </a:t>
            </a:r>
            <a:r>
              <a:rPr lang="fr-LU" dirty="0" err="1" smtClean="0"/>
              <a:t>parturient</a:t>
            </a:r>
            <a:endParaRPr lang="fr-LU" dirty="0" smtClean="0"/>
          </a:p>
          <a:p>
            <a:pPr lvl="3"/>
            <a:r>
              <a:rPr lang="de-CH" dirty="0" smtClean="0"/>
              <a:t>lorem ipsum</a:t>
            </a:r>
          </a:p>
          <a:p>
            <a:pPr lvl="4"/>
            <a:r>
              <a:rPr lang="de-CH" dirty="0" smtClean="0"/>
              <a:t>lorem ipsum</a:t>
            </a:r>
            <a:endParaRPr lang="fr-LU" dirty="0" smtClean="0"/>
          </a:p>
        </p:txBody>
      </p:sp>
      <p:sp>
        <p:nvSpPr>
          <p:cNvPr id="20" name="Text Placeholder 21"/>
          <p:cNvSpPr>
            <a:spLocks noGrp="1"/>
          </p:cNvSpPr>
          <p:nvPr>
            <p:ph type="body" sz="quarter" idx="19" hasCustomPrompt="1"/>
          </p:nvPr>
        </p:nvSpPr>
        <p:spPr>
          <a:xfrm>
            <a:off x="457200" y="5768975"/>
            <a:ext cx="39705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1"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_IMAGE">
    <p:spTree>
      <p:nvGrpSpPr>
        <p:cNvPr id="1" name=""/>
        <p:cNvGrpSpPr/>
        <p:nvPr/>
      </p:nvGrpSpPr>
      <p:grpSpPr>
        <a:xfrm>
          <a:off x="0" y="0"/>
          <a:ext cx="0" cy="0"/>
          <a:chOff x="0" y="0"/>
          <a:chExt cx="0" cy="0"/>
        </a:xfrm>
      </p:grpSpPr>
      <p:pic>
        <p:nvPicPr>
          <p:cNvPr id="10" name="Picture 9" descr="NB_PPT_Template_INTERIEUR.png"/>
          <p:cNvPicPr>
            <a:picLocks noChangeAspect="1"/>
          </p:cNvPicPr>
          <p:nvPr userDrawn="1"/>
        </p:nvPicPr>
        <p:blipFill>
          <a:blip r:embed="rId2" cstate="print"/>
          <a:stretch>
            <a:fillRect/>
          </a:stretch>
        </p:blipFill>
        <p:spPr>
          <a:xfrm>
            <a:off x="0" y="0"/>
            <a:ext cx="9144000" cy="6858000"/>
          </a:xfrm>
          <a:prstGeom prst="rect">
            <a:avLst/>
          </a:prstGeom>
        </p:spPr>
      </p:pic>
      <p:sp>
        <p:nvSpPr>
          <p:cNvPr id="7" name="Date Placeholder 6"/>
          <p:cNvSpPr>
            <a:spLocks noGrp="1"/>
          </p:cNvSpPr>
          <p:nvPr>
            <p:ph type="dt" sz="half" idx="10"/>
          </p:nvPr>
        </p:nvSpPr>
        <p:spPr/>
        <p:txBody>
          <a:bodyPr/>
          <a:lstStyle/>
          <a:p>
            <a:fld id="{6DD85014-4865-40B2-9A7C-38A2C863DC68}" type="datetimeFigureOut">
              <a:rPr lang="fr-LU" smtClean="0"/>
              <a:pPr/>
              <a:t>24/12/2019</a:t>
            </a:fld>
            <a:endParaRPr lang="fr-LU" dirty="0"/>
          </a:p>
        </p:txBody>
      </p:sp>
      <p:sp>
        <p:nvSpPr>
          <p:cNvPr id="8" name="Footer Placeholder 7"/>
          <p:cNvSpPr>
            <a:spLocks noGrp="1"/>
          </p:cNvSpPr>
          <p:nvPr>
            <p:ph type="ftr" sz="quarter" idx="11"/>
          </p:nvPr>
        </p:nvSpPr>
        <p:spPr/>
        <p:txBody>
          <a:bodyPr/>
          <a:lstStyle/>
          <a:p>
            <a:endParaRPr lang="fr-LU" dirty="0"/>
          </a:p>
        </p:txBody>
      </p:sp>
      <p:sp>
        <p:nvSpPr>
          <p:cNvPr id="22" name="Text Placeholder 10"/>
          <p:cNvSpPr>
            <a:spLocks noGrp="1"/>
          </p:cNvSpPr>
          <p:nvPr>
            <p:ph type="body" sz="quarter" idx="15" hasCustomPrompt="1"/>
          </p:nvPr>
        </p:nvSpPr>
        <p:spPr>
          <a:xfrm>
            <a:off x="457200" y="323655"/>
            <a:ext cx="8164513" cy="484187"/>
          </a:xfrm>
        </p:spPr>
        <p:txBody>
          <a:bodyPr/>
          <a:lstStyle>
            <a:lvl1pPr>
              <a:buFontTx/>
              <a:buNone/>
              <a:defRPr sz="2300" b="1" cap="all" baseline="0"/>
            </a:lvl1pPr>
            <a:lvl2pPr>
              <a:buFontTx/>
              <a:buNone/>
              <a:defRPr sz="2000" b="1" cap="all" baseline="0"/>
            </a:lvl2pPr>
            <a:lvl3pPr>
              <a:buFontTx/>
              <a:buNone/>
              <a:defRPr sz="2000" b="1" cap="all" baseline="0"/>
            </a:lvl3pPr>
            <a:lvl4pPr>
              <a:buFontTx/>
              <a:buNone/>
              <a:defRPr sz="2000" b="1" cap="all" baseline="0"/>
            </a:lvl4pPr>
            <a:lvl5pPr>
              <a:buFontTx/>
              <a:buNone/>
              <a:defRPr sz="2000" b="1" cap="all" baseline="0"/>
            </a:lvl5pPr>
          </a:lstStyle>
          <a:p>
            <a:r>
              <a:rPr lang="de-CH" dirty="0" smtClean="0"/>
              <a:t>Pagetitel / titre de la page</a:t>
            </a:r>
            <a:endParaRPr lang="fr-LU" dirty="0" smtClean="0"/>
          </a:p>
        </p:txBody>
      </p:sp>
      <p:sp>
        <p:nvSpPr>
          <p:cNvPr id="23" name="Text Placeholder 19"/>
          <p:cNvSpPr>
            <a:spLocks noGrp="1"/>
          </p:cNvSpPr>
          <p:nvPr>
            <p:ph type="body" sz="quarter" idx="17" hasCustomPrompt="1"/>
          </p:nvPr>
        </p:nvSpPr>
        <p:spPr>
          <a:xfrm>
            <a:off x="457200" y="1132868"/>
            <a:ext cx="3971125"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24" name="Picture Placeholder 15"/>
          <p:cNvSpPr>
            <a:spLocks noGrp="1"/>
          </p:cNvSpPr>
          <p:nvPr>
            <p:ph type="pic" sz="quarter" idx="18"/>
          </p:nvPr>
        </p:nvSpPr>
        <p:spPr>
          <a:xfrm>
            <a:off x="558000" y="1628775"/>
            <a:ext cx="3870325" cy="4140000"/>
          </a:xfrm>
        </p:spPr>
        <p:txBody>
          <a:bodyPr/>
          <a:lstStyle/>
          <a:p>
            <a:endParaRPr lang="fr-LU" dirty="0"/>
          </a:p>
        </p:txBody>
      </p:sp>
      <p:sp>
        <p:nvSpPr>
          <p:cNvPr id="27" name="Picture Placeholder 15"/>
          <p:cNvSpPr>
            <a:spLocks noGrp="1"/>
          </p:cNvSpPr>
          <p:nvPr>
            <p:ph type="pic" sz="quarter" idx="13"/>
          </p:nvPr>
        </p:nvSpPr>
        <p:spPr>
          <a:xfrm>
            <a:off x="4751388" y="1628775"/>
            <a:ext cx="3870325" cy="4140200"/>
          </a:xfrm>
        </p:spPr>
        <p:txBody>
          <a:bodyPr/>
          <a:lstStyle/>
          <a:p>
            <a:endParaRPr lang="fr-LU" dirty="0"/>
          </a:p>
        </p:txBody>
      </p:sp>
      <p:sp>
        <p:nvSpPr>
          <p:cNvPr id="28" name="Text Placeholder 21"/>
          <p:cNvSpPr>
            <a:spLocks noGrp="1"/>
          </p:cNvSpPr>
          <p:nvPr>
            <p:ph type="body" sz="quarter" idx="19" hasCustomPrompt="1"/>
          </p:nvPr>
        </p:nvSpPr>
        <p:spPr>
          <a:xfrm>
            <a:off x="4636799" y="5768975"/>
            <a:ext cx="3984913"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29" name="Text Placeholder 21"/>
          <p:cNvSpPr>
            <a:spLocks noGrp="1"/>
          </p:cNvSpPr>
          <p:nvPr>
            <p:ph type="body" sz="quarter" idx="20" hasCustomPrompt="1"/>
          </p:nvPr>
        </p:nvSpPr>
        <p:spPr>
          <a:xfrm>
            <a:off x="457200" y="5768975"/>
            <a:ext cx="3981600" cy="397825"/>
          </a:xfrm>
        </p:spPr>
        <p:txBody>
          <a:bodyPr/>
          <a:lstStyle>
            <a:lvl1pPr marL="0">
              <a:lnSpc>
                <a:spcPts val="1200"/>
              </a:lnSpc>
              <a:buFontTx/>
              <a:buNone/>
              <a:defRPr sz="1200"/>
            </a:lvl1pPr>
            <a:lvl2pPr>
              <a:buFontTx/>
              <a:buNone/>
              <a:defRPr sz="1200"/>
            </a:lvl2pPr>
            <a:lvl3pPr>
              <a:buFontTx/>
              <a:buNone/>
              <a:defRPr sz="1200"/>
            </a:lvl3pPr>
            <a:lvl4pPr>
              <a:buFontTx/>
              <a:buNone/>
              <a:defRPr sz="1200"/>
            </a:lvl4pPr>
            <a:lvl5pPr>
              <a:buFontTx/>
              <a:buNone/>
              <a:defRPr sz="1200"/>
            </a:lvl5pPr>
          </a:lstStyle>
          <a:p>
            <a:r>
              <a:rPr lang="de-CH" dirty="0" smtClean="0"/>
              <a:t>Caption / légende</a:t>
            </a:r>
            <a:endParaRPr lang="fr-LU" dirty="0"/>
          </a:p>
        </p:txBody>
      </p:sp>
      <p:sp>
        <p:nvSpPr>
          <p:cNvPr id="30" name="Text Placeholder 19"/>
          <p:cNvSpPr>
            <a:spLocks noGrp="1"/>
          </p:cNvSpPr>
          <p:nvPr>
            <p:ph type="body" sz="quarter" idx="21" hasCustomPrompt="1"/>
          </p:nvPr>
        </p:nvSpPr>
        <p:spPr>
          <a:xfrm>
            <a:off x="4636800" y="1134000"/>
            <a:ext cx="3974400" cy="315912"/>
          </a:xfrm>
        </p:spPr>
        <p:txBody>
          <a:bodyPr/>
          <a:lstStyle>
            <a:lvl1pPr>
              <a:buFontTx/>
              <a:buNone/>
              <a:defRPr sz="2000" b="1" cap="all" baseline="0">
                <a:solidFill>
                  <a:srgbClr val="0099FF"/>
                </a:solidFill>
              </a:defRPr>
            </a:lvl1pPr>
          </a:lstStyle>
          <a:p>
            <a:r>
              <a:rPr lang="de-CH" dirty="0" smtClean="0"/>
              <a:t>Subtitel / Sous-titre</a:t>
            </a:r>
            <a:endParaRPr lang="fr-LU" dirty="0" smtClean="0"/>
          </a:p>
        </p:txBody>
      </p:sp>
      <p:sp>
        <p:nvSpPr>
          <p:cNvPr id="31" name="Slide Number Placeholder 5"/>
          <p:cNvSpPr txBox="1">
            <a:spLocks/>
          </p:cNvSpPr>
          <p:nvPr userDrawn="1"/>
        </p:nvSpPr>
        <p:spPr>
          <a:xfrm>
            <a:off x="457200" y="6134400"/>
            <a:ext cx="408480" cy="360000"/>
          </a:xfrm>
          <a:prstGeom prst="rect">
            <a:avLst/>
          </a:prstGeom>
        </p:spPr>
        <p:txBody>
          <a:bodyPr vert="horz" lIns="91440" tIns="45720" rIns="91440" bIns="45720" rtlCol="0" anchor="ctr"/>
          <a:lstStyle>
            <a:defPPr>
              <a:defRPr lang="lb-LU"/>
            </a:defPPr>
            <a:lvl1pPr marL="0" algn="r" defTabSz="914400" rtl="0" eaLnBrk="1" latinLnBrk="0" hangingPunct="1">
              <a:defRPr sz="1000" kern="1200">
                <a:solidFill>
                  <a:srgbClr val="E3061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A7019F9B-5CA8-4FF9-B30F-00BE0557E350}" type="slidenum">
              <a:rPr lang="lb-LU" b="1" smtClean="0"/>
              <a:pPr algn="l"/>
              <a:t>‹#›</a:t>
            </a:fld>
            <a:endParaRPr lang="lb-LU" b="1"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p>
            <a:r>
              <a:rPr lang="en-US" dirty="0" smtClean="0"/>
              <a:t>CLICK TO EDIT MASTER TITLE STYLE</a:t>
            </a:r>
            <a:endParaRPr lang="fr-L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LU" dirty="0"/>
          </a:p>
        </p:txBody>
      </p:sp>
      <p:sp>
        <p:nvSpPr>
          <p:cNvPr id="4" name="Date Placeholder 3"/>
          <p:cNvSpPr>
            <a:spLocks noGrp="1"/>
          </p:cNvSpPr>
          <p:nvPr>
            <p:ph type="dt" sz="half" idx="2"/>
          </p:nvPr>
        </p:nvSpPr>
        <p:spPr>
          <a:xfrm>
            <a:off x="457200" y="68893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85014-4865-40B2-9A7C-38A2C863DC68}" type="datetimeFigureOut">
              <a:rPr lang="fr-LU" smtClean="0"/>
              <a:pPr/>
              <a:t>24/12/2019</a:t>
            </a:fld>
            <a:endParaRPr lang="fr-LU" dirty="0"/>
          </a:p>
        </p:txBody>
      </p:sp>
      <p:sp>
        <p:nvSpPr>
          <p:cNvPr id="5" name="Footer Placeholder 4"/>
          <p:cNvSpPr>
            <a:spLocks noGrp="1"/>
          </p:cNvSpPr>
          <p:nvPr>
            <p:ph type="ftr" sz="quarter" idx="3"/>
          </p:nvPr>
        </p:nvSpPr>
        <p:spPr>
          <a:xfrm>
            <a:off x="3124200" y="68893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LU" dirty="0"/>
          </a:p>
        </p:txBody>
      </p:sp>
      <p:sp>
        <p:nvSpPr>
          <p:cNvPr id="6" name="Slide Number Placeholder 5"/>
          <p:cNvSpPr>
            <a:spLocks noGrp="1"/>
          </p:cNvSpPr>
          <p:nvPr>
            <p:ph type="sldNum" sz="quarter" idx="4"/>
          </p:nvPr>
        </p:nvSpPr>
        <p:spPr>
          <a:xfrm>
            <a:off x="476250" y="6166800"/>
            <a:ext cx="496800" cy="365125"/>
          </a:xfrm>
          <a:prstGeom prst="rect">
            <a:avLst/>
          </a:prstGeom>
        </p:spPr>
        <p:txBody>
          <a:bodyPr vert="horz" lIns="91440" tIns="45720" rIns="91440" bIns="45720" rtlCol="0" anchor="t"/>
          <a:lstStyle>
            <a:lvl1pPr algn="l">
              <a:defRPr sz="1200">
                <a:solidFill>
                  <a:srgbClr val="ED1C24"/>
                </a:solidFill>
              </a:defRPr>
            </a:lvl1pPr>
          </a:lstStyle>
          <a:p>
            <a:fld id="{F9910D31-7C71-426A-9611-F6E98F62E178}" type="slidenum">
              <a:rPr lang="fr-LU" smtClean="0"/>
              <a:pPr/>
              <a:t>‹#›</a:t>
            </a:fld>
            <a:endParaRPr lang="fr-LU"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3" r:id="rId5"/>
    <p:sldLayoutId id="2147483669" r:id="rId6"/>
    <p:sldLayoutId id="2147483662" r:id="rId7"/>
    <p:sldLayoutId id="2147483663" r:id="rId8"/>
    <p:sldLayoutId id="2147483664" r:id="rId9"/>
    <p:sldLayoutId id="2147483671" r:id="rId10"/>
    <p:sldLayoutId id="2147483673" r:id="rId11"/>
    <p:sldLayoutId id="2147483672" r:id="rId12"/>
    <p:sldLayoutId id="2147483674" r:id="rId13"/>
    <p:sldLayoutId id="2147483665" r:id="rId14"/>
    <p:sldLayoutId id="2147483670" r:id="rId15"/>
    <p:sldLayoutId id="2147483668" r:id="rId16"/>
    <p:sldLayoutId id="2147483661" r:id="rId17"/>
    <p:sldLayoutId id="2147483654" r:id="rId18"/>
    <p:sldLayoutId id="2147483655" r:id="rId19"/>
    <p:sldLayoutId id="2147483657" r:id="rId20"/>
    <p:sldLayoutId id="2147483658" r:id="rId21"/>
    <p:sldLayoutId id="2147483659" r:id="rId22"/>
    <p:sldLayoutId id="2147483667" r:id="rId23"/>
    <p:sldLayoutId id="2147483666" r:id="rId24"/>
  </p:sldLayoutIdLst>
  <p:timing>
    <p:tnLst>
      <p:par>
        <p:cTn id="1" dur="indefinite" restart="never" nodeType="tmRoot"/>
      </p:par>
    </p:tnLst>
  </p:timing>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268288" indent="-268288" algn="l" defTabSz="914400" rtl="0" eaLnBrk="1" latinLnBrk="0" hangingPunct="1">
        <a:lnSpc>
          <a:spcPts val="1800"/>
        </a:lnSpc>
        <a:spcBef>
          <a:spcPct val="20000"/>
        </a:spcBef>
        <a:buFontTx/>
        <a:buBlip>
          <a:blip r:embed="rId26"/>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image" Target="../media/image38.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7.png"/><Relationship Id="rId5" Type="http://schemas.openxmlformats.org/officeDocument/2006/relationships/image" Target="../media/image45.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8.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5" Type="http://schemas.openxmlformats.org/officeDocument/2006/relationships/image" Target="../media/image59.jpe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gif"/><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78520" y="1628800"/>
            <a:ext cx="8164513" cy="692652"/>
          </a:xfrm>
        </p:spPr>
        <p:txBody>
          <a:bodyPr/>
          <a:lstStyle/>
          <a:p>
            <a:r>
              <a:rPr lang="fr-LU" cap="none" dirty="0">
                <a:solidFill>
                  <a:srgbClr val="15A0FF"/>
                </a:solidFill>
                <a:cs typeface="Helvetica" panose="020B0604020202020204" pitchFamily="34" charset="0"/>
              </a:rPr>
              <a:t>Connaître le Luxembourg</a:t>
            </a:r>
            <a:endParaRPr lang="fr-FR" dirty="0">
              <a:solidFill>
                <a:srgbClr val="15A0FF"/>
              </a:solidFill>
            </a:endParaRPr>
          </a:p>
        </p:txBody>
      </p:sp>
      <p:pic>
        <p:nvPicPr>
          <p:cNvPr id="10" name="Content Placeholder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4267330"/>
            <a:ext cx="4303484" cy="1020667"/>
          </a:xfrm>
          <a:prstGeom prst="rect">
            <a:avLst/>
          </a:prstGeom>
        </p:spPr>
      </p:pic>
      <p:sp>
        <p:nvSpPr>
          <p:cNvPr id="4" name="Title 7"/>
          <p:cNvSpPr txBox="1">
            <a:spLocks/>
          </p:cNvSpPr>
          <p:nvPr/>
        </p:nvSpPr>
        <p:spPr>
          <a:xfrm>
            <a:off x="7216670" y="503675"/>
            <a:ext cx="1927330" cy="491384"/>
          </a:xfrm>
          <a:prstGeom prst="rect">
            <a:avLst/>
          </a:prstGeom>
        </p:spPr>
        <p:txBody>
          <a:bodyPr vert="horz" lIns="91440" tIns="45720" rIns="91440" bIns="45720" rtlCol="0" anchor="t">
            <a:noAutofit/>
          </a:bodyPr>
          <a:lstStyle>
            <a:lvl1pPr algn="l" defTabSz="914400" rtl="0" eaLnBrk="1" latinLnBrk="0" hangingPunct="1">
              <a:lnSpc>
                <a:spcPts val="3800"/>
              </a:lnSpc>
              <a:spcBef>
                <a:spcPct val="0"/>
              </a:spcBef>
              <a:buNone/>
              <a:defRPr sz="3200" b="1" kern="1200" cap="all" baseline="0">
                <a:solidFill>
                  <a:schemeClr val="tx1"/>
                </a:solidFill>
                <a:latin typeface="+mj-lt"/>
                <a:ea typeface="+mj-ea"/>
                <a:cs typeface="+mj-cs"/>
              </a:defRPr>
            </a:lvl1pPr>
          </a:lstStyle>
          <a:p>
            <a:r>
              <a:rPr lang="fr-LU" sz="1200" b="0" cap="none" dirty="0" smtClean="0">
                <a:cs typeface="Helvetica" panose="020B0604020202020204" pitchFamily="34" charset="0"/>
              </a:rPr>
              <a:t>Décembre 2018</a:t>
            </a:r>
            <a:endParaRPr lang="fr-FR" sz="1200" b="0" dirty="0"/>
          </a:p>
        </p:txBody>
      </p:sp>
    </p:spTree>
    <p:extLst>
      <p:ext uri="{BB962C8B-B14F-4D97-AF65-F5344CB8AC3E}">
        <p14:creationId xmlns:p14="http://schemas.microsoft.com/office/powerpoint/2010/main" val="17226828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Histoire</a:t>
            </a:r>
            <a:endParaRPr lang="fr-FR" cap="none" dirty="0">
              <a:solidFill>
                <a:schemeClr val="accent2"/>
              </a:solidFill>
            </a:endParaRPr>
          </a:p>
        </p:txBody>
      </p:sp>
      <p:sp>
        <p:nvSpPr>
          <p:cNvPr id="5" name="Text Placeholder 4"/>
          <p:cNvSpPr>
            <a:spLocks noGrp="1"/>
          </p:cNvSpPr>
          <p:nvPr>
            <p:ph type="body" sz="quarter" idx="17"/>
          </p:nvPr>
        </p:nvSpPr>
        <p:spPr>
          <a:xfrm>
            <a:off x="456090" y="1132868"/>
            <a:ext cx="8154000" cy="315912"/>
          </a:xfrm>
        </p:spPr>
        <p:txBody>
          <a:bodyPr/>
          <a:lstStyle/>
          <a:p>
            <a:r>
              <a:rPr lang="fr-FR" cap="none" dirty="0" smtClean="0"/>
              <a:t>Les origines remontent à 963</a:t>
            </a:r>
            <a:endParaRPr lang="fr-FR" cap="none" dirty="0"/>
          </a:p>
        </p:txBody>
      </p:sp>
      <p:pic>
        <p:nvPicPr>
          <p:cNvPr id="9" name="Picture 2" descr="X:\Powerpoint Luxembourg\PHOTOS\DL_193506.jpg"/>
          <p:cNvPicPr>
            <a:picLocks noChangeAspect="1" noChangeArrowheads="1"/>
          </p:cNvPicPr>
          <p:nvPr/>
        </p:nvPicPr>
        <p:blipFill>
          <a:blip r:embed="rId3" cstate="print"/>
          <a:srcRect/>
          <a:stretch>
            <a:fillRect/>
          </a:stretch>
        </p:blipFill>
        <p:spPr bwMode="auto">
          <a:xfrm>
            <a:off x="3509145" y="1916832"/>
            <a:ext cx="5112568" cy="340752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1" y="1916833"/>
            <a:ext cx="2271684" cy="34075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5351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Histoire</a:t>
            </a:r>
            <a:endParaRPr lang="fr-FR" cap="none" dirty="0">
              <a:solidFill>
                <a:schemeClr val="accent2"/>
              </a:solidFill>
            </a:endParaRPr>
          </a:p>
        </p:txBody>
      </p:sp>
      <p:sp>
        <p:nvSpPr>
          <p:cNvPr id="3" name="Text Placeholder 2"/>
          <p:cNvSpPr>
            <a:spLocks noGrp="1"/>
          </p:cNvSpPr>
          <p:nvPr>
            <p:ph type="body" sz="quarter" idx="17"/>
          </p:nvPr>
        </p:nvSpPr>
        <p:spPr>
          <a:xfrm>
            <a:off x="457200" y="843329"/>
            <a:ext cx="8154000" cy="315912"/>
          </a:xfrm>
        </p:spPr>
        <p:txBody>
          <a:bodyPr/>
          <a:lstStyle/>
          <a:p>
            <a:r>
              <a:rPr lang="fr-FR" cap="none" dirty="0" smtClean="0"/>
              <a:t>Les princes de Luxembourg ont porté la couronne </a:t>
            </a:r>
          </a:p>
          <a:p>
            <a:r>
              <a:rPr lang="fr-FR" cap="none" dirty="0" smtClean="0"/>
              <a:t>du Saint-Empire romain germanique</a:t>
            </a:r>
            <a:endParaRPr lang="fr-FR" cap="none" dirty="0"/>
          </a:p>
        </p:txBody>
      </p:sp>
      <p:sp>
        <p:nvSpPr>
          <p:cNvPr id="6" name="Espace réservé du contenu 2"/>
          <p:cNvSpPr txBox="1">
            <a:spLocks/>
          </p:cNvSpPr>
          <p:nvPr/>
        </p:nvSpPr>
        <p:spPr>
          <a:xfrm>
            <a:off x="457200" y="1853825"/>
            <a:ext cx="8352928" cy="4085463"/>
          </a:xfrm>
          <a:prstGeom prst="rect">
            <a:avLst/>
          </a:prstGeom>
        </p:spPr>
        <p:txBody>
          <a:bodyPr/>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0000" indent="-270000">
              <a:lnSpc>
                <a:spcPct val="150000"/>
              </a:lnSpc>
              <a:spcBef>
                <a:spcPts val="600"/>
              </a:spcBef>
            </a:pPr>
            <a:r>
              <a:rPr lang="fr-FR" b="1" kern="0" dirty="0" smtClean="0">
                <a:cs typeface="Arial" charset="0"/>
              </a:rPr>
              <a:t>Henri VII (1308-1313)</a:t>
            </a:r>
          </a:p>
          <a:p>
            <a:pPr marL="270000" indent="-270000">
              <a:lnSpc>
                <a:spcPct val="150000"/>
              </a:lnSpc>
              <a:spcBef>
                <a:spcPts val="600"/>
              </a:spcBef>
            </a:pPr>
            <a:r>
              <a:rPr lang="fr-FR" b="1" kern="0" dirty="0" smtClean="0">
                <a:cs typeface="Arial" charset="0"/>
              </a:rPr>
              <a:t>Charles IV (1346-1378)</a:t>
            </a:r>
          </a:p>
          <a:p>
            <a:pPr marL="270000" indent="-270000">
              <a:lnSpc>
                <a:spcPct val="150000"/>
              </a:lnSpc>
              <a:spcBef>
                <a:spcPts val="600"/>
              </a:spcBef>
            </a:pPr>
            <a:r>
              <a:rPr lang="fr-FR" b="1" kern="0" dirty="0" smtClean="0">
                <a:cs typeface="Arial" charset="0"/>
              </a:rPr>
              <a:t>Wenceslas (1376-1400)</a:t>
            </a:r>
          </a:p>
          <a:p>
            <a:pPr marL="270000" indent="-270000">
              <a:lnSpc>
                <a:spcPct val="150000"/>
              </a:lnSpc>
              <a:spcBef>
                <a:spcPts val="600"/>
              </a:spcBef>
            </a:pPr>
            <a:r>
              <a:rPr lang="fr-FR" b="1" kern="0" dirty="0" smtClean="0">
                <a:cs typeface="Arial" charset="0"/>
              </a:rPr>
              <a:t>Sigismond (1410-1437)</a:t>
            </a:r>
          </a:p>
        </p:txBody>
      </p:sp>
      <p:pic>
        <p:nvPicPr>
          <p:cNvPr id="5" name="Image 7" descr="sip_128715.jpg"/>
          <p:cNvPicPr>
            <a:picLocks noChangeAspect="1"/>
          </p:cNvPicPr>
          <p:nvPr/>
        </p:nvPicPr>
        <p:blipFill>
          <a:blip r:embed="rId4" cstate="print"/>
          <a:stretch>
            <a:fillRect/>
          </a:stretch>
        </p:blipFill>
        <p:spPr>
          <a:xfrm>
            <a:off x="3620112" y="1980369"/>
            <a:ext cx="2358829" cy="3455371"/>
          </a:xfrm>
          <a:prstGeom prst="rect">
            <a:avLst/>
          </a:prstGeom>
          <a:ln>
            <a:noFill/>
          </a:ln>
          <a:effectLst>
            <a:outerShdw blurRad="292100" dist="139700" dir="2700000" algn="tl" rotWithShape="0">
              <a:srgbClr val="333333">
                <a:alpha val="65000"/>
              </a:srgbClr>
            </a:outerShdw>
          </a:effectLst>
        </p:spPr>
      </p:pic>
      <p:pic>
        <p:nvPicPr>
          <p:cNvPr id="7" name="Image 8" descr="sip_128718.jpg"/>
          <p:cNvPicPr>
            <a:picLocks noChangeAspect="1"/>
          </p:cNvPicPr>
          <p:nvPr/>
        </p:nvPicPr>
        <p:blipFill>
          <a:blip r:embed="rId5" cstate="print"/>
          <a:stretch>
            <a:fillRect/>
          </a:stretch>
        </p:blipFill>
        <p:spPr>
          <a:xfrm>
            <a:off x="6172211" y="1981518"/>
            <a:ext cx="2438989" cy="34542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161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Histoire</a:t>
            </a:r>
            <a:endParaRPr lang="fr-FR" cap="none" dirty="0">
              <a:solidFill>
                <a:schemeClr val="accent2"/>
              </a:solidFill>
            </a:endParaRPr>
          </a:p>
        </p:txBody>
      </p:sp>
      <p:sp>
        <p:nvSpPr>
          <p:cNvPr id="5" name="Text Placeholder 4"/>
          <p:cNvSpPr>
            <a:spLocks noGrp="1"/>
          </p:cNvSpPr>
          <p:nvPr>
            <p:ph type="body" sz="quarter" idx="17"/>
          </p:nvPr>
        </p:nvSpPr>
        <p:spPr>
          <a:xfrm>
            <a:off x="457200" y="807843"/>
            <a:ext cx="8154000" cy="685942"/>
          </a:xfrm>
        </p:spPr>
        <p:txBody>
          <a:bodyPr/>
          <a:lstStyle/>
          <a:p>
            <a:r>
              <a:rPr lang="fr-FR" cap="none" dirty="0" smtClean="0"/>
              <a:t>« Gibraltar du Nord » et dominations étrangères </a:t>
            </a:r>
          </a:p>
          <a:p>
            <a:r>
              <a:rPr lang="fr-FR" cap="none" dirty="0" smtClean="0"/>
              <a:t>(du XV</a:t>
            </a:r>
            <a:r>
              <a:rPr lang="fr-FR" cap="none" baseline="30000" dirty="0" smtClean="0"/>
              <a:t>e</a:t>
            </a:r>
            <a:r>
              <a:rPr lang="fr-FR" cap="none" dirty="0" smtClean="0"/>
              <a:t> au XVIII</a:t>
            </a:r>
            <a:r>
              <a:rPr lang="fr-FR" cap="none" baseline="30000" dirty="0" smtClean="0"/>
              <a:t>e</a:t>
            </a:r>
            <a:r>
              <a:rPr lang="fr-FR" cap="none" dirty="0" smtClean="0"/>
              <a:t> siècle)</a:t>
            </a:r>
            <a:endParaRPr lang="fr-FR" cap="none"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6782" y="1583795"/>
            <a:ext cx="6614835" cy="43903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32852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Histoire</a:t>
            </a:r>
            <a:endParaRPr lang="fr-FR" cap="none" dirty="0">
              <a:solidFill>
                <a:schemeClr val="accent2"/>
              </a:solidFill>
            </a:endParaRPr>
          </a:p>
        </p:txBody>
      </p:sp>
      <p:sp>
        <p:nvSpPr>
          <p:cNvPr id="5" name="Text Placeholder 4"/>
          <p:cNvSpPr>
            <a:spLocks noGrp="1"/>
          </p:cNvSpPr>
          <p:nvPr>
            <p:ph type="body" sz="quarter" idx="17"/>
          </p:nvPr>
        </p:nvSpPr>
        <p:spPr>
          <a:xfrm>
            <a:off x="457200" y="807843"/>
            <a:ext cx="8154000" cy="460917"/>
          </a:xfrm>
        </p:spPr>
        <p:txBody>
          <a:bodyPr/>
          <a:lstStyle/>
          <a:p>
            <a:r>
              <a:rPr lang="fr-FR" cap="none" dirty="0" smtClean="0"/>
              <a:t>Naissance du Grand-Duché de Luxembourg</a:t>
            </a:r>
            <a:endParaRPr lang="fr-FR" cap="none" dirty="0"/>
          </a:p>
        </p:txBody>
      </p:sp>
      <p:pic>
        <p:nvPicPr>
          <p:cNvPr id="6" name="Picture 2" descr="D:\MyDocuments\LUXWEB tests\cartesLuxembourg-lu\cartesLuxembourg-lu\2014\Carte démembrement_fr.jpg"/>
          <p:cNvPicPr>
            <a:picLocks noChangeAspect="1" noChangeArrowheads="1"/>
          </p:cNvPicPr>
          <p:nvPr/>
        </p:nvPicPr>
        <p:blipFill>
          <a:blip r:embed="rId3" cstate="print"/>
          <a:srcRect/>
          <a:stretch>
            <a:fillRect/>
          </a:stretch>
        </p:blipFill>
        <p:spPr bwMode="auto">
          <a:xfrm>
            <a:off x="4582633" y="1493785"/>
            <a:ext cx="4292874" cy="4523448"/>
          </a:xfrm>
          <a:prstGeom prst="roundRect">
            <a:avLst>
              <a:gd name="adj" fmla="val 8594"/>
            </a:avLst>
          </a:prstGeom>
          <a:solidFill>
            <a:srgbClr val="FFFFFF">
              <a:shade val="85000"/>
            </a:srgbClr>
          </a:solidFill>
          <a:ln>
            <a:noFill/>
          </a:ln>
          <a:effectLst/>
        </p:spPr>
      </p:pic>
      <p:sp>
        <p:nvSpPr>
          <p:cNvPr id="7" name="Espace réservé du contenu 2"/>
          <p:cNvSpPr>
            <a:spLocks noGrp="1"/>
          </p:cNvSpPr>
          <p:nvPr>
            <p:ph sz="half" idx="4294967295"/>
          </p:nvPr>
        </p:nvSpPr>
        <p:spPr>
          <a:xfrm>
            <a:off x="457200" y="2049449"/>
            <a:ext cx="3682752" cy="3412120"/>
          </a:xfrm>
          <a:prstGeom prst="rect">
            <a:avLst/>
          </a:prstGeom>
        </p:spPr>
        <p:txBody>
          <a:bodyPr/>
          <a:lstStyle/>
          <a:p>
            <a:pPr marL="270000" indent="-270000">
              <a:lnSpc>
                <a:spcPct val="100000"/>
              </a:lnSpc>
              <a:spcBef>
                <a:spcPts val="600"/>
              </a:spcBef>
            </a:pPr>
            <a:r>
              <a:rPr lang="fr-FR" sz="1800" b="1" dirty="0" smtClean="0">
                <a:cs typeface="Arial" charset="0"/>
              </a:rPr>
              <a:t>1815 </a:t>
            </a:r>
            <a:r>
              <a:rPr lang="fr-FR" sz="1800" dirty="0" smtClean="0">
                <a:cs typeface="Arial" charset="0"/>
              </a:rPr>
              <a:t/>
            </a:r>
            <a:br>
              <a:rPr lang="fr-FR" sz="1800" dirty="0" smtClean="0">
                <a:cs typeface="Arial" charset="0"/>
              </a:rPr>
            </a:br>
            <a:r>
              <a:rPr lang="fr-FR" sz="1800" dirty="0" smtClean="0">
                <a:cs typeface="Arial" charset="0"/>
              </a:rPr>
              <a:t>Création du Grand-Duché</a:t>
            </a:r>
            <a:br>
              <a:rPr lang="fr-FR" sz="1800" dirty="0" smtClean="0">
                <a:cs typeface="Arial" charset="0"/>
              </a:rPr>
            </a:br>
            <a:endParaRPr lang="fr-FR" sz="1800" dirty="0" smtClean="0">
              <a:cs typeface="Arial" charset="0"/>
            </a:endParaRPr>
          </a:p>
          <a:p>
            <a:pPr marL="270000" indent="-270000">
              <a:lnSpc>
                <a:spcPct val="100000"/>
              </a:lnSpc>
              <a:spcBef>
                <a:spcPts val="600"/>
              </a:spcBef>
            </a:pPr>
            <a:r>
              <a:rPr lang="fr-FR" sz="1800" b="1" dirty="0" smtClean="0">
                <a:cs typeface="Arial" charset="0"/>
              </a:rPr>
              <a:t>1839</a:t>
            </a:r>
            <a:r>
              <a:rPr lang="fr-FR" sz="1800" dirty="0" smtClean="0">
                <a:cs typeface="Arial" charset="0"/>
              </a:rPr>
              <a:t/>
            </a:r>
            <a:br>
              <a:rPr lang="fr-FR" sz="1800" dirty="0" smtClean="0">
                <a:cs typeface="Arial" charset="0"/>
              </a:rPr>
            </a:br>
            <a:r>
              <a:rPr lang="fr-FR" sz="1800" dirty="0" smtClean="0">
                <a:cs typeface="Arial" charset="0"/>
              </a:rPr>
              <a:t>Délimitation des frontières définitives</a:t>
            </a:r>
            <a:br>
              <a:rPr lang="fr-FR" sz="1800" dirty="0" smtClean="0">
                <a:cs typeface="Arial" charset="0"/>
              </a:rPr>
            </a:br>
            <a:endParaRPr lang="fr-FR" sz="1800" dirty="0" smtClean="0">
              <a:cs typeface="Arial" charset="0"/>
            </a:endParaRPr>
          </a:p>
          <a:p>
            <a:pPr marL="270000" indent="-270000">
              <a:lnSpc>
                <a:spcPct val="100000"/>
              </a:lnSpc>
              <a:spcBef>
                <a:spcPts val="600"/>
              </a:spcBef>
            </a:pPr>
            <a:r>
              <a:rPr lang="fr-FR" sz="1800" b="1" dirty="0" smtClean="0">
                <a:cs typeface="Arial" charset="0"/>
              </a:rPr>
              <a:t>1890</a:t>
            </a:r>
            <a:r>
              <a:rPr lang="fr-FR" sz="1800" dirty="0" smtClean="0">
                <a:cs typeface="Arial" charset="0"/>
              </a:rPr>
              <a:t/>
            </a:r>
            <a:br>
              <a:rPr lang="fr-FR" sz="1800" dirty="0" smtClean="0">
                <a:cs typeface="Arial" charset="0"/>
              </a:rPr>
            </a:br>
            <a:r>
              <a:rPr lang="fr-FR" sz="1800" dirty="0" smtClean="0">
                <a:cs typeface="Arial" charset="0"/>
              </a:rPr>
              <a:t>Obtention de sa propre dynastie</a:t>
            </a:r>
          </a:p>
          <a:p>
            <a:pPr>
              <a:buNone/>
            </a:pPr>
            <a:endParaRPr lang="fr-FR" dirty="0"/>
          </a:p>
        </p:txBody>
      </p:sp>
    </p:spTree>
    <p:extLst>
      <p:ext uri="{BB962C8B-B14F-4D97-AF65-F5344CB8AC3E}">
        <p14:creationId xmlns:p14="http://schemas.microsoft.com/office/powerpoint/2010/main" val="1838206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Histoire</a:t>
            </a:r>
            <a:endParaRPr lang="fr-FR" cap="none" dirty="0">
              <a:solidFill>
                <a:schemeClr val="accent2"/>
              </a:solidFill>
            </a:endParaRPr>
          </a:p>
        </p:txBody>
      </p:sp>
      <p:sp>
        <p:nvSpPr>
          <p:cNvPr id="5" name="Text Placeholder 4"/>
          <p:cNvSpPr>
            <a:spLocks noGrp="1"/>
          </p:cNvSpPr>
          <p:nvPr>
            <p:ph type="body" sz="quarter" idx="17"/>
          </p:nvPr>
        </p:nvSpPr>
        <p:spPr>
          <a:xfrm>
            <a:off x="457200" y="807843"/>
            <a:ext cx="8154000" cy="460917"/>
          </a:xfrm>
        </p:spPr>
        <p:txBody>
          <a:bodyPr/>
          <a:lstStyle/>
          <a:p>
            <a:r>
              <a:rPr lang="fr-FR" cap="none" dirty="0" smtClean="0"/>
              <a:t>Le XX</a:t>
            </a:r>
            <a:r>
              <a:rPr lang="fr-FR" cap="none" baseline="30000" dirty="0" smtClean="0"/>
              <a:t>e</a:t>
            </a:r>
            <a:r>
              <a:rPr lang="fr-FR" cap="none" dirty="0" smtClean="0"/>
              <a:t> siècle – abandon de la neutralité</a:t>
            </a:r>
            <a:endParaRPr lang="fr-FR" cap="none" dirty="0"/>
          </a:p>
        </p:txBody>
      </p:sp>
      <p:sp>
        <p:nvSpPr>
          <p:cNvPr id="8" name="Espace réservé du contenu 2"/>
          <p:cNvSpPr>
            <a:spLocks noGrp="1"/>
          </p:cNvSpPr>
          <p:nvPr>
            <p:ph sz="half" idx="4294967295"/>
          </p:nvPr>
        </p:nvSpPr>
        <p:spPr>
          <a:xfrm>
            <a:off x="497309" y="1851238"/>
            <a:ext cx="4258816" cy="4078894"/>
          </a:xfrm>
          <a:prstGeom prst="rect">
            <a:avLst/>
          </a:prstGeom>
        </p:spPr>
        <p:txBody>
          <a:bodyPr/>
          <a:lstStyle/>
          <a:p>
            <a:pPr marL="270000" indent="-270000">
              <a:lnSpc>
                <a:spcPct val="100000"/>
              </a:lnSpc>
              <a:spcBef>
                <a:spcPts val="600"/>
              </a:spcBef>
              <a:spcAft>
                <a:spcPts val="0"/>
              </a:spcAft>
            </a:pPr>
            <a:r>
              <a:rPr lang="fr-FR" sz="1800" dirty="0" smtClean="0">
                <a:cs typeface="Arial" charset="0"/>
              </a:rPr>
              <a:t>Occupation allemande pendant </a:t>
            </a:r>
            <a:br>
              <a:rPr lang="fr-FR" sz="1800" dirty="0" smtClean="0">
                <a:cs typeface="Arial" charset="0"/>
              </a:rPr>
            </a:br>
            <a:r>
              <a:rPr lang="fr-FR" sz="1800" dirty="0" smtClean="0">
                <a:cs typeface="Arial" charset="0"/>
              </a:rPr>
              <a:t>les deux guerres mondiales</a:t>
            </a:r>
          </a:p>
          <a:p>
            <a:pPr marL="270000" indent="-270000">
              <a:lnSpc>
                <a:spcPct val="100000"/>
              </a:lnSpc>
              <a:spcBef>
                <a:spcPts val="600"/>
              </a:spcBef>
              <a:spcAft>
                <a:spcPts val="0"/>
              </a:spcAft>
            </a:pPr>
            <a:r>
              <a:rPr lang="fr-FR" sz="1800" dirty="0" smtClean="0">
                <a:cs typeface="Arial" charset="0"/>
              </a:rPr>
              <a:t>Abandon de la neutralité </a:t>
            </a:r>
            <a:br>
              <a:rPr lang="fr-FR" sz="1800" dirty="0" smtClean="0">
                <a:cs typeface="Arial" charset="0"/>
              </a:rPr>
            </a:br>
            <a:r>
              <a:rPr lang="fr-FR" sz="1800" dirty="0" smtClean="0">
                <a:cs typeface="Arial" charset="0"/>
              </a:rPr>
              <a:t>après 1945</a:t>
            </a:r>
          </a:p>
          <a:p>
            <a:pPr marL="270000" indent="-270000">
              <a:lnSpc>
                <a:spcPct val="100000"/>
              </a:lnSpc>
              <a:spcBef>
                <a:spcPts val="600"/>
              </a:spcBef>
              <a:spcAft>
                <a:spcPts val="0"/>
              </a:spcAft>
            </a:pPr>
            <a:r>
              <a:rPr lang="fr-FR" sz="1800" dirty="0" smtClean="0">
                <a:cs typeface="Arial" charset="0"/>
              </a:rPr>
              <a:t>Après 1945 : membre fondateur </a:t>
            </a:r>
            <a:br>
              <a:rPr lang="fr-FR" sz="1800" dirty="0" smtClean="0">
                <a:cs typeface="Arial" charset="0"/>
              </a:rPr>
            </a:br>
            <a:r>
              <a:rPr lang="fr-FR" sz="1800" dirty="0" smtClean="0">
                <a:cs typeface="Arial" charset="0"/>
              </a:rPr>
              <a:t>de plusieurs organisations internationales et supranationales</a:t>
            </a:r>
          </a:p>
          <a:p>
            <a:pPr marL="270000" indent="-270000">
              <a:lnSpc>
                <a:spcPct val="100000"/>
              </a:lnSpc>
              <a:spcBef>
                <a:spcPts val="600"/>
              </a:spcBef>
              <a:spcAft>
                <a:spcPts val="0"/>
              </a:spcAft>
            </a:pPr>
            <a:r>
              <a:rPr lang="fr-FR" sz="1800" dirty="0" smtClean="0">
                <a:cs typeface="Arial" charset="0"/>
              </a:rPr>
              <a:t>2014 : 175 ans d’indépendance</a:t>
            </a:r>
          </a:p>
          <a:p>
            <a:pPr>
              <a:buFont typeface="Arial" charset="0"/>
              <a:buChar char="•"/>
            </a:pPr>
            <a:endParaRPr lang="fr-FR" sz="1800" dirty="0" smtClean="0"/>
          </a:p>
          <a:p>
            <a:endParaRPr lang="fr-FR" sz="1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097" y="1628800"/>
            <a:ext cx="4400103" cy="3105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3764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Histoire</a:t>
            </a:r>
            <a:endParaRPr lang="fr-FR" cap="none" dirty="0">
              <a:solidFill>
                <a:schemeClr val="accent2"/>
              </a:solidFill>
            </a:endParaRPr>
          </a:p>
        </p:txBody>
      </p:sp>
      <p:sp>
        <p:nvSpPr>
          <p:cNvPr id="5" name="Text Placeholder 4"/>
          <p:cNvSpPr>
            <a:spLocks noGrp="1"/>
          </p:cNvSpPr>
          <p:nvPr>
            <p:ph type="body" sz="quarter" idx="17"/>
          </p:nvPr>
        </p:nvSpPr>
        <p:spPr>
          <a:xfrm>
            <a:off x="457200" y="807843"/>
            <a:ext cx="8154000" cy="460917"/>
          </a:xfrm>
        </p:spPr>
        <p:txBody>
          <a:bodyPr/>
          <a:lstStyle/>
          <a:p>
            <a:r>
              <a:rPr lang="fr-FR" cap="none" dirty="0" smtClean="0"/>
              <a:t>Le XX</a:t>
            </a:r>
            <a:r>
              <a:rPr lang="fr-FR" cap="none" baseline="30000" dirty="0" smtClean="0"/>
              <a:t>e</a:t>
            </a:r>
            <a:r>
              <a:rPr lang="fr-FR" cap="none" dirty="0" smtClean="0"/>
              <a:t> siècle – engagement pour l’intégration européenne</a:t>
            </a:r>
            <a:endParaRPr lang="fr-FR" cap="none" dirty="0"/>
          </a:p>
        </p:txBody>
      </p:sp>
      <p:sp>
        <p:nvSpPr>
          <p:cNvPr id="6" name="Espace réservé du contenu 2"/>
          <p:cNvSpPr>
            <a:spLocks noGrp="1"/>
          </p:cNvSpPr>
          <p:nvPr>
            <p:ph sz="half" idx="4294967295"/>
          </p:nvPr>
        </p:nvSpPr>
        <p:spPr>
          <a:xfrm>
            <a:off x="499731" y="1969997"/>
            <a:ext cx="4720340" cy="3892537"/>
          </a:xfrm>
          <a:prstGeom prst="rect">
            <a:avLst/>
          </a:prstGeom>
        </p:spPr>
        <p:txBody>
          <a:bodyPr/>
          <a:lstStyle/>
          <a:p>
            <a:pPr marL="270000" indent="-270000">
              <a:lnSpc>
                <a:spcPct val="100000"/>
              </a:lnSpc>
              <a:spcBef>
                <a:spcPts val="600"/>
              </a:spcBef>
              <a:spcAft>
                <a:spcPts val="0"/>
              </a:spcAft>
            </a:pPr>
            <a:r>
              <a:rPr lang="fr-FR" dirty="0" smtClean="0">
                <a:cs typeface="Arial" charset="0"/>
              </a:rPr>
              <a:t>Rôle catalyseur dans l’unification </a:t>
            </a:r>
            <a:br>
              <a:rPr lang="fr-FR" dirty="0" smtClean="0">
                <a:cs typeface="Arial" charset="0"/>
              </a:rPr>
            </a:br>
            <a:r>
              <a:rPr lang="fr-FR" dirty="0" smtClean="0">
                <a:cs typeface="Arial" charset="0"/>
              </a:rPr>
              <a:t>de l’Europe</a:t>
            </a:r>
          </a:p>
          <a:p>
            <a:pPr marL="270000" indent="-270000">
              <a:lnSpc>
                <a:spcPct val="100000"/>
              </a:lnSpc>
              <a:spcBef>
                <a:spcPts val="600"/>
              </a:spcBef>
              <a:spcAft>
                <a:spcPts val="0"/>
              </a:spcAft>
            </a:pPr>
            <a:r>
              <a:rPr lang="fr-FR" dirty="0" smtClean="0">
                <a:cs typeface="Arial" charset="0"/>
              </a:rPr>
              <a:t>Un des six membres fondateurs </a:t>
            </a:r>
            <a:br>
              <a:rPr lang="fr-FR" dirty="0" smtClean="0">
                <a:cs typeface="Arial" charset="0"/>
              </a:rPr>
            </a:br>
            <a:r>
              <a:rPr lang="fr-FR" dirty="0" smtClean="0">
                <a:cs typeface="Arial" charset="0"/>
              </a:rPr>
              <a:t>de l’Union européenne</a:t>
            </a:r>
          </a:p>
          <a:p>
            <a:pPr marL="270000" indent="-270000">
              <a:lnSpc>
                <a:spcPct val="100000"/>
              </a:lnSpc>
              <a:spcBef>
                <a:spcPts val="600"/>
              </a:spcBef>
              <a:spcAft>
                <a:spcPts val="0"/>
              </a:spcAft>
            </a:pPr>
            <a:r>
              <a:rPr lang="fr-FR" dirty="0" smtClean="0">
                <a:cs typeface="Arial" charset="0"/>
              </a:rPr>
              <a:t>1986 : prix Charlemagne décerné </a:t>
            </a:r>
            <a:br>
              <a:rPr lang="fr-FR" dirty="0" smtClean="0">
                <a:cs typeface="Arial" charset="0"/>
              </a:rPr>
            </a:br>
            <a:r>
              <a:rPr lang="fr-FR" dirty="0" smtClean="0">
                <a:cs typeface="Arial" charset="0"/>
              </a:rPr>
              <a:t>au peuple luxembourgeois</a:t>
            </a:r>
          </a:p>
          <a:p>
            <a:pPr marL="270000" indent="-270000">
              <a:lnSpc>
                <a:spcPct val="100000"/>
              </a:lnSpc>
              <a:spcBef>
                <a:spcPts val="600"/>
              </a:spcBef>
            </a:pPr>
            <a:r>
              <a:rPr lang="fr-FR" dirty="0">
                <a:cs typeface="Arial" charset="0"/>
              </a:rPr>
              <a:t>Pierre Werner, un des </a:t>
            </a:r>
            <a:r>
              <a:rPr lang="fr-FR" dirty="0"/>
              <a:t>« </a:t>
            </a:r>
            <a:r>
              <a:rPr lang="fr-FR" dirty="0">
                <a:cs typeface="Arial" charset="0"/>
              </a:rPr>
              <a:t>pères de l’euro </a:t>
            </a:r>
            <a:r>
              <a:rPr lang="fr-FR" dirty="0" smtClean="0"/>
              <a:t>»</a:t>
            </a:r>
            <a:endParaRPr lang="fr-FR" dirty="0" smtClean="0">
              <a:cs typeface="Arial" charset="0"/>
            </a:endParaRPr>
          </a:p>
          <a:p>
            <a:pPr marL="0" indent="0">
              <a:lnSpc>
                <a:spcPct val="100000"/>
              </a:lnSpc>
              <a:buNone/>
            </a:pPr>
            <a:endParaRPr lang="fr-FR" sz="1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5663" y="1509079"/>
            <a:ext cx="3589150" cy="3375795"/>
          </a:xfrm>
          <a:prstGeom prst="rect">
            <a:avLst/>
          </a:prstGeom>
        </p:spPr>
      </p:pic>
    </p:spTree>
    <p:extLst>
      <p:ext uri="{BB962C8B-B14F-4D97-AF65-F5344CB8AC3E}">
        <p14:creationId xmlns:p14="http://schemas.microsoft.com/office/powerpoint/2010/main" val="8399678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Population</a:t>
            </a:r>
            <a:endParaRPr lang="fr-FR" cap="none" dirty="0">
              <a:solidFill>
                <a:schemeClr val="accent2"/>
              </a:solidFill>
            </a:endParaRPr>
          </a:p>
        </p:txBody>
      </p:sp>
      <p:pic>
        <p:nvPicPr>
          <p:cNvPr id="8"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251" y="822324"/>
            <a:ext cx="5276409" cy="5456473"/>
          </a:xfrm>
          <a:prstGeom prst="rect">
            <a:avLst/>
          </a:prstGeom>
        </p:spPr>
      </p:pic>
    </p:spTree>
    <p:extLst>
      <p:ext uri="{BB962C8B-B14F-4D97-AF65-F5344CB8AC3E}">
        <p14:creationId xmlns:p14="http://schemas.microsoft.com/office/powerpoint/2010/main" val="39063340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Population</a:t>
            </a:r>
            <a:endParaRPr lang="fr-FR" cap="none" dirty="0">
              <a:solidFill>
                <a:schemeClr val="accent2"/>
              </a:solidFill>
            </a:endParaRPr>
          </a:p>
        </p:txBody>
      </p:sp>
      <p:sp>
        <p:nvSpPr>
          <p:cNvPr id="4" name="Espace réservé du contenu 2"/>
          <p:cNvSpPr>
            <a:spLocks noGrp="1"/>
          </p:cNvSpPr>
          <p:nvPr>
            <p:ph sz="half" idx="4294967295"/>
          </p:nvPr>
        </p:nvSpPr>
        <p:spPr>
          <a:xfrm>
            <a:off x="499732" y="1153670"/>
            <a:ext cx="8503880" cy="4860000"/>
          </a:xfrm>
          <a:prstGeom prst="rect">
            <a:avLst/>
          </a:prstGeom>
        </p:spPr>
        <p:txBody>
          <a:bodyPr/>
          <a:lstStyle/>
          <a:p>
            <a:pPr>
              <a:lnSpc>
                <a:spcPct val="100000"/>
              </a:lnSpc>
              <a:spcBef>
                <a:spcPts val="600"/>
              </a:spcBef>
            </a:pPr>
            <a:r>
              <a:rPr lang="fr-FR" sz="1800" dirty="0" smtClean="0"/>
              <a:t>Plus de 170 nationalités vivent au Luxembourg</a:t>
            </a:r>
          </a:p>
          <a:p>
            <a:pPr>
              <a:buNone/>
            </a:pPr>
            <a:endParaRPr lang="fr-FR" dirty="0"/>
          </a:p>
        </p:txBody>
      </p:sp>
      <p:pic>
        <p:nvPicPr>
          <p:cNvPr id="5"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636" y="1449077"/>
            <a:ext cx="8794976" cy="4564593"/>
          </a:xfrm>
          <a:prstGeom prst="rect">
            <a:avLst/>
          </a:prstGeom>
        </p:spPr>
      </p:pic>
    </p:spTree>
    <p:extLst>
      <p:ext uri="{BB962C8B-B14F-4D97-AF65-F5344CB8AC3E}">
        <p14:creationId xmlns:p14="http://schemas.microsoft.com/office/powerpoint/2010/main" val="31626878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Population</a:t>
            </a:r>
            <a:endParaRPr lang="fr-FR" cap="none" dirty="0">
              <a:solidFill>
                <a:schemeClr val="accent2"/>
              </a:solidFill>
            </a:endParaRPr>
          </a:p>
        </p:txBody>
      </p:sp>
      <p:sp>
        <p:nvSpPr>
          <p:cNvPr id="3" name="Rectangle 2"/>
          <p:cNvSpPr/>
          <p:nvPr/>
        </p:nvSpPr>
        <p:spPr>
          <a:xfrm>
            <a:off x="457200" y="807842"/>
            <a:ext cx="2414251" cy="400110"/>
          </a:xfrm>
          <a:prstGeom prst="rect">
            <a:avLst/>
          </a:prstGeom>
        </p:spPr>
        <p:txBody>
          <a:bodyPr wrap="none">
            <a:spAutoFit/>
          </a:bodyPr>
          <a:lstStyle/>
          <a:p>
            <a:r>
              <a:rPr lang="fr-FR" sz="2000" b="1" dirty="0" smtClean="0">
                <a:solidFill>
                  <a:schemeClr val="accent1"/>
                </a:solidFill>
              </a:rPr>
              <a:t>Population et emploi</a:t>
            </a:r>
          </a:p>
        </p:txBody>
      </p:sp>
      <p:sp>
        <p:nvSpPr>
          <p:cNvPr id="4" name="TextBox 3"/>
          <p:cNvSpPr txBox="1"/>
          <p:nvPr/>
        </p:nvSpPr>
        <p:spPr>
          <a:xfrm>
            <a:off x="457200" y="1265612"/>
            <a:ext cx="2304896" cy="307777"/>
          </a:xfrm>
          <a:prstGeom prst="rect">
            <a:avLst/>
          </a:prstGeom>
          <a:noFill/>
        </p:spPr>
        <p:txBody>
          <a:bodyPr wrap="square" rtlCol="0">
            <a:spAutoFit/>
          </a:bodyPr>
          <a:lstStyle/>
          <a:p>
            <a:r>
              <a:rPr lang="fr-FR" sz="1400" b="1" dirty="0" smtClean="0"/>
              <a:t>Flux des frontaliers</a:t>
            </a:r>
            <a:endParaRPr lang="fr-FR" sz="1400" b="1" dirty="0"/>
          </a:p>
        </p:txBody>
      </p:sp>
      <p:pic>
        <p:nvPicPr>
          <p:cNvPr id="7"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556" y="807842"/>
            <a:ext cx="4833799" cy="5235004"/>
          </a:xfrm>
          <a:prstGeom prst="rect">
            <a:avLst/>
          </a:prstGeom>
        </p:spPr>
      </p:pic>
    </p:spTree>
    <p:extLst>
      <p:ext uri="{BB962C8B-B14F-4D97-AF65-F5344CB8AC3E}">
        <p14:creationId xmlns:p14="http://schemas.microsoft.com/office/powerpoint/2010/main" val="3006620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Les valeurs des Luxembourgeois</a:t>
            </a:r>
            <a:endParaRPr lang="fr-FR" cap="none" dirty="0">
              <a:solidFill>
                <a:schemeClr val="accent2"/>
              </a:solidFill>
            </a:endParaRPr>
          </a:p>
        </p:txBody>
      </p:sp>
      <p:pic>
        <p:nvPicPr>
          <p:cNvPr id="4"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40" y="1368151"/>
            <a:ext cx="9271030" cy="3986542"/>
          </a:xfrm>
          <a:prstGeom prst="rect">
            <a:avLst/>
          </a:prstGeom>
        </p:spPr>
      </p:pic>
      <p:sp>
        <p:nvSpPr>
          <p:cNvPr id="6" name="TextBox 5"/>
          <p:cNvSpPr txBox="1"/>
          <p:nvPr/>
        </p:nvSpPr>
        <p:spPr>
          <a:xfrm>
            <a:off x="457200" y="738260"/>
            <a:ext cx="6165685" cy="400110"/>
          </a:xfrm>
          <a:prstGeom prst="rect">
            <a:avLst/>
          </a:prstGeom>
          <a:noFill/>
        </p:spPr>
        <p:txBody>
          <a:bodyPr wrap="square" rtlCol="0">
            <a:spAutoFit/>
          </a:bodyPr>
          <a:lstStyle/>
          <a:p>
            <a:r>
              <a:rPr lang="fr-FR" sz="2000" b="1" dirty="0" smtClean="0">
                <a:solidFill>
                  <a:schemeClr val="accent1"/>
                </a:solidFill>
              </a:rPr>
              <a:t>Les valeurs des Luxembourgeois par génération</a:t>
            </a:r>
            <a:endParaRPr lang="fr-FR" sz="2000" b="1" baseline="0" dirty="0" smtClean="0">
              <a:solidFill>
                <a:schemeClr val="tx1"/>
              </a:solidFill>
            </a:endParaRPr>
          </a:p>
        </p:txBody>
      </p:sp>
    </p:spTree>
    <p:extLst>
      <p:ext uri="{BB962C8B-B14F-4D97-AF65-F5344CB8AC3E}">
        <p14:creationId xmlns:p14="http://schemas.microsoft.com/office/powerpoint/2010/main" val="1293874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rgbClr val="FF0000"/>
                </a:solidFill>
              </a:rPr>
              <a:t>Le Luxembourg au cœur de l’Europe</a:t>
            </a:r>
            <a:endParaRPr lang="fr-LU" cap="none" baseline="30000" dirty="0">
              <a:solidFill>
                <a:schemeClr val="accent2"/>
              </a:solidFill>
            </a:endParaRPr>
          </a:p>
        </p:txBody>
      </p:sp>
      <p:pic>
        <p:nvPicPr>
          <p:cNvPr id="5" name="Content Placeholder 4"/>
          <p:cNvPicPr>
            <a:picLocks noGrp="1" noChangeAspect="1" noChangeArrowheads="1"/>
          </p:cNvPicPr>
          <p:nvPr>
            <p:ph sz="half" idx="14"/>
          </p:nvPr>
        </p:nvPicPr>
        <p:blipFill>
          <a:blip r:embed="rId3" cstate="print">
            <a:extLst>
              <a:ext uri="{28A0092B-C50C-407E-A947-70E740481C1C}">
                <a14:useLocalDpi xmlns:a14="http://schemas.microsoft.com/office/drawing/2010/main" val="0"/>
              </a:ext>
            </a:extLst>
          </a:blip>
          <a:stretch>
            <a:fillRect/>
          </a:stretch>
        </p:blipFill>
        <p:spPr bwMode="auto">
          <a:xfrm>
            <a:off x="1286636" y="864803"/>
            <a:ext cx="6640983" cy="54434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Situation linguistique</a:t>
            </a:r>
            <a:endParaRPr lang="fr-FR" cap="none" dirty="0">
              <a:solidFill>
                <a:schemeClr val="accent2"/>
              </a:solidFill>
            </a:endParaRPr>
          </a:p>
        </p:txBody>
      </p:sp>
      <p:sp>
        <p:nvSpPr>
          <p:cNvPr id="5" name="Espace réservé du contenu 2"/>
          <p:cNvSpPr>
            <a:spLocks noGrp="1"/>
          </p:cNvSpPr>
          <p:nvPr>
            <p:ph idx="4294967295"/>
          </p:nvPr>
        </p:nvSpPr>
        <p:spPr>
          <a:xfrm>
            <a:off x="457200" y="1763815"/>
            <a:ext cx="8229600" cy="3600400"/>
          </a:xfrm>
          <a:prstGeom prst="rect">
            <a:avLst/>
          </a:prstGeom>
        </p:spPr>
        <p:txBody>
          <a:bodyPr/>
          <a:lstStyle/>
          <a:p>
            <a:pPr marL="270000" indent="-270000" eaLnBrk="1" hangingPunct="1">
              <a:lnSpc>
                <a:spcPct val="100000"/>
              </a:lnSpc>
              <a:spcBef>
                <a:spcPts val="600"/>
              </a:spcBef>
              <a:spcAft>
                <a:spcPts val="0"/>
              </a:spcAft>
            </a:pPr>
            <a:r>
              <a:rPr lang="fr-FR" sz="1800" b="1" dirty="0" smtClean="0">
                <a:cs typeface="Arial" charset="0"/>
              </a:rPr>
              <a:t>Langue nationale : </a:t>
            </a:r>
            <a:r>
              <a:rPr lang="fr-FR" sz="1800" dirty="0" smtClean="0">
                <a:cs typeface="Arial" charset="0"/>
              </a:rPr>
              <a:t>luxembourgeois </a:t>
            </a:r>
            <a:r>
              <a:rPr lang="fr-FR" sz="1800" i="1" dirty="0" smtClean="0">
                <a:cs typeface="Arial" charset="0"/>
              </a:rPr>
              <a:t>(Lëtzebuergesch)</a:t>
            </a:r>
          </a:p>
          <a:p>
            <a:pPr marL="0" indent="0" eaLnBrk="1" hangingPunct="1">
              <a:lnSpc>
                <a:spcPct val="100000"/>
              </a:lnSpc>
              <a:spcBef>
                <a:spcPts val="600"/>
              </a:spcBef>
              <a:spcAft>
                <a:spcPts val="0"/>
              </a:spcAft>
              <a:buNone/>
            </a:pPr>
            <a:endParaRPr lang="fr-FR" sz="1800" i="1" dirty="0" smtClean="0">
              <a:cs typeface="Arial" charset="0"/>
            </a:endParaRPr>
          </a:p>
          <a:p>
            <a:pPr marL="270000" indent="-270000" eaLnBrk="1" hangingPunct="1">
              <a:lnSpc>
                <a:spcPct val="100000"/>
              </a:lnSpc>
              <a:spcBef>
                <a:spcPts val="600"/>
              </a:spcBef>
              <a:spcAft>
                <a:spcPts val="0"/>
              </a:spcAft>
            </a:pPr>
            <a:r>
              <a:rPr lang="fr-FR" sz="1800" b="1" dirty="0" smtClean="0">
                <a:cs typeface="Arial" charset="0"/>
              </a:rPr>
              <a:t>Langues administratives et judiciaires : </a:t>
            </a:r>
            <a:r>
              <a:rPr lang="fr-FR" sz="1800" dirty="0" smtClean="0">
                <a:cs typeface="Arial" charset="0"/>
              </a:rPr>
              <a:t>français, allemand et luxembourgeois</a:t>
            </a:r>
          </a:p>
          <a:p>
            <a:pPr marL="0" indent="0" eaLnBrk="1" hangingPunct="1">
              <a:lnSpc>
                <a:spcPct val="100000"/>
              </a:lnSpc>
              <a:spcBef>
                <a:spcPts val="600"/>
              </a:spcBef>
              <a:spcAft>
                <a:spcPts val="0"/>
              </a:spcAft>
              <a:buNone/>
            </a:pPr>
            <a:endParaRPr lang="fr-FR" sz="1800" dirty="0" smtClean="0">
              <a:cs typeface="Arial" charset="0"/>
            </a:endParaRPr>
          </a:p>
          <a:p>
            <a:pPr marL="270000" indent="-270000" eaLnBrk="1" hangingPunct="1">
              <a:lnSpc>
                <a:spcPct val="100000"/>
              </a:lnSpc>
              <a:spcBef>
                <a:spcPts val="600"/>
              </a:spcBef>
              <a:spcAft>
                <a:spcPts val="0"/>
              </a:spcAft>
            </a:pPr>
            <a:r>
              <a:rPr lang="fr-FR" sz="1800" b="1" dirty="0" smtClean="0">
                <a:cs typeface="Arial" charset="0"/>
              </a:rPr>
              <a:t>Langue législative : </a:t>
            </a:r>
            <a:r>
              <a:rPr lang="fr-FR" sz="1800" dirty="0" smtClean="0">
                <a:cs typeface="Arial" charset="0"/>
              </a:rPr>
              <a:t>français</a:t>
            </a:r>
          </a:p>
          <a:p>
            <a:pPr marL="0" indent="0" eaLnBrk="1" hangingPunct="1">
              <a:lnSpc>
                <a:spcPct val="100000"/>
              </a:lnSpc>
              <a:spcBef>
                <a:spcPts val="600"/>
              </a:spcBef>
              <a:spcAft>
                <a:spcPts val="0"/>
              </a:spcAft>
              <a:buNone/>
            </a:pPr>
            <a:endParaRPr lang="fr-FR" sz="1800" dirty="0" smtClean="0">
              <a:cs typeface="Arial" charset="0"/>
            </a:endParaRPr>
          </a:p>
          <a:p>
            <a:pPr marL="270000" indent="-270000" eaLnBrk="1" hangingPunct="1">
              <a:lnSpc>
                <a:spcPct val="100000"/>
              </a:lnSpc>
              <a:spcBef>
                <a:spcPts val="600"/>
              </a:spcBef>
              <a:spcAft>
                <a:spcPts val="0"/>
              </a:spcAft>
            </a:pPr>
            <a:r>
              <a:rPr lang="fr-FR" sz="1800" b="1" dirty="0" smtClean="0">
                <a:cs typeface="Arial" charset="0"/>
              </a:rPr>
              <a:t>Langues parlées dans la vie professionnelle :</a:t>
            </a:r>
            <a:r>
              <a:rPr lang="fr-FR" sz="1800" dirty="0" smtClean="0">
                <a:cs typeface="Arial" charset="0"/>
              </a:rPr>
              <a:t> français, luxembourgeois, </a:t>
            </a:r>
            <a:br>
              <a:rPr lang="fr-FR" sz="1800" dirty="0" smtClean="0">
                <a:cs typeface="Arial" charset="0"/>
              </a:rPr>
            </a:br>
            <a:r>
              <a:rPr lang="fr-FR" sz="1800" dirty="0" smtClean="0">
                <a:cs typeface="Arial" charset="0"/>
              </a:rPr>
              <a:t>allemand, anglais et portugais</a:t>
            </a:r>
          </a:p>
          <a:p>
            <a:pPr marL="0" indent="0" eaLnBrk="1" hangingPunct="1">
              <a:lnSpc>
                <a:spcPct val="100000"/>
              </a:lnSpc>
              <a:spcBef>
                <a:spcPts val="600"/>
              </a:spcBef>
              <a:spcAft>
                <a:spcPts val="0"/>
              </a:spcAft>
              <a:buNone/>
            </a:pPr>
            <a:endParaRPr lang="fr-FR" sz="1800" dirty="0" smtClean="0">
              <a:cs typeface="Arial" charset="0"/>
            </a:endParaRPr>
          </a:p>
          <a:p>
            <a:pPr marL="270000" indent="-270000" eaLnBrk="1" hangingPunct="1">
              <a:lnSpc>
                <a:spcPct val="100000"/>
              </a:lnSpc>
              <a:spcBef>
                <a:spcPts val="600"/>
              </a:spcBef>
              <a:spcAft>
                <a:spcPts val="0"/>
              </a:spcAft>
            </a:pPr>
            <a:r>
              <a:rPr lang="fr-FR" dirty="0" smtClean="0">
                <a:cs typeface="Arial" charset="0"/>
              </a:rPr>
              <a:t>Stratégie sur la promotion de la langue luxembourgeoise</a:t>
            </a:r>
            <a:endParaRPr lang="fr-FR" sz="1800" dirty="0" smtClean="0">
              <a:cs typeface="Arial" charset="0"/>
            </a:endParaRPr>
          </a:p>
        </p:txBody>
      </p:sp>
      <p:sp>
        <p:nvSpPr>
          <p:cNvPr id="3" name="Rectangle 2"/>
          <p:cNvSpPr/>
          <p:nvPr/>
        </p:nvSpPr>
        <p:spPr>
          <a:xfrm>
            <a:off x="457200" y="1085773"/>
            <a:ext cx="4703403" cy="400110"/>
          </a:xfrm>
          <a:prstGeom prst="rect">
            <a:avLst/>
          </a:prstGeom>
        </p:spPr>
        <p:txBody>
          <a:bodyPr wrap="none">
            <a:spAutoFit/>
          </a:bodyPr>
          <a:lstStyle/>
          <a:p>
            <a:r>
              <a:rPr lang="fr-FR" sz="2000" b="1" dirty="0" smtClean="0">
                <a:solidFill>
                  <a:schemeClr val="accent1"/>
                </a:solidFill>
              </a:rPr>
              <a:t>Langues officielles et langues du quotidien</a:t>
            </a:r>
            <a:endParaRPr lang="fr-FR" sz="2000" b="1" dirty="0">
              <a:solidFill>
                <a:schemeClr val="accent1"/>
              </a:solidFill>
            </a:endParaRPr>
          </a:p>
        </p:txBody>
      </p:sp>
    </p:spTree>
    <p:extLst>
      <p:ext uri="{BB962C8B-B14F-4D97-AF65-F5344CB8AC3E}">
        <p14:creationId xmlns:p14="http://schemas.microsoft.com/office/powerpoint/2010/main" val="47557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Situation linguistique</a:t>
            </a:r>
            <a:endParaRPr lang="fr-FR" cap="none" dirty="0">
              <a:solidFill>
                <a:schemeClr val="accent2"/>
              </a:solidFill>
            </a:endParaRPr>
          </a:p>
        </p:txBody>
      </p:sp>
      <p:sp>
        <p:nvSpPr>
          <p:cNvPr id="4" name="Text Placeholder 4"/>
          <p:cNvSpPr>
            <a:spLocks noGrp="1"/>
          </p:cNvSpPr>
          <p:nvPr>
            <p:ph type="body" sz="quarter" idx="17"/>
          </p:nvPr>
        </p:nvSpPr>
        <p:spPr>
          <a:xfrm>
            <a:off x="457200" y="1132868"/>
            <a:ext cx="8154000" cy="315912"/>
          </a:xfrm>
        </p:spPr>
        <p:txBody>
          <a:bodyPr/>
          <a:lstStyle/>
          <a:p>
            <a:r>
              <a:rPr lang="fr-FR" cap="none" dirty="0" smtClean="0">
                <a:solidFill>
                  <a:schemeClr val="accent1"/>
                </a:solidFill>
              </a:rPr>
              <a:t>Les langues dans l’enseignement</a:t>
            </a:r>
            <a:endParaRPr lang="fr-FR" cap="none" dirty="0">
              <a:solidFill>
                <a:schemeClr val="accent1"/>
              </a:solidFill>
            </a:endParaRPr>
          </a:p>
        </p:txBody>
      </p:sp>
      <p:sp>
        <p:nvSpPr>
          <p:cNvPr id="7" name="Espace réservé du contenu 2"/>
          <p:cNvSpPr>
            <a:spLocks noGrp="1"/>
          </p:cNvSpPr>
          <p:nvPr>
            <p:ph idx="4294967295"/>
          </p:nvPr>
        </p:nvSpPr>
        <p:spPr>
          <a:xfrm>
            <a:off x="499732" y="1726920"/>
            <a:ext cx="8229600" cy="4353347"/>
          </a:xfrm>
          <a:prstGeom prst="rect">
            <a:avLst/>
          </a:prstGeom>
        </p:spPr>
        <p:txBody>
          <a:bodyPr/>
          <a:lstStyle/>
          <a:p>
            <a:pPr marL="270000" indent="-270000" eaLnBrk="1" hangingPunct="1">
              <a:lnSpc>
                <a:spcPct val="100000"/>
              </a:lnSpc>
              <a:spcBef>
                <a:spcPts val="600"/>
              </a:spcBef>
            </a:pPr>
            <a:r>
              <a:rPr lang="fr-FR" sz="1800" dirty="0" smtClean="0">
                <a:cs typeface="Arial" charset="0"/>
              </a:rPr>
              <a:t>Système scolaire public : apprentissage obligatoire du luxembourgeois, de l’allemand, du français et de l’anglais</a:t>
            </a:r>
          </a:p>
          <a:p>
            <a:pPr marL="0" indent="0" eaLnBrk="1" hangingPunct="1">
              <a:lnSpc>
                <a:spcPct val="100000"/>
              </a:lnSpc>
              <a:spcBef>
                <a:spcPts val="600"/>
              </a:spcBef>
              <a:buNone/>
            </a:pPr>
            <a:endParaRPr lang="fr-FR" sz="1800" dirty="0" smtClean="0">
              <a:cs typeface="Arial" charset="0"/>
            </a:endParaRPr>
          </a:p>
          <a:p>
            <a:pPr marL="270000" indent="-270000" eaLnBrk="1" hangingPunct="1">
              <a:lnSpc>
                <a:spcPct val="100000"/>
              </a:lnSpc>
              <a:spcBef>
                <a:spcPts val="600"/>
              </a:spcBef>
            </a:pPr>
            <a:r>
              <a:rPr lang="fr-FR" sz="1800" dirty="0" smtClean="0">
                <a:cs typeface="Arial" charset="0"/>
              </a:rPr>
              <a:t>Écoles européennes et internationales</a:t>
            </a:r>
          </a:p>
          <a:p>
            <a:pPr marL="0" indent="0" eaLnBrk="1" hangingPunct="1">
              <a:lnSpc>
                <a:spcPct val="100000"/>
              </a:lnSpc>
              <a:spcBef>
                <a:spcPts val="600"/>
              </a:spcBef>
              <a:buNone/>
            </a:pPr>
            <a:endParaRPr lang="fr-FR" sz="1800" dirty="0" smtClean="0">
              <a:cs typeface="Arial" charset="0"/>
            </a:endParaRPr>
          </a:p>
          <a:p>
            <a:pPr marL="270000" indent="-270000" eaLnBrk="1" hangingPunct="1">
              <a:lnSpc>
                <a:spcPct val="100000"/>
              </a:lnSpc>
              <a:spcBef>
                <a:spcPts val="600"/>
              </a:spcBef>
            </a:pPr>
            <a:r>
              <a:rPr lang="fr-FR" sz="1800" dirty="0" smtClean="0">
                <a:cs typeface="Arial" charset="0"/>
              </a:rPr>
              <a:t>Baccalauréat international (français ou anglais)</a:t>
            </a:r>
          </a:p>
          <a:p>
            <a:pPr marL="0" indent="0" eaLnBrk="1" hangingPunct="1">
              <a:lnSpc>
                <a:spcPct val="100000"/>
              </a:lnSpc>
              <a:spcBef>
                <a:spcPts val="600"/>
              </a:spcBef>
              <a:buNone/>
            </a:pPr>
            <a:endParaRPr lang="fr-FR" sz="1800" dirty="0" smtClean="0">
              <a:cs typeface="Arial" charset="0"/>
            </a:endParaRPr>
          </a:p>
          <a:p>
            <a:pPr marL="270000" indent="-270000" eaLnBrk="1" hangingPunct="1">
              <a:lnSpc>
                <a:spcPct val="100000"/>
              </a:lnSpc>
              <a:spcBef>
                <a:spcPts val="600"/>
              </a:spcBef>
            </a:pPr>
            <a:r>
              <a:rPr lang="fr-FR" sz="1800" dirty="0" smtClean="0">
                <a:cs typeface="Arial" charset="0"/>
              </a:rPr>
              <a:t>Lycée classique d’Echternach : classe préparatoire aux grandes écoles de France</a:t>
            </a:r>
          </a:p>
          <a:p>
            <a:pPr marL="270000" indent="-270000" eaLnBrk="1" hangingPunct="1">
              <a:lnSpc>
                <a:spcPct val="100000"/>
              </a:lnSpc>
              <a:spcBef>
                <a:spcPts val="600"/>
              </a:spcBef>
            </a:pPr>
            <a:endParaRPr lang="fr-FR" sz="1800" dirty="0" smtClean="0">
              <a:cs typeface="Arial" charset="0"/>
            </a:endParaRPr>
          </a:p>
          <a:p>
            <a:pPr marL="270000" indent="-270000" eaLnBrk="1" hangingPunct="1">
              <a:lnSpc>
                <a:spcPct val="100000"/>
              </a:lnSpc>
              <a:spcBef>
                <a:spcPts val="600"/>
              </a:spcBef>
            </a:pPr>
            <a:r>
              <a:rPr lang="fr-FR" sz="1800" dirty="0" smtClean="0">
                <a:cs typeface="Arial" charset="0"/>
              </a:rPr>
              <a:t>Université du Luxembourg (français, anglais, allemand</a:t>
            </a:r>
            <a:r>
              <a:rPr lang="fr-FR" dirty="0" smtClean="0">
                <a:cs typeface="Arial" charset="0"/>
              </a:rPr>
              <a:t>)</a:t>
            </a:r>
            <a:endParaRPr lang="fr-FR" sz="1800" dirty="0" smtClean="0">
              <a:cs typeface="Arial" charset="0"/>
            </a:endParaRPr>
          </a:p>
          <a:p>
            <a:pPr marL="0" indent="0">
              <a:buNone/>
            </a:pPr>
            <a:endParaRPr lang="fr-FR" sz="1800" dirty="0"/>
          </a:p>
        </p:txBody>
      </p:sp>
    </p:spTree>
    <p:extLst>
      <p:ext uri="{BB962C8B-B14F-4D97-AF65-F5344CB8AC3E}">
        <p14:creationId xmlns:p14="http://schemas.microsoft.com/office/powerpoint/2010/main" val="32783413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Symboles nationaux</a:t>
            </a:r>
            <a:endParaRPr lang="fr-FR" cap="none" dirty="0">
              <a:solidFill>
                <a:schemeClr val="accent2"/>
              </a:solidFill>
            </a:endParaRPr>
          </a:p>
        </p:txBody>
      </p:sp>
      <p:sp>
        <p:nvSpPr>
          <p:cNvPr id="6" name="Espace réservé du contenu 2"/>
          <p:cNvSpPr>
            <a:spLocks noGrp="1"/>
          </p:cNvSpPr>
          <p:nvPr>
            <p:ph idx="4294967295"/>
          </p:nvPr>
        </p:nvSpPr>
        <p:spPr>
          <a:xfrm>
            <a:off x="489099" y="1763815"/>
            <a:ext cx="8229600" cy="4929411"/>
          </a:xfrm>
          <a:prstGeom prst="rect">
            <a:avLst/>
          </a:prstGeom>
        </p:spPr>
        <p:txBody>
          <a:bodyPr/>
          <a:lstStyle/>
          <a:p>
            <a:pPr marL="270000" indent="-270000" eaLnBrk="1" hangingPunct="1">
              <a:lnSpc>
                <a:spcPct val="100000"/>
              </a:lnSpc>
              <a:spcBef>
                <a:spcPts val="600"/>
              </a:spcBef>
              <a:spcAft>
                <a:spcPts val="0"/>
              </a:spcAft>
            </a:pPr>
            <a:r>
              <a:rPr lang="fr-FR" sz="1800" dirty="0" smtClean="0">
                <a:cs typeface="Arial" charset="0"/>
              </a:rPr>
              <a:t>Drapeau national</a:t>
            </a:r>
          </a:p>
          <a:p>
            <a:pPr marL="0" indent="0" eaLnBrk="1" hangingPunct="1">
              <a:lnSpc>
                <a:spcPct val="100000"/>
              </a:lnSpc>
              <a:spcBef>
                <a:spcPts val="600"/>
              </a:spcBef>
              <a:spcAft>
                <a:spcPts val="0"/>
              </a:spcAft>
              <a:buNone/>
            </a:pPr>
            <a:endParaRPr lang="fr-FR" sz="1800" dirty="0" smtClean="0">
              <a:cs typeface="Arial" charset="0"/>
            </a:endParaRPr>
          </a:p>
          <a:p>
            <a:pPr marL="270000" indent="-270000" eaLnBrk="1" hangingPunct="1">
              <a:lnSpc>
                <a:spcPct val="100000"/>
              </a:lnSpc>
              <a:spcBef>
                <a:spcPts val="600"/>
              </a:spcBef>
              <a:spcAft>
                <a:spcPts val="0"/>
              </a:spcAft>
            </a:pPr>
            <a:r>
              <a:rPr lang="fr-FR" sz="1800" dirty="0" smtClean="0">
                <a:cs typeface="Arial" charset="0"/>
              </a:rPr>
              <a:t>Hymne national</a:t>
            </a:r>
          </a:p>
          <a:p>
            <a:pPr marL="270000" indent="-270000" eaLnBrk="1" hangingPunct="1">
              <a:lnSpc>
                <a:spcPct val="100000"/>
              </a:lnSpc>
              <a:spcBef>
                <a:spcPts val="600"/>
              </a:spcBef>
              <a:spcAft>
                <a:spcPts val="0"/>
              </a:spcAft>
            </a:pPr>
            <a:endParaRPr lang="fr-FR" sz="1800" dirty="0" smtClean="0">
              <a:cs typeface="Arial" charset="0"/>
            </a:endParaRPr>
          </a:p>
          <a:p>
            <a:pPr marL="270000" indent="-270000" eaLnBrk="1" hangingPunct="1">
              <a:lnSpc>
                <a:spcPct val="100000"/>
              </a:lnSpc>
              <a:spcBef>
                <a:spcPts val="600"/>
              </a:spcBef>
              <a:spcAft>
                <a:spcPts val="0"/>
              </a:spcAft>
            </a:pPr>
            <a:r>
              <a:rPr lang="fr-FR" sz="1800" dirty="0" smtClean="0">
                <a:cs typeface="Arial" charset="0"/>
              </a:rPr>
              <a:t>Hymne de la maison grand-ducale</a:t>
            </a:r>
          </a:p>
          <a:p>
            <a:pPr marL="270000" indent="-270000" eaLnBrk="1" hangingPunct="1">
              <a:lnSpc>
                <a:spcPct val="100000"/>
              </a:lnSpc>
              <a:spcBef>
                <a:spcPts val="600"/>
              </a:spcBef>
              <a:spcAft>
                <a:spcPts val="0"/>
              </a:spcAft>
            </a:pPr>
            <a:endParaRPr lang="fr-FR" sz="1800" dirty="0" smtClean="0">
              <a:cs typeface="Arial" charset="0"/>
            </a:endParaRPr>
          </a:p>
          <a:p>
            <a:pPr marL="270000" indent="-270000" eaLnBrk="1" hangingPunct="1">
              <a:lnSpc>
                <a:spcPct val="100000"/>
              </a:lnSpc>
              <a:spcBef>
                <a:spcPts val="600"/>
              </a:spcBef>
              <a:spcAft>
                <a:spcPts val="0"/>
              </a:spcAft>
            </a:pPr>
            <a:r>
              <a:rPr lang="fr-FR" sz="1800" dirty="0" smtClean="0">
                <a:cs typeface="Arial" charset="0"/>
              </a:rPr>
              <a:t>Fête nationale </a:t>
            </a:r>
          </a:p>
          <a:p>
            <a:pPr marL="270000" indent="-270000" eaLnBrk="1" hangingPunct="1">
              <a:lnSpc>
                <a:spcPct val="100000"/>
              </a:lnSpc>
              <a:spcBef>
                <a:spcPts val="600"/>
              </a:spcBef>
              <a:spcAft>
                <a:spcPts val="0"/>
              </a:spcAft>
            </a:pPr>
            <a:endParaRPr lang="fr-FR" sz="1800" dirty="0" smtClean="0">
              <a:cs typeface="Arial" charset="0"/>
            </a:endParaRPr>
          </a:p>
          <a:p>
            <a:pPr marL="270000" indent="-270000" eaLnBrk="1" hangingPunct="1">
              <a:lnSpc>
                <a:spcPct val="100000"/>
              </a:lnSpc>
              <a:spcBef>
                <a:spcPts val="600"/>
              </a:spcBef>
              <a:spcAft>
                <a:spcPts val="0"/>
              </a:spcAft>
            </a:pPr>
            <a:r>
              <a:rPr lang="fr-FR" sz="1800" dirty="0" smtClean="0">
                <a:cs typeface="Arial" charset="0"/>
              </a:rPr>
              <a:t>Armoiries nationales</a:t>
            </a:r>
          </a:p>
          <a:p>
            <a:pPr>
              <a:buNone/>
            </a:pPr>
            <a:endParaRPr lang="fr-FR" dirty="0"/>
          </a:p>
        </p:txBody>
      </p:sp>
    </p:spTree>
    <p:extLst>
      <p:ext uri="{BB962C8B-B14F-4D97-AF65-F5344CB8AC3E}">
        <p14:creationId xmlns:p14="http://schemas.microsoft.com/office/powerpoint/2010/main" val="26212332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Symboles nationaux</a:t>
            </a:r>
            <a:endParaRPr lang="fr-FR" cap="none" dirty="0">
              <a:solidFill>
                <a:schemeClr val="accent2"/>
              </a:solidFill>
            </a:endParaRPr>
          </a:p>
        </p:txBody>
      </p:sp>
      <p:sp>
        <p:nvSpPr>
          <p:cNvPr id="4" name="Text Placeholder 4"/>
          <p:cNvSpPr>
            <a:spLocks noGrp="1"/>
          </p:cNvSpPr>
          <p:nvPr>
            <p:ph type="body" sz="quarter" idx="17"/>
          </p:nvPr>
        </p:nvSpPr>
        <p:spPr>
          <a:xfrm>
            <a:off x="457200" y="1132868"/>
            <a:ext cx="8154000" cy="315912"/>
          </a:xfrm>
        </p:spPr>
        <p:txBody>
          <a:bodyPr/>
          <a:lstStyle/>
          <a:p>
            <a:r>
              <a:rPr lang="fr-FR" cap="none" dirty="0" smtClean="0">
                <a:solidFill>
                  <a:schemeClr val="accent1"/>
                </a:solidFill>
              </a:rPr>
              <a:t>Drapeau national</a:t>
            </a:r>
            <a:endParaRPr lang="fr-FR" cap="none" dirty="0">
              <a:solidFill>
                <a:schemeClr val="accent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6463" y="1988840"/>
            <a:ext cx="3205250" cy="277658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26" y="1987454"/>
            <a:ext cx="4166955" cy="27779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47005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Symboles nationaux</a:t>
            </a:r>
            <a:endParaRPr lang="fr-LU" cap="none" dirty="0">
              <a:solidFill>
                <a:schemeClr val="accent2"/>
              </a:solidFill>
            </a:endParaRPr>
          </a:p>
        </p:txBody>
      </p:sp>
      <p:sp>
        <p:nvSpPr>
          <p:cNvPr id="4" name="Text Placeholder 4"/>
          <p:cNvSpPr>
            <a:spLocks noGrp="1"/>
          </p:cNvSpPr>
          <p:nvPr>
            <p:ph type="body" sz="quarter" idx="17"/>
          </p:nvPr>
        </p:nvSpPr>
        <p:spPr>
          <a:xfrm>
            <a:off x="457200" y="1132868"/>
            <a:ext cx="8154000" cy="315912"/>
          </a:xfrm>
        </p:spPr>
        <p:txBody>
          <a:bodyPr/>
          <a:lstStyle/>
          <a:p>
            <a:r>
              <a:rPr lang="fr-LU" i="1" cap="none" dirty="0" smtClean="0">
                <a:solidFill>
                  <a:schemeClr val="accent1"/>
                </a:solidFill>
              </a:rPr>
              <a:t>Ons </a:t>
            </a:r>
            <a:r>
              <a:rPr lang="fr-LU" i="1" cap="none" dirty="0">
                <a:solidFill>
                  <a:schemeClr val="accent1"/>
                </a:solidFill>
              </a:rPr>
              <a:t>H</a:t>
            </a:r>
            <a:r>
              <a:rPr lang="fr-LU" i="1" cap="none" dirty="0" smtClean="0">
                <a:solidFill>
                  <a:schemeClr val="accent1"/>
                </a:solidFill>
              </a:rPr>
              <a:t>eemecht</a:t>
            </a:r>
            <a:r>
              <a:rPr lang="fr-LU" cap="none" dirty="0" smtClean="0">
                <a:solidFill>
                  <a:schemeClr val="accent1"/>
                </a:solidFill>
              </a:rPr>
              <a:t>, hymne national</a:t>
            </a:r>
            <a:endParaRPr lang="fr-LU" cap="none" dirty="0">
              <a:solidFill>
                <a:schemeClr val="accent1"/>
              </a:solidFill>
            </a:endParaRPr>
          </a:p>
        </p:txBody>
      </p:sp>
      <p:sp>
        <p:nvSpPr>
          <p:cNvPr id="6" name="Espace réservé du contenu 2"/>
          <p:cNvSpPr>
            <a:spLocks noGrp="1"/>
          </p:cNvSpPr>
          <p:nvPr>
            <p:ph sz="half" idx="4294967295"/>
          </p:nvPr>
        </p:nvSpPr>
        <p:spPr>
          <a:xfrm>
            <a:off x="499732" y="1593886"/>
            <a:ext cx="4038600" cy="4707224"/>
          </a:xfrm>
          <a:prstGeom prst="rect">
            <a:avLst/>
          </a:prstGeom>
        </p:spPr>
        <p:txBody>
          <a:bodyPr/>
          <a:lstStyle/>
          <a:p>
            <a:pPr>
              <a:buNone/>
            </a:pPr>
            <a:r>
              <a:rPr lang="fr-CH" sz="1800" b="1" dirty="0" smtClean="0">
                <a:cs typeface="Arial" charset="0"/>
              </a:rPr>
              <a:t>	</a:t>
            </a:r>
            <a:endParaRPr lang="fr-CH" sz="1400" i="1" dirty="0" smtClean="0">
              <a:cs typeface="Arial" charset="0"/>
            </a:endParaRPr>
          </a:p>
          <a:p>
            <a:pPr>
              <a:spcBef>
                <a:spcPts val="0"/>
              </a:spcBef>
              <a:buNone/>
            </a:pPr>
            <a:r>
              <a:rPr lang="fr-CH" sz="1400" i="1" dirty="0" smtClean="0">
                <a:cs typeface="Arial" charset="0"/>
              </a:rPr>
              <a:t>	</a:t>
            </a:r>
            <a:r>
              <a:rPr lang="fr-CH" sz="1600" i="1" dirty="0" smtClean="0">
                <a:cs typeface="Arial" charset="0"/>
              </a:rPr>
              <a:t>Wou d'Uelzecht durech d'Wisen zéit,</a:t>
            </a:r>
            <a:br>
              <a:rPr lang="fr-CH" sz="1600" i="1" dirty="0" smtClean="0">
                <a:cs typeface="Arial" charset="0"/>
              </a:rPr>
            </a:br>
            <a:r>
              <a:rPr lang="fr-CH" sz="1600" i="1" dirty="0" smtClean="0">
                <a:cs typeface="Arial" charset="0"/>
              </a:rPr>
              <a:t>Duerch d'Fielsen d'Sauer brëcht.</a:t>
            </a:r>
            <a:br>
              <a:rPr lang="fr-CH" sz="1600" i="1" dirty="0" smtClean="0">
                <a:cs typeface="Arial" charset="0"/>
              </a:rPr>
            </a:br>
            <a:r>
              <a:rPr lang="fr-CH" sz="1600" i="1" dirty="0" smtClean="0">
                <a:cs typeface="Arial" charset="0"/>
              </a:rPr>
              <a:t>Wou d'Rief laanscht d'Musel dofteg bléit,</a:t>
            </a:r>
            <a:br>
              <a:rPr lang="fr-CH" sz="1600" i="1" dirty="0" smtClean="0">
                <a:cs typeface="Arial" charset="0"/>
              </a:rPr>
            </a:br>
            <a:r>
              <a:rPr lang="fr-CH" sz="1600" i="1" dirty="0" smtClean="0">
                <a:cs typeface="Arial" charset="0"/>
              </a:rPr>
              <a:t>Den Himmel Wäin ons mëcht.</a:t>
            </a:r>
            <a:br>
              <a:rPr lang="fr-CH" sz="1600" i="1" dirty="0" smtClean="0">
                <a:cs typeface="Arial" charset="0"/>
              </a:rPr>
            </a:br>
            <a:r>
              <a:rPr lang="fr-CH" sz="1600" i="1" dirty="0" smtClean="0">
                <a:cs typeface="Arial" charset="0"/>
              </a:rPr>
              <a:t>Dat as onst Land, fir dat mir géif,</a:t>
            </a:r>
            <a:br>
              <a:rPr lang="fr-CH" sz="1600" i="1" dirty="0" smtClean="0">
                <a:cs typeface="Arial" charset="0"/>
              </a:rPr>
            </a:br>
            <a:r>
              <a:rPr lang="fr-CH" sz="1600" i="1" dirty="0" smtClean="0">
                <a:cs typeface="Arial" charset="0"/>
              </a:rPr>
              <a:t>Heinidden alles won.</a:t>
            </a:r>
            <a:br>
              <a:rPr lang="fr-CH" sz="1600" i="1" dirty="0" smtClean="0">
                <a:cs typeface="Arial" charset="0"/>
              </a:rPr>
            </a:br>
            <a:r>
              <a:rPr lang="fr-CH" sz="1600" i="1" dirty="0" smtClean="0">
                <a:cs typeface="Arial" charset="0"/>
              </a:rPr>
              <a:t>Ons Heemechtsland, dat mir sou déif</a:t>
            </a:r>
            <a:br>
              <a:rPr lang="fr-CH" sz="1600" i="1" dirty="0" smtClean="0">
                <a:cs typeface="Arial" charset="0"/>
              </a:rPr>
            </a:br>
            <a:r>
              <a:rPr lang="fr-CH" sz="1600" i="1" dirty="0" smtClean="0">
                <a:cs typeface="Arial" charset="0"/>
              </a:rPr>
              <a:t>An onsen Hierzer dron.</a:t>
            </a:r>
            <a:endParaRPr lang="fr-CH" sz="1600" dirty="0" smtClean="0">
              <a:cs typeface="Arial" charset="0"/>
            </a:endParaRPr>
          </a:p>
          <a:p>
            <a:pPr>
              <a:spcBef>
                <a:spcPts val="0"/>
              </a:spcBef>
              <a:buNone/>
            </a:pPr>
            <a:r>
              <a:rPr lang="fr-CH" sz="1600" i="1" dirty="0" smtClean="0">
                <a:cs typeface="Arial" charset="0"/>
              </a:rPr>
              <a:t/>
            </a:r>
            <a:br>
              <a:rPr lang="fr-CH" sz="1600" i="1" dirty="0" smtClean="0">
                <a:cs typeface="Arial" charset="0"/>
              </a:rPr>
            </a:br>
            <a:r>
              <a:rPr lang="fr-CH" sz="1600" i="1" dirty="0" smtClean="0">
                <a:cs typeface="Arial" charset="0"/>
              </a:rPr>
              <a:t>O Du do uewen, deem séng Hand</a:t>
            </a:r>
            <a:br>
              <a:rPr lang="fr-CH" sz="1600" i="1" dirty="0" smtClean="0">
                <a:cs typeface="Arial" charset="0"/>
              </a:rPr>
            </a:br>
            <a:r>
              <a:rPr lang="fr-CH" sz="1600" i="1" dirty="0" smtClean="0">
                <a:cs typeface="Arial" charset="0"/>
              </a:rPr>
              <a:t>Duurch d'Welt d'Natioune leet.</a:t>
            </a:r>
            <a:br>
              <a:rPr lang="fr-CH" sz="1600" i="1" dirty="0" smtClean="0">
                <a:cs typeface="Arial" charset="0"/>
              </a:rPr>
            </a:br>
            <a:r>
              <a:rPr lang="fr-CH" sz="1600" i="1" dirty="0" smtClean="0">
                <a:cs typeface="Arial" charset="0"/>
              </a:rPr>
              <a:t>Behitt Du d'Lëtzebuerger Land</a:t>
            </a:r>
            <a:br>
              <a:rPr lang="fr-CH" sz="1600" i="1" dirty="0" smtClean="0">
                <a:cs typeface="Arial" charset="0"/>
              </a:rPr>
            </a:br>
            <a:r>
              <a:rPr lang="fr-CH" sz="1600" i="1" dirty="0" smtClean="0">
                <a:cs typeface="Arial" charset="0"/>
              </a:rPr>
              <a:t>Vru friemem Joch a Leed!</a:t>
            </a:r>
            <a:br>
              <a:rPr lang="fr-CH" sz="1600" i="1" dirty="0" smtClean="0">
                <a:cs typeface="Arial" charset="0"/>
              </a:rPr>
            </a:br>
            <a:r>
              <a:rPr lang="fr-CH" sz="1600" i="1" dirty="0" smtClean="0">
                <a:cs typeface="Arial" charset="0"/>
              </a:rPr>
              <a:t>Du hues ons all als Kanner schon</a:t>
            </a:r>
            <a:br>
              <a:rPr lang="fr-CH" sz="1600" i="1" dirty="0" smtClean="0">
                <a:cs typeface="Arial" charset="0"/>
              </a:rPr>
            </a:br>
            <a:r>
              <a:rPr lang="fr-CH" sz="1600" i="1" dirty="0" smtClean="0">
                <a:cs typeface="Arial" charset="0"/>
              </a:rPr>
              <a:t>de fräie Geescht jo gin.</a:t>
            </a:r>
            <a:br>
              <a:rPr lang="fr-CH" sz="1600" i="1" dirty="0" smtClean="0">
                <a:cs typeface="Arial" charset="0"/>
              </a:rPr>
            </a:br>
            <a:r>
              <a:rPr lang="fr-CH" sz="1600" i="1" dirty="0" smtClean="0">
                <a:cs typeface="Arial" charset="0"/>
              </a:rPr>
              <a:t>Looss viru blénken d'Fräiheetssonn</a:t>
            </a:r>
            <a:br>
              <a:rPr lang="fr-CH" sz="1600" i="1" dirty="0" smtClean="0">
                <a:cs typeface="Arial" charset="0"/>
              </a:rPr>
            </a:br>
            <a:r>
              <a:rPr lang="fr-CH" sz="1600" i="1" dirty="0" smtClean="0">
                <a:cs typeface="Arial" charset="0"/>
              </a:rPr>
              <a:t>déi mir sou laang gesin.</a:t>
            </a:r>
            <a:endParaRPr lang="fr-CH" sz="1600" dirty="0" smtClean="0">
              <a:cs typeface="Arial" charset="0"/>
            </a:endParaRPr>
          </a:p>
          <a:p>
            <a:endParaRPr lang="fr-CH" sz="1400" dirty="0" smtClean="0">
              <a:cs typeface="Arial" charset="0"/>
            </a:endParaRPr>
          </a:p>
          <a:p>
            <a:endParaRPr lang="fr-CH" sz="1400" dirty="0"/>
          </a:p>
        </p:txBody>
      </p:sp>
      <p:pic>
        <p:nvPicPr>
          <p:cNvPr id="8" name="Picture 8"/>
          <p:cNvPicPr>
            <a:picLocks noChangeAspect="1" noChangeArrowheads="1"/>
          </p:cNvPicPr>
          <p:nvPr/>
        </p:nvPicPr>
        <p:blipFill>
          <a:blip r:embed="rId5" cstate="print"/>
          <a:srcRect/>
          <a:stretch>
            <a:fillRect/>
          </a:stretch>
        </p:blipFill>
        <p:spPr bwMode="auto">
          <a:xfrm>
            <a:off x="5004048" y="1069156"/>
            <a:ext cx="3320935" cy="4667596"/>
          </a:xfrm>
          <a:prstGeom prst="rect">
            <a:avLst/>
          </a:prstGeom>
          <a:noFill/>
          <a:ln w="9525">
            <a:noFill/>
            <a:miter lim="800000"/>
            <a:headEnd/>
            <a:tailEnd/>
          </a:ln>
        </p:spPr>
      </p:pic>
      <p:pic>
        <p:nvPicPr>
          <p:cNvPr id="3" name="Hymn_V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52021" y="5589240"/>
            <a:ext cx="564358" cy="564358"/>
          </a:xfrm>
          <a:prstGeom prst="rect">
            <a:avLst/>
          </a:prstGeom>
        </p:spPr>
      </p:pic>
    </p:spTree>
    <p:extLst>
      <p:ext uri="{BB962C8B-B14F-4D97-AF65-F5344CB8AC3E}">
        <p14:creationId xmlns:p14="http://schemas.microsoft.com/office/powerpoint/2010/main" val="442020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6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Symboles nationaux</a:t>
            </a:r>
            <a:endParaRPr lang="fr-LU" cap="none" dirty="0">
              <a:solidFill>
                <a:schemeClr val="accent2"/>
              </a:solidFill>
            </a:endParaRPr>
          </a:p>
        </p:txBody>
      </p:sp>
      <p:sp>
        <p:nvSpPr>
          <p:cNvPr id="4" name="Text Placeholder 4"/>
          <p:cNvSpPr>
            <a:spLocks noGrp="1"/>
          </p:cNvSpPr>
          <p:nvPr>
            <p:ph type="body" sz="quarter" idx="17"/>
          </p:nvPr>
        </p:nvSpPr>
        <p:spPr>
          <a:xfrm>
            <a:off x="457200" y="1132868"/>
            <a:ext cx="8154000" cy="315912"/>
          </a:xfrm>
        </p:spPr>
        <p:txBody>
          <a:bodyPr/>
          <a:lstStyle/>
          <a:p>
            <a:r>
              <a:rPr lang="fr-LU" i="1" cap="none" dirty="0" smtClean="0">
                <a:solidFill>
                  <a:schemeClr val="accent1"/>
                </a:solidFill>
              </a:rPr>
              <a:t>De </a:t>
            </a:r>
            <a:r>
              <a:rPr lang="fr-LU" i="1" cap="none" dirty="0">
                <a:solidFill>
                  <a:schemeClr val="accent1"/>
                </a:solidFill>
              </a:rPr>
              <a:t>W</a:t>
            </a:r>
            <a:r>
              <a:rPr lang="fr-LU" i="1" cap="none" dirty="0" smtClean="0">
                <a:solidFill>
                  <a:schemeClr val="accent1"/>
                </a:solidFill>
              </a:rPr>
              <a:t>ilhelmus, </a:t>
            </a:r>
            <a:r>
              <a:rPr lang="fr-LU" cap="none" dirty="0" smtClean="0">
                <a:solidFill>
                  <a:schemeClr val="accent1"/>
                </a:solidFill>
              </a:rPr>
              <a:t>hymne de la maison grand-ducale</a:t>
            </a:r>
            <a:endParaRPr lang="fr-LU" cap="none" dirty="0">
              <a:solidFill>
                <a:schemeClr val="accent1"/>
              </a:solidFill>
            </a:endParaRPr>
          </a:p>
        </p:txBody>
      </p:sp>
      <p:pic>
        <p:nvPicPr>
          <p:cNvPr id="7" name="Picture 2"/>
          <p:cNvPicPr>
            <a:picLocks noGrp="1" noChangeAspect="1" noChangeArrowheads="1"/>
          </p:cNvPicPr>
          <p:nvPr>
            <p:ph idx="4294967295"/>
          </p:nvPr>
        </p:nvPicPr>
        <p:blipFill>
          <a:blip r:embed="rId5" cstate="print"/>
          <a:srcRect/>
          <a:stretch>
            <a:fillRect/>
          </a:stretch>
        </p:blipFill>
        <p:spPr bwMode="auto">
          <a:xfrm>
            <a:off x="2445627" y="1773806"/>
            <a:ext cx="4177145" cy="3711633"/>
          </a:xfrm>
          <a:prstGeom prst="rect">
            <a:avLst/>
          </a:prstGeom>
          <a:noFill/>
          <a:ln w="9525">
            <a:noFill/>
            <a:miter lim="800000"/>
            <a:headEnd/>
            <a:tailEnd/>
          </a:ln>
        </p:spPr>
      </p:pic>
      <p:pic>
        <p:nvPicPr>
          <p:cNvPr id="3" name="Wilhelm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29399" y="5485439"/>
            <a:ext cx="609600" cy="609600"/>
          </a:xfrm>
          <a:prstGeom prst="rect">
            <a:avLst/>
          </a:prstGeom>
        </p:spPr>
      </p:pic>
    </p:spTree>
    <p:extLst>
      <p:ext uri="{BB962C8B-B14F-4D97-AF65-F5344CB8AC3E}">
        <p14:creationId xmlns:p14="http://schemas.microsoft.com/office/powerpoint/2010/main" val="1680860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Symboles nationaux</a:t>
            </a:r>
            <a:endParaRPr lang="fr-LU" cap="none" dirty="0">
              <a:solidFill>
                <a:schemeClr val="accent2"/>
              </a:solidFill>
            </a:endParaRPr>
          </a:p>
        </p:txBody>
      </p:sp>
      <p:sp>
        <p:nvSpPr>
          <p:cNvPr id="4" name="Text Placeholder 4"/>
          <p:cNvSpPr>
            <a:spLocks noGrp="1"/>
          </p:cNvSpPr>
          <p:nvPr>
            <p:ph type="body" sz="quarter" idx="17"/>
          </p:nvPr>
        </p:nvSpPr>
        <p:spPr>
          <a:xfrm>
            <a:off x="457077" y="930660"/>
            <a:ext cx="8154000" cy="315912"/>
          </a:xfrm>
        </p:spPr>
        <p:txBody>
          <a:bodyPr/>
          <a:lstStyle/>
          <a:p>
            <a:r>
              <a:rPr lang="fr-LU" cap="none" dirty="0" smtClean="0">
                <a:solidFill>
                  <a:schemeClr val="accent1"/>
                </a:solidFill>
              </a:rPr>
              <a:t>Fête nationale : </a:t>
            </a:r>
            <a:r>
              <a:rPr lang="fr-LU" b="0" cap="none" dirty="0" smtClean="0">
                <a:solidFill>
                  <a:schemeClr val="accent1"/>
                </a:solidFill>
              </a:rPr>
              <a:t>le 23 juin</a:t>
            </a:r>
            <a:endParaRPr lang="fr-LU" b="0" cap="none" dirty="0">
              <a:solidFill>
                <a:schemeClr val="accent1"/>
              </a:solidFill>
            </a:endParaRPr>
          </a:p>
        </p:txBody>
      </p:sp>
      <p:pic>
        <p:nvPicPr>
          <p:cNvPr id="8" name="Picture 6"/>
          <p:cNvPicPr>
            <a:picLocks noChangeAspect="1" noChangeArrowheads="1"/>
          </p:cNvPicPr>
          <p:nvPr/>
        </p:nvPicPr>
        <p:blipFill>
          <a:blip r:embed="rId3" cstate="print"/>
          <a:stretch>
            <a:fillRect/>
          </a:stretch>
        </p:blipFill>
        <p:spPr bwMode="auto">
          <a:xfrm>
            <a:off x="5499631" y="1476574"/>
            <a:ext cx="3111446" cy="207078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6815" y="3797837"/>
            <a:ext cx="3261734" cy="217720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476574"/>
            <a:ext cx="3102298" cy="20707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63320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Symboles nationaux</a:t>
            </a:r>
            <a:endParaRPr lang="fr-FR" cap="none" dirty="0">
              <a:solidFill>
                <a:schemeClr val="accent2"/>
              </a:solidFill>
            </a:endParaRPr>
          </a:p>
        </p:txBody>
      </p:sp>
      <p:sp>
        <p:nvSpPr>
          <p:cNvPr id="4" name="Text Placeholder 4"/>
          <p:cNvSpPr>
            <a:spLocks noGrp="1"/>
          </p:cNvSpPr>
          <p:nvPr>
            <p:ph type="body" sz="quarter" idx="17"/>
          </p:nvPr>
        </p:nvSpPr>
        <p:spPr>
          <a:xfrm>
            <a:off x="457200" y="1132868"/>
            <a:ext cx="8154000" cy="315912"/>
          </a:xfrm>
        </p:spPr>
        <p:txBody>
          <a:bodyPr/>
          <a:lstStyle/>
          <a:p>
            <a:r>
              <a:rPr lang="fr-FR" cap="none" dirty="0" smtClean="0">
                <a:solidFill>
                  <a:schemeClr val="accent1"/>
                </a:solidFill>
              </a:rPr>
              <a:t>Les armoiries nationales</a:t>
            </a:r>
            <a:endParaRPr lang="fr-FR" b="0" cap="none" dirty="0">
              <a:solidFill>
                <a:schemeClr val="accent1"/>
              </a:solidFill>
            </a:endParaRPr>
          </a:p>
        </p:txBody>
      </p:sp>
      <p:pic>
        <p:nvPicPr>
          <p:cNvPr id="7" name="Picture 4"/>
          <p:cNvPicPr>
            <a:picLocks noChangeAspect="1" noChangeArrowheads="1"/>
          </p:cNvPicPr>
          <p:nvPr/>
        </p:nvPicPr>
        <p:blipFill>
          <a:blip r:embed="rId3" cstate="print"/>
          <a:srcRect/>
          <a:stretch>
            <a:fillRect/>
          </a:stretch>
        </p:blipFill>
        <p:spPr bwMode="auto">
          <a:xfrm>
            <a:off x="956709" y="1988840"/>
            <a:ext cx="1425575" cy="2482850"/>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srcRect/>
          <a:stretch>
            <a:fillRect/>
          </a:stretch>
        </p:blipFill>
        <p:spPr bwMode="auto">
          <a:xfrm>
            <a:off x="3016581" y="2437292"/>
            <a:ext cx="2398712" cy="2039938"/>
          </a:xfrm>
          <a:prstGeom prst="rect">
            <a:avLst/>
          </a:prstGeom>
          <a:noFill/>
          <a:ln w="9525">
            <a:noFill/>
            <a:miter lim="800000"/>
            <a:headEnd/>
            <a:tailEnd/>
          </a:ln>
        </p:spPr>
      </p:pic>
      <p:pic>
        <p:nvPicPr>
          <p:cNvPr id="11" name="Picture 6"/>
          <p:cNvPicPr>
            <a:picLocks noChangeAspect="1" noChangeArrowheads="1"/>
          </p:cNvPicPr>
          <p:nvPr/>
        </p:nvPicPr>
        <p:blipFill>
          <a:blip r:embed="rId5" cstate="print"/>
          <a:srcRect/>
          <a:stretch>
            <a:fillRect/>
          </a:stretch>
        </p:blipFill>
        <p:spPr bwMode="auto">
          <a:xfrm>
            <a:off x="5795963" y="1927465"/>
            <a:ext cx="2592387" cy="2566987"/>
          </a:xfrm>
          <a:prstGeom prst="rect">
            <a:avLst/>
          </a:prstGeom>
          <a:noFill/>
          <a:ln w="9525">
            <a:noFill/>
            <a:miter lim="800000"/>
            <a:headEnd/>
            <a:tailEnd/>
          </a:ln>
        </p:spPr>
      </p:pic>
      <p:sp>
        <p:nvSpPr>
          <p:cNvPr id="14" name="ZoneTexte 11"/>
          <p:cNvSpPr txBox="1"/>
          <p:nvPr/>
        </p:nvSpPr>
        <p:spPr>
          <a:xfrm>
            <a:off x="6105385" y="4755191"/>
            <a:ext cx="2224087" cy="646331"/>
          </a:xfrm>
          <a:prstGeom prst="rect">
            <a:avLst/>
          </a:prstGeom>
          <a:noFill/>
        </p:spPr>
        <p:txBody>
          <a:bodyPr>
            <a:spAutoFit/>
          </a:bodyPr>
          <a:lstStyle/>
          <a:p>
            <a:pPr>
              <a:defRPr/>
            </a:pPr>
            <a:r>
              <a:rPr lang="fr-FR" sz="1800" dirty="0" smtClean="0">
                <a:cs typeface="Arial" pitchFamily="34" charset="0"/>
              </a:rPr>
              <a:t>Grandes armoiries</a:t>
            </a:r>
          </a:p>
          <a:p>
            <a:pPr>
              <a:defRPr/>
            </a:pPr>
            <a:endParaRPr lang="fr-FR" dirty="0"/>
          </a:p>
        </p:txBody>
      </p:sp>
      <p:sp>
        <p:nvSpPr>
          <p:cNvPr id="19" name="ZoneTexte 9"/>
          <p:cNvSpPr txBox="1"/>
          <p:nvPr/>
        </p:nvSpPr>
        <p:spPr>
          <a:xfrm>
            <a:off x="769632" y="4744558"/>
            <a:ext cx="1809833" cy="368300"/>
          </a:xfrm>
          <a:prstGeom prst="rect">
            <a:avLst/>
          </a:prstGeom>
          <a:noFill/>
        </p:spPr>
        <p:txBody>
          <a:bodyPr wrap="square">
            <a:spAutoFit/>
          </a:bodyPr>
          <a:lstStyle/>
          <a:p>
            <a:pPr>
              <a:defRPr/>
            </a:pPr>
            <a:r>
              <a:rPr lang="fr-FR" sz="1800" dirty="0" smtClean="0">
                <a:cs typeface="Arial" pitchFamily="34" charset="0"/>
              </a:rPr>
              <a:t>Petites armoiries</a:t>
            </a:r>
            <a:endParaRPr lang="fr-FR" sz="1800" dirty="0">
              <a:cs typeface="Arial" pitchFamily="34" charset="0"/>
            </a:endParaRPr>
          </a:p>
        </p:txBody>
      </p:sp>
      <p:sp>
        <p:nvSpPr>
          <p:cNvPr id="20" name="ZoneTexte 10"/>
          <p:cNvSpPr txBox="1"/>
          <p:nvPr/>
        </p:nvSpPr>
        <p:spPr>
          <a:xfrm>
            <a:off x="3131840" y="4744558"/>
            <a:ext cx="2387525" cy="646331"/>
          </a:xfrm>
          <a:prstGeom prst="rect">
            <a:avLst/>
          </a:prstGeom>
          <a:noFill/>
        </p:spPr>
        <p:txBody>
          <a:bodyPr wrap="square">
            <a:spAutoFit/>
          </a:bodyPr>
          <a:lstStyle/>
          <a:p>
            <a:pPr>
              <a:defRPr/>
            </a:pPr>
            <a:r>
              <a:rPr lang="fr-FR" sz="1800" dirty="0" smtClean="0">
                <a:cs typeface="Arial" pitchFamily="34" charset="0"/>
              </a:rPr>
              <a:t>Moyennes armoiries</a:t>
            </a:r>
          </a:p>
          <a:p>
            <a:pPr>
              <a:defRPr/>
            </a:pPr>
            <a:endParaRPr lang="fr-FR" sz="1800" dirty="0"/>
          </a:p>
        </p:txBody>
      </p:sp>
    </p:spTree>
    <p:extLst>
      <p:ext uri="{BB962C8B-B14F-4D97-AF65-F5344CB8AC3E}">
        <p14:creationId xmlns:p14="http://schemas.microsoft.com/office/powerpoint/2010/main" val="29377363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Fêtes et traditions</a:t>
            </a:r>
            <a:endParaRPr lang="fr-FR" cap="none" dirty="0">
              <a:solidFill>
                <a:schemeClr val="accent2"/>
              </a:solidFill>
            </a:endParaRPr>
          </a:p>
        </p:txBody>
      </p:sp>
      <p:sp>
        <p:nvSpPr>
          <p:cNvPr id="7" name="Espace réservé du contenu 2"/>
          <p:cNvSpPr>
            <a:spLocks noGrp="1"/>
          </p:cNvSpPr>
          <p:nvPr>
            <p:ph idx="4294967295"/>
          </p:nvPr>
        </p:nvSpPr>
        <p:spPr>
          <a:xfrm>
            <a:off x="499732" y="1726920"/>
            <a:ext cx="8229600" cy="4353347"/>
          </a:xfrm>
          <a:prstGeom prst="rect">
            <a:avLst/>
          </a:prstGeom>
        </p:spPr>
        <p:txBody>
          <a:bodyPr/>
          <a:lstStyle/>
          <a:p>
            <a:pPr marL="270000" indent="-270000">
              <a:lnSpc>
                <a:spcPct val="100000"/>
              </a:lnSpc>
              <a:spcBef>
                <a:spcPts val="600"/>
              </a:spcBef>
            </a:pPr>
            <a:r>
              <a:rPr lang="fr-FR" b="1" i="1" dirty="0" smtClean="0">
                <a:cs typeface="Arial" charset="0"/>
              </a:rPr>
              <a:t>Liichtmëssdag</a:t>
            </a:r>
            <a:r>
              <a:rPr lang="fr-FR" dirty="0" smtClean="0">
                <a:cs typeface="Arial" charset="0"/>
              </a:rPr>
              <a:t> (Chandeleur, 2 février)</a:t>
            </a:r>
            <a:endParaRPr lang="fr-FR" b="1" i="1" dirty="0" smtClean="0">
              <a:cs typeface="Arial" charset="0"/>
            </a:endParaRPr>
          </a:p>
          <a:p>
            <a:pPr marL="270000" indent="-270000">
              <a:lnSpc>
                <a:spcPct val="100000"/>
              </a:lnSpc>
              <a:spcBef>
                <a:spcPts val="600"/>
              </a:spcBef>
            </a:pPr>
            <a:r>
              <a:rPr lang="fr-FR" b="1" i="1" dirty="0" smtClean="0">
                <a:cs typeface="Arial" charset="0"/>
              </a:rPr>
              <a:t>Fuesend</a:t>
            </a:r>
            <a:r>
              <a:rPr lang="fr-FR" dirty="0" smtClean="0">
                <a:cs typeface="Arial" charset="0"/>
              </a:rPr>
              <a:t> (carnaval, du 2 février au mercredi des Cendres)</a:t>
            </a:r>
            <a:endParaRPr lang="fr-FR" b="1" dirty="0" smtClean="0">
              <a:cs typeface="Arial" charset="0"/>
            </a:endParaRPr>
          </a:p>
          <a:p>
            <a:pPr marL="270000" indent="-270000">
              <a:lnSpc>
                <a:spcPct val="100000"/>
              </a:lnSpc>
              <a:spcBef>
                <a:spcPts val="600"/>
              </a:spcBef>
            </a:pPr>
            <a:r>
              <a:rPr lang="fr-FR" b="1" i="1" dirty="0" smtClean="0">
                <a:cs typeface="Arial" charset="0"/>
              </a:rPr>
              <a:t>Buergbrennen</a:t>
            </a:r>
            <a:r>
              <a:rPr lang="fr-FR" dirty="0" smtClean="0">
                <a:cs typeface="Arial" charset="0"/>
              </a:rPr>
              <a:t> (fête des brandons, 1</a:t>
            </a:r>
            <a:r>
              <a:rPr lang="fr-FR" baseline="30000" dirty="0" smtClean="0">
                <a:cs typeface="Arial" charset="0"/>
              </a:rPr>
              <a:t>er</a:t>
            </a:r>
            <a:r>
              <a:rPr lang="fr-FR" dirty="0" smtClean="0">
                <a:cs typeface="Arial" charset="0"/>
              </a:rPr>
              <a:t> dimanche de carême)</a:t>
            </a:r>
            <a:endParaRPr lang="fr-FR" b="1" dirty="0" smtClean="0">
              <a:cs typeface="Arial" charset="0"/>
            </a:endParaRPr>
          </a:p>
          <a:p>
            <a:pPr marL="270000" indent="-270000">
              <a:lnSpc>
                <a:spcPct val="100000"/>
              </a:lnSpc>
              <a:spcBef>
                <a:spcPts val="600"/>
              </a:spcBef>
            </a:pPr>
            <a:r>
              <a:rPr lang="fr-FR" b="1" i="1" dirty="0" smtClean="0">
                <a:cs typeface="Arial" charset="0"/>
              </a:rPr>
              <a:t>Bretzelsonndeg</a:t>
            </a:r>
            <a:r>
              <a:rPr lang="fr-FR" dirty="0" smtClean="0">
                <a:cs typeface="Arial" charset="0"/>
              </a:rPr>
              <a:t> (le dimanche du bretzel, 4</a:t>
            </a:r>
            <a:r>
              <a:rPr lang="fr-FR" baseline="30000" dirty="0" smtClean="0">
                <a:cs typeface="Arial" charset="0"/>
              </a:rPr>
              <a:t>e</a:t>
            </a:r>
            <a:r>
              <a:rPr lang="fr-FR" dirty="0" smtClean="0">
                <a:cs typeface="Arial" charset="0"/>
              </a:rPr>
              <a:t> dimanche de carême)</a:t>
            </a:r>
            <a:endParaRPr lang="fr-FR" b="1" dirty="0" smtClean="0">
              <a:cs typeface="Arial" charset="0"/>
            </a:endParaRPr>
          </a:p>
          <a:p>
            <a:pPr marL="270000" indent="-270000">
              <a:lnSpc>
                <a:spcPct val="100000"/>
              </a:lnSpc>
              <a:spcBef>
                <a:spcPts val="600"/>
              </a:spcBef>
            </a:pPr>
            <a:r>
              <a:rPr lang="fr-FR" b="1" i="1" dirty="0" smtClean="0">
                <a:cs typeface="Arial" charset="0"/>
              </a:rPr>
              <a:t>Oktav </a:t>
            </a:r>
            <a:r>
              <a:rPr lang="fr-FR" b="1" dirty="0" smtClean="0">
                <a:cs typeface="Arial" charset="0"/>
              </a:rPr>
              <a:t>et</a:t>
            </a:r>
            <a:r>
              <a:rPr lang="fr-FR" b="1" i="1" dirty="0" smtClean="0">
                <a:cs typeface="Arial" charset="0"/>
              </a:rPr>
              <a:t> Mäertchen </a:t>
            </a:r>
            <a:r>
              <a:rPr lang="fr-FR" dirty="0" smtClean="0">
                <a:cs typeface="Arial" charset="0"/>
              </a:rPr>
              <a:t>(pèlerinage de l’</a:t>
            </a:r>
            <a:r>
              <a:rPr lang="fr-FR" i="1" dirty="0" smtClean="0">
                <a:cs typeface="Arial" charset="0"/>
              </a:rPr>
              <a:t>Oktav, </a:t>
            </a:r>
            <a:r>
              <a:rPr lang="fr-FR" dirty="0" smtClean="0">
                <a:cs typeface="Arial" charset="0"/>
              </a:rPr>
              <a:t>3</a:t>
            </a:r>
            <a:r>
              <a:rPr lang="fr-FR" baseline="30000" dirty="0" smtClean="0">
                <a:cs typeface="Arial" charset="0"/>
              </a:rPr>
              <a:t>e</a:t>
            </a:r>
            <a:r>
              <a:rPr lang="fr-FR" dirty="0" smtClean="0">
                <a:cs typeface="Arial" charset="0"/>
              </a:rPr>
              <a:t> dimanche après Pâques)</a:t>
            </a:r>
            <a:endParaRPr lang="fr-FR" b="1" dirty="0" smtClean="0">
              <a:cs typeface="Arial" charset="0"/>
            </a:endParaRPr>
          </a:p>
          <a:p>
            <a:pPr marL="270000" indent="-270000">
              <a:lnSpc>
                <a:spcPct val="100000"/>
              </a:lnSpc>
              <a:spcBef>
                <a:spcPts val="600"/>
              </a:spcBef>
            </a:pPr>
            <a:r>
              <a:rPr lang="fr-FR" b="1" dirty="0" smtClean="0">
                <a:cs typeface="Arial" charset="0"/>
              </a:rPr>
              <a:t>Procession dansante d’Echternach </a:t>
            </a:r>
            <a:r>
              <a:rPr lang="fr-FR" dirty="0" smtClean="0">
                <a:cs typeface="Arial" charset="0"/>
              </a:rPr>
              <a:t>(patrimoine culturel immatériel </a:t>
            </a:r>
            <a:br>
              <a:rPr lang="fr-FR" dirty="0" smtClean="0">
                <a:cs typeface="Arial" charset="0"/>
              </a:rPr>
            </a:br>
            <a:r>
              <a:rPr lang="fr-FR" dirty="0" smtClean="0">
                <a:cs typeface="Arial" charset="0"/>
              </a:rPr>
              <a:t>de l’humanité, mardi de Pentecôte)</a:t>
            </a:r>
          </a:p>
          <a:p>
            <a:pPr marL="270000" indent="-270000">
              <a:lnSpc>
                <a:spcPct val="100000"/>
              </a:lnSpc>
              <a:spcBef>
                <a:spcPts val="600"/>
              </a:spcBef>
            </a:pPr>
            <a:r>
              <a:rPr lang="fr-FR" b="1" dirty="0" smtClean="0">
                <a:cs typeface="Arial" charset="0"/>
              </a:rPr>
              <a:t>Fête nationale </a:t>
            </a:r>
            <a:r>
              <a:rPr lang="fr-FR" dirty="0" smtClean="0">
                <a:cs typeface="Arial" charset="0"/>
              </a:rPr>
              <a:t>(23 juin)</a:t>
            </a:r>
            <a:endParaRPr lang="fr-FR" b="1" i="1" dirty="0" smtClean="0">
              <a:cs typeface="Arial" charset="0"/>
            </a:endParaRPr>
          </a:p>
          <a:p>
            <a:pPr marL="270000" indent="-270000">
              <a:lnSpc>
                <a:spcPct val="100000"/>
              </a:lnSpc>
              <a:spcBef>
                <a:spcPts val="600"/>
              </a:spcBef>
            </a:pPr>
            <a:r>
              <a:rPr lang="fr-FR" b="1" i="1" dirty="0" smtClean="0">
                <a:cs typeface="Arial" charset="0"/>
              </a:rPr>
              <a:t>Schueberfouer</a:t>
            </a:r>
            <a:r>
              <a:rPr lang="fr-FR" dirty="0" smtClean="0">
                <a:cs typeface="Arial" charset="0"/>
              </a:rPr>
              <a:t> (fête foraine à Luxembourg, août-septembre)</a:t>
            </a:r>
            <a:endParaRPr lang="fr-FR" b="1" i="1" dirty="0" smtClean="0">
              <a:cs typeface="Arial" charset="0"/>
            </a:endParaRPr>
          </a:p>
          <a:p>
            <a:pPr marL="270000" indent="-270000">
              <a:lnSpc>
                <a:spcPct val="100000"/>
              </a:lnSpc>
              <a:spcBef>
                <a:spcPts val="600"/>
              </a:spcBef>
            </a:pPr>
            <a:r>
              <a:rPr lang="fr-FR" b="1" i="1" dirty="0" smtClean="0">
                <a:cs typeface="Arial" charset="0"/>
              </a:rPr>
              <a:t>Kleeschen</a:t>
            </a:r>
            <a:r>
              <a:rPr lang="fr-FR" dirty="0" smtClean="0">
                <a:cs typeface="Arial" charset="0"/>
              </a:rPr>
              <a:t> (la Saint-Nicolas, 6 décembre)</a:t>
            </a:r>
          </a:p>
          <a:p>
            <a:pPr marL="0" indent="0" eaLnBrk="1" hangingPunct="1">
              <a:spcBef>
                <a:spcPts val="0"/>
              </a:spcBef>
              <a:buNone/>
            </a:pPr>
            <a:endParaRPr lang="fr-FR" sz="1800" dirty="0" smtClean="0">
              <a:cs typeface="Arial" charset="0"/>
            </a:endParaRPr>
          </a:p>
          <a:p>
            <a:pPr marL="0" indent="0">
              <a:buNone/>
            </a:pPr>
            <a:endParaRPr lang="fr-FR" sz="1800" dirty="0"/>
          </a:p>
        </p:txBody>
      </p:sp>
    </p:spTree>
    <p:extLst>
      <p:ext uri="{BB962C8B-B14F-4D97-AF65-F5344CB8AC3E}">
        <p14:creationId xmlns:p14="http://schemas.microsoft.com/office/powerpoint/2010/main" val="19650635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a:solidFill>
                  <a:schemeClr val="accent2"/>
                </a:solidFill>
              </a:rPr>
              <a:t>Fêtes et traditions</a:t>
            </a:r>
          </a:p>
        </p:txBody>
      </p:sp>
      <p:sp>
        <p:nvSpPr>
          <p:cNvPr id="4" name="Text Placeholder 4"/>
          <p:cNvSpPr>
            <a:spLocks noGrp="1"/>
          </p:cNvSpPr>
          <p:nvPr>
            <p:ph type="body" sz="quarter" idx="17"/>
          </p:nvPr>
        </p:nvSpPr>
        <p:spPr>
          <a:xfrm>
            <a:off x="457200" y="1132868"/>
            <a:ext cx="8154000" cy="315912"/>
          </a:xfrm>
        </p:spPr>
        <p:txBody>
          <a:bodyPr/>
          <a:lstStyle/>
          <a:p>
            <a:r>
              <a:rPr lang="fr-LU" i="1" cap="none" dirty="0" smtClean="0">
                <a:solidFill>
                  <a:schemeClr val="accent1"/>
                </a:solidFill>
              </a:rPr>
              <a:t>Liichtmëssdag, </a:t>
            </a:r>
            <a:r>
              <a:rPr lang="fr-LU" b="0" cap="none" dirty="0" smtClean="0">
                <a:solidFill>
                  <a:schemeClr val="accent1"/>
                </a:solidFill>
              </a:rPr>
              <a:t>la chandeleur, le 2 février</a:t>
            </a:r>
            <a:endParaRPr lang="fr-LU" b="0" cap="none" dirty="0">
              <a:solidFill>
                <a:schemeClr val="accent1"/>
              </a:solidFill>
            </a:endParaRPr>
          </a:p>
        </p:txBody>
      </p:sp>
      <p:sp>
        <p:nvSpPr>
          <p:cNvPr id="7" name="Rectangle 6"/>
          <p:cNvSpPr/>
          <p:nvPr/>
        </p:nvSpPr>
        <p:spPr>
          <a:xfrm>
            <a:off x="856119" y="1884933"/>
            <a:ext cx="3499857" cy="4031873"/>
          </a:xfrm>
          <a:prstGeom prst="rect">
            <a:avLst/>
          </a:prstGeom>
        </p:spPr>
        <p:txBody>
          <a:bodyPr wrap="square">
            <a:spAutoFit/>
          </a:bodyPr>
          <a:lstStyle/>
          <a:p>
            <a:r>
              <a:rPr lang="fr-CH" sz="1600" i="1" dirty="0" smtClean="0">
                <a:cs typeface="Arial" charset="0"/>
              </a:rPr>
              <a:t>Léiwer Härgottsblieschen,</a:t>
            </a:r>
            <a:br>
              <a:rPr lang="fr-CH" sz="1600" i="1" dirty="0" smtClean="0">
                <a:cs typeface="Arial" charset="0"/>
              </a:rPr>
            </a:br>
            <a:r>
              <a:rPr lang="fr-CH" sz="1600" i="1" dirty="0" smtClean="0">
                <a:cs typeface="Arial" charset="0"/>
              </a:rPr>
              <a:t>Gitt ons Speck an Ierbessen</a:t>
            </a:r>
            <a:br>
              <a:rPr lang="fr-CH" sz="1600" i="1" dirty="0" smtClean="0">
                <a:cs typeface="Arial" charset="0"/>
              </a:rPr>
            </a:br>
            <a:r>
              <a:rPr lang="fr-CH" sz="1600" i="1" dirty="0" smtClean="0">
                <a:cs typeface="Arial" charset="0"/>
              </a:rPr>
              <a:t>Ee Pond, zwee Pond,</a:t>
            </a:r>
            <a:br>
              <a:rPr lang="fr-CH" sz="1600" i="1" dirty="0" smtClean="0">
                <a:cs typeface="Arial" charset="0"/>
              </a:rPr>
            </a:br>
            <a:r>
              <a:rPr lang="fr-CH" sz="1600" i="1" dirty="0" smtClean="0">
                <a:cs typeface="Arial" charset="0"/>
              </a:rPr>
              <a:t>Dat anert Joer da gitt der gesond,</a:t>
            </a:r>
            <a:br>
              <a:rPr lang="fr-CH" sz="1600" i="1" dirty="0" smtClean="0">
                <a:cs typeface="Arial" charset="0"/>
              </a:rPr>
            </a:br>
            <a:r>
              <a:rPr lang="fr-CH" sz="1600" i="1" dirty="0" smtClean="0">
                <a:cs typeface="Arial" charset="0"/>
              </a:rPr>
              <a:t>Da gitt der gesond.</a:t>
            </a:r>
            <a:br>
              <a:rPr lang="fr-CH" sz="1600" i="1" dirty="0" smtClean="0">
                <a:cs typeface="Arial" charset="0"/>
              </a:rPr>
            </a:br>
            <a:r>
              <a:rPr lang="fr-CH" sz="1600" i="1" dirty="0" smtClean="0">
                <a:cs typeface="Arial" charset="0"/>
              </a:rPr>
              <a:t>Loosst déi jonk Leit liewen</a:t>
            </a:r>
            <a:br>
              <a:rPr lang="fr-CH" sz="1600" i="1" dirty="0" smtClean="0">
                <a:cs typeface="Arial" charset="0"/>
              </a:rPr>
            </a:br>
            <a:r>
              <a:rPr lang="fr-CH" sz="1600" i="1" dirty="0" smtClean="0">
                <a:cs typeface="Arial" charset="0"/>
              </a:rPr>
              <a:t>Loosst déi al Leit stierwen,</a:t>
            </a:r>
            <a:br>
              <a:rPr lang="fr-CH" sz="1600" i="1" dirty="0" smtClean="0">
                <a:cs typeface="Arial" charset="0"/>
              </a:rPr>
            </a:br>
            <a:r>
              <a:rPr lang="fr-CH" sz="1600" i="1" dirty="0" smtClean="0">
                <a:cs typeface="Arial" charset="0"/>
              </a:rPr>
              <a:t>(Variante: an déi al derniewent)</a:t>
            </a:r>
            <a:br>
              <a:rPr lang="fr-CH" sz="1600" i="1" dirty="0" smtClean="0">
                <a:cs typeface="Arial" charset="0"/>
              </a:rPr>
            </a:br>
            <a:r>
              <a:rPr lang="fr-CH" sz="1600" i="1" dirty="0" smtClean="0">
                <a:cs typeface="Arial" charset="0"/>
              </a:rPr>
              <a:t>Kommt der net bal,</a:t>
            </a:r>
            <a:br>
              <a:rPr lang="fr-CH" sz="1600" i="1" dirty="0" smtClean="0">
                <a:cs typeface="Arial" charset="0"/>
              </a:rPr>
            </a:br>
            <a:r>
              <a:rPr lang="fr-CH" sz="1600" i="1" dirty="0" smtClean="0">
                <a:cs typeface="Arial" charset="0"/>
              </a:rPr>
              <a:t>D'Féiss ginn ons kal.</a:t>
            </a:r>
            <a:br>
              <a:rPr lang="fr-CH" sz="1600" i="1" dirty="0" smtClean="0">
                <a:cs typeface="Arial" charset="0"/>
              </a:rPr>
            </a:br>
            <a:r>
              <a:rPr lang="fr-CH" sz="1600" i="1" dirty="0" smtClean="0">
                <a:cs typeface="Arial" charset="0"/>
              </a:rPr>
              <a:t>Kommt Der net gläich,</a:t>
            </a:r>
            <a:br>
              <a:rPr lang="fr-CH" sz="1600" i="1" dirty="0" smtClean="0">
                <a:cs typeface="Arial" charset="0"/>
              </a:rPr>
            </a:br>
            <a:r>
              <a:rPr lang="fr-CH" sz="1600" i="1" dirty="0" smtClean="0">
                <a:cs typeface="Arial" charset="0"/>
              </a:rPr>
              <a:t>Da gi mer op d'Schläich.</a:t>
            </a:r>
            <a:br>
              <a:rPr lang="fr-CH" sz="1600" i="1" dirty="0" smtClean="0">
                <a:cs typeface="Arial" charset="0"/>
              </a:rPr>
            </a:br>
            <a:r>
              <a:rPr lang="fr-CH" sz="1600" i="1" dirty="0" smtClean="0">
                <a:cs typeface="Arial" charset="0"/>
              </a:rPr>
              <a:t>Kommt der net geschwënn,</a:t>
            </a:r>
            <a:br>
              <a:rPr lang="fr-CH" sz="1600" i="1" dirty="0" smtClean="0">
                <a:cs typeface="Arial" charset="0"/>
              </a:rPr>
            </a:br>
            <a:r>
              <a:rPr lang="fr-CH" sz="1600" i="1" dirty="0" smtClean="0">
                <a:cs typeface="Arial" charset="0"/>
              </a:rPr>
              <a:t>D'Féiss ginn ons dënn.</a:t>
            </a:r>
            <a:br>
              <a:rPr lang="fr-CH" sz="1600" i="1" dirty="0" smtClean="0">
                <a:cs typeface="Arial" charset="0"/>
              </a:rPr>
            </a:br>
            <a:r>
              <a:rPr lang="fr-CH" sz="1600" i="1" dirty="0" smtClean="0">
                <a:cs typeface="Arial" charset="0"/>
              </a:rPr>
              <a:t>Kommt Der net gewëss,</a:t>
            </a:r>
            <a:br>
              <a:rPr lang="fr-CH" sz="1600" i="1" dirty="0" smtClean="0">
                <a:cs typeface="Arial" charset="0"/>
              </a:rPr>
            </a:br>
            <a:r>
              <a:rPr lang="fr-CH" sz="1600" i="1" dirty="0" smtClean="0">
                <a:cs typeface="Arial" charset="0"/>
              </a:rPr>
              <a:t>Da kritt Der e Schouss voll Nëss.</a:t>
            </a:r>
            <a:endParaRPr lang="fr-CH" sz="1600" dirty="0">
              <a:cs typeface="Arial"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4192" y="2149499"/>
            <a:ext cx="4737008" cy="3179815"/>
          </a:xfrm>
          <a:prstGeom prst="rect">
            <a:avLst/>
          </a:prstGeom>
          <a:ln>
            <a:noFill/>
          </a:ln>
          <a:effectLst>
            <a:outerShdw blurRad="292100" dist="139700" dir="2700000" algn="tl" rotWithShape="0">
              <a:srgbClr val="333333">
                <a:alpha val="65000"/>
              </a:srgbClr>
            </a:outerShdw>
          </a:effectLst>
        </p:spPr>
      </p:pic>
      <p:pic>
        <p:nvPicPr>
          <p:cNvPr id="3" name="HergottsBliesch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74192" y="5593880"/>
            <a:ext cx="609600" cy="609600"/>
          </a:xfrm>
          <a:prstGeom prst="rect">
            <a:avLst/>
          </a:prstGeom>
        </p:spPr>
      </p:pic>
    </p:spTree>
    <p:extLst>
      <p:ext uri="{BB962C8B-B14F-4D97-AF65-F5344CB8AC3E}">
        <p14:creationId xmlns:p14="http://schemas.microsoft.com/office/powerpoint/2010/main" val="2695884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rgbClr val="FF0000"/>
                </a:solidFill>
              </a:rPr>
              <a:t>Sommaire</a:t>
            </a:r>
            <a:endParaRPr lang="fr-FR" cap="none" dirty="0">
              <a:solidFill>
                <a:srgbClr val="FF0000"/>
              </a:solidFill>
            </a:endParaRPr>
          </a:p>
        </p:txBody>
      </p:sp>
      <p:sp>
        <p:nvSpPr>
          <p:cNvPr id="5" name="Espace réservé du contenu 2"/>
          <p:cNvSpPr txBox="1">
            <a:spLocks noGrp="1"/>
          </p:cNvSpPr>
          <p:nvPr>
            <p:ph sz="half" idx="14"/>
          </p:nvPr>
        </p:nvSpPr>
        <p:spPr>
          <a:xfrm>
            <a:off x="457199" y="1627199"/>
            <a:ext cx="8150400" cy="4727126"/>
          </a:xfrm>
          <a:prstGeom prst="rect">
            <a:avLst/>
          </a:prstGeom>
        </p:spPr>
        <p:txBody>
          <a:bodyPr numCol="1"/>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0000">
              <a:lnSpc>
                <a:spcPct val="100000"/>
              </a:lnSpc>
              <a:spcBef>
                <a:spcPts val="0"/>
              </a:spcBef>
            </a:pPr>
            <a:r>
              <a:rPr lang="fr-FR" dirty="0" smtClean="0">
                <a:cs typeface="Arial" charset="0"/>
              </a:rPr>
              <a:t>En un clin d’œil</a:t>
            </a:r>
            <a:br>
              <a:rPr lang="fr-FR" dirty="0" smtClean="0">
                <a:cs typeface="Arial" charset="0"/>
              </a:rPr>
            </a:br>
            <a:endParaRPr lang="fr-FR" sz="600" dirty="0" smtClean="0">
              <a:cs typeface="Arial" charset="0"/>
            </a:endParaRPr>
          </a:p>
          <a:p>
            <a:pPr marL="270000">
              <a:lnSpc>
                <a:spcPct val="100000"/>
              </a:lnSpc>
              <a:spcBef>
                <a:spcPts val="0"/>
              </a:spcBef>
            </a:pPr>
            <a:r>
              <a:rPr lang="fr-FR" dirty="0" smtClean="0">
                <a:cs typeface="Arial" charset="0"/>
              </a:rPr>
              <a:t>Géographie</a:t>
            </a:r>
            <a:br>
              <a:rPr lang="fr-FR" dirty="0" smtClean="0">
                <a:cs typeface="Arial" charset="0"/>
              </a:rPr>
            </a:br>
            <a:endParaRPr lang="fr-FR" sz="600" dirty="0" smtClean="0">
              <a:cs typeface="Arial" charset="0"/>
            </a:endParaRPr>
          </a:p>
          <a:p>
            <a:pPr marL="270000">
              <a:lnSpc>
                <a:spcPct val="100000"/>
              </a:lnSpc>
              <a:spcBef>
                <a:spcPts val="0"/>
              </a:spcBef>
            </a:pPr>
            <a:r>
              <a:rPr lang="fr-FR" dirty="0" smtClean="0">
                <a:cs typeface="Arial" charset="0"/>
              </a:rPr>
              <a:t>Système politique</a:t>
            </a:r>
            <a:br>
              <a:rPr lang="fr-FR" dirty="0" smtClean="0">
                <a:cs typeface="Arial" charset="0"/>
              </a:rPr>
            </a:br>
            <a:endParaRPr lang="fr-FR" sz="600" dirty="0" smtClean="0">
              <a:cs typeface="Arial" charset="0"/>
            </a:endParaRPr>
          </a:p>
          <a:p>
            <a:pPr marL="270000">
              <a:lnSpc>
                <a:spcPct val="100000"/>
              </a:lnSpc>
              <a:spcBef>
                <a:spcPts val="0"/>
              </a:spcBef>
            </a:pPr>
            <a:r>
              <a:rPr lang="fr-FR" dirty="0" smtClean="0">
                <a:cs typeface="Arial" charset="0"/>
              </a:rPr>
              <a:t>Le Luxembourg dans le monde</a:t>
            </a:r>
            <a:br>
              <a:rPr lang="fr-FR" dirty="0" smtClean="0">
                <a:cs typeface="Arial" charset="0"/>
              </a:rPr>
            </a:br>
            <a:endParaRPr lang="fr-FR" sz="600" dirty="0" smtClean="0">
              <a:cs typeface="Arial" charset="0"/>
            </a:endParaRPr>
          </a:p>
          <a:p>
            <a:pPr marL="270000">
              <a:lnSpc>
                <a:spcPct val="100000"/>
              </a:lnSpc>
              <a:spcBef>
                <a:spcPts val="0"/>
              </a:spcBef>
            </a:pPr>
            <a:r>
              <a:rPr lang="fr-FR" dirty="0" smtClean="0">
                <a:cs typeface="Arial" charset="0"/>
              </a:rPr>
              <a:t>Histoire</a:t>
            </a:r>
          </a:p>
          <a:p>
            <a:pPr marL="270000">
              <a:lnSpc>
                <a:spcPct val="100000"/>
              </a:lnSpc>
              <a:spcBef>
                <a:spcPts val="0"/>
              </a:spcBef>
              <a:buFontTx/>
              <a:buNone/>
            </a:pPr>
            <a:endParaRPr lang="fr-FR" sz="600" dirty="0" smtClean="0">
              <a:cs typeface="Arial" charset="0"/>
            </a:endParaRPr>
          </a:p>
          <a:p>
            <a:pPr marL="270000">
              <a:lnSpc>
                <a:spcPct val="100000"/>
              </a:lnSpc>
              <a:spcBef>
                <a:spcPts val="0"/>
              </a:spcBef>
            </a:pPr>
            <a:r>
              <a:rPr lang="fr-FR" dirty="0" smtClean="0">
                <a:cs typeface="Arial" charset="0"/>
              </a:rPr>
              <a:t>Population</a:t>
            </a:r>
            <a:br>
              <a:rPr lang="fr-FR" dirty="0" smtClean="0">
                <a:cs typeface="Arial" charset="0"/>
              </a:rPr>
            </a:br>
            <a:endParaRPr lang="fr-FR" sz="600" dirty="0" smtClean="0">
              <a:cs typeface="Arial" charset="0"/>
            </a:endParaRPr>
          </a:p>
          <a:p>
            <a:pPr marL="270000">
              <a:lnSpc>
                <a:spcPct val="100000"/>
              </a:lnSpc>
              <a:spcBef>
                <a:spcPts val="0"/>
              </a:spcBef>
            </a:pPr>
            <a:r>
              <a:rPr lang="fr-FR" dirty="0" smtClean="0">
                <a:cs typeface="Arial" charset="0"/>
              </a:rPr>
              <a:t>Les valeurs des Luxembourgeois</a:t>
            </a:r>
          </a:p>
          <a:p>
            <a:pPr marL="270000">
              <a:lnSpc>
                <a:spcPct val="100000"/>
              </a:lnSpc>
              <a:spcBef>
                <a:spcPts val="0"/>
              </a:spcBef>
              <a:buFontTx/>
              <a:buNone/>
            </a:pPr>
            <a:endParaRPr lang="fr-FR" sz="600" dirty="0" smtClean="0">
              <a:cs typeface="Arial" charset="0"/>
            </a:endParaRPr>
          </a:p>
          <a:p>
            <a:pPr marL="270000">
              <a:lnSpc>
                <a:spcPct val="100000"/>
              </a:lnSpc>
              <a:spcBef>
                <a:spcPts val="0"/>
              </a:spcBef>
            </a:pPr>
            <a:r>
              <a:rPr lang="fr-FR" dirty="0" smtClean="0">
                <a:cs typeface="Arial" charset="0"/>
              </a:rPr>
              <a:t>Situation linguistique</a:t>
            </a:r>
          </a:p>
          <a:p>
            <a:pPr marL="270000">
              <a:lnSpc>
                <a:spcPct val="100000"/>
              </a:lnSpc>
              <a:spcBef>
                <a:spcPts val="0"/>
              </a:spcBef>
              <a:buFontTx/>
              <a:buNone/>
            </a:pPr>
            <a:endParaRPr lang="fr-FR" sz="600" dirty="0" smtClean="0">
              <a:cs typeface="Arial" charset="0"/>
            </a:endParaRPr>
          </a:p>
          <a:p>
            <a:pPr marL="270000">
              <a:lnSpc>
                <a:spcPct val="100000"/>
              </a:lnSpc>
              <a:spcBef>
                <a:spcPts val="0"/>
              </a:spcBef>
            </a:pPr>
            <a:r>
              <a:rPr lang="fr-FR" dirty="0" smtClean="0">
                <a:cs typeface="Arial" charset="0"/>
              </a:rPr>
              <a:t>Symboles nationaux</a:t>
            </a:r>
          </a:p>
          <a:p>
            <a:pPr marL="270000">
              <a:lnSpc>
                <a:spcPct val="100000"/>
              </a:lnSpc>
              <a:spcBef>
                <a:spcPts val="0"/>
              </a:spcBef>
              <a:buFontTx/>
              <a:buNone/>
            </a:pPr>
            <a:endParaRPr lang="fr-FR" sz="600" dirty="0" smtClean="0">
              <a:cs typeface="Arial" charset="0"/>
            </a:endParaRPr>
          </a:p>
          <a:p>
            <a:pPr marL="270000">
              <a:lnSpc>
                <a:spcPct val="100000"/>
              </a:lnSpc>
              <a:spcBef>
                <a:spcPts val="0"/>
              </a:spcBef>
            </a:pPr>
            <a:r>
              <a:rPr lang="fr-FR" dirty="0" smtClean="0">
                <a:cs typeface="Arial" charset="0"/>
              </a:rPr>
              <a:t>Fêtes et traditions</a:t>
            </a:r>
            <a:br>
              <a:rPr lang="fr-FR" dirty="0" smtClean="0">
                <a:cs typeface="Arial" charset="0"/>
              </a:rPr>
            </a:br>
            <a:endParaRPr lang="fr-FR" sz="600" dirty="0" smtClean="0">
              <a:cs typeface="Arial" charset="0"/>
            </a:endParaRPr>
          </a:p>
          <a:p>
            <a:pPr marL="270000">
              <a:lnSpc>
                <a:spcPct val="100000"/>
              </a:lnSpc>
              <a:spcBef>
                <a:spcPts val="0"/>
              </a:spcBef>
            </a:pPr>
            <a:r>
              <a:rPr lang="fr-FR" dirty="0" smtClean="0">
                <a:cs typeface="Arial" charset="0"/>
              </a:rPr>
              <a:t>Luxembourgeois et Luxembourgeoises célèbres</a:t>
            </a:r>
            <a:br>
              <a:rPr lang="fr-FR" dirty="0" smtClean="0">
                <a:cs typeface="Arial" charset="0"/>
              </a:rPr>
            </a:br>
            <a:endParaRPr lang="fr-FR" sz="600" dirty="0" smtClean="0">
              <a:cs typeface="Arial" charset="0"/>
            </a:endParaRPr>
          </a:p>
          <a:p>
            <a:pPr marL="270000">
              <a:lnSpc>
                <a:spcPct val="100000"/>
              </a:lnSpc>
              <a:spcBef>
                <a:spcPts val="0"/>
              </a:spcBef>
            </a:pPr>
            <a:r>
              <a:rPr lang="fr-FR" dirty="0" smtClean="0">
                <a:cs typeface="Arial" charset="0"/>
              </a:rPr>
              <a:t>Saviez-vous que …?</a:t>
            </a:r>
          </a:p>
          <a:p>
            <a:pPr marL="0" indent="0">
              <a:lnSpc>
                <a:spcPts val="2600"/>
              </a:lnSpc>
              <a:buNone/>
            </a:pPr>
            <a:endParaRPr lang="fr-FR" sz="16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075" y="585314"/>
            <a:ext cx="3360524" cy="1298977"/>
          </a:xfrm>
          <a:prstGeom prst="rect">
            <a:avLst/>
          </a:prstGeom>
        </p:spPr>
      </p:pic>
    </p:spTree>
    <p:extLst>
      <p:ext uri="{BB962C8B-B14F-4D97-AF65-F5344CB8AC3E}">
        <p14:creationId xmlns:p14="http://schemas.microsoft.com/office/powerpoint/2010/main" val="20226616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a:solidFill>
                  <a:schemeClr val="accent2"/>
                </a:solidFill>
              </a:rPr>
              <a:t>Fêtes et traditions</a:t>
            </a:r>
          </a:p>
        </p:txBody>
      </p:sp>
      <p:sp>
        <p:nvSpPr>
          <p:cNvPr id="4" name="Text Placeholder 4"/>
          <p:cNvSpPr>
            <a:spLocks noGrp="1"/>
          </p:cNvSpPr>
          <p:nvPr>
            <p:ph type="body" sz="quarter" idx="17"/>
          </p:nvPr>
        </p:nvSpPr>
        <p:spPr>
          <a:xfrm>
            <a:off x="457200" y="1132868"/>
            <a:ext cx="8154000" cy="315912"/>
          </a:xfrm>
        </p:spPr>
        <p:txBody>
          <a:bodyPr/>
          <a:lstStyle/>
          <a:p>
            <a:r>
              <a:rPr lang="fr-LU" i="1" cap="none" dirty="0" smtClean="0">
                <a:solidFill>
                  <a:schemeClr val="accent1"/>
                </a:solidFill>
              </a:rPr>
              <a:t>Fuesend, </a:t>
            </a:r>
            <a:r>
              <a:rPr lang="fr-LU" b="0" cap="none" dirty="0" smtClean="0">
                <a:solidFill>
                  <a:schemeClr val="accent1"/>
                </a:solidFill>
              </a:rPr>
              <a:t>carnaval, du 2 février au mercredi des Cendres</a:t>
            </a:r>
            <a:endParaRPr lang="fr-LU" b="0" cap="none" dirty="0">
              <a:solidFill>
                <a:schemeClr val="accent1"/>
              </a:solidFill>
            </a:endParaRPr>
          </a:p>
        </p:txBody>
      </p:sp>
      <p:pic>
        <p:nvPicPr>
          <p:cNvPr id="8" name="Picture 2" descr="X:\Powerpoint Luxembourg\PHOTOS\Connaitre\slide34-129880.jpg"/>
          <p:cNvPicPr>
            <a:picLocks noChangeAspect="1" noChangeArrowheads="1"/>
          </p:cNvPicPr>
          <p:nvPr/>
        </p:nvPicPr>
        <p:blipFill>
          <a:blip r:embed="rId3" cstate="print"/>
          <a:srcRect/>
          <a:stretch>
            <a:fillRect/>
          </a:stretch>
        </p:blipFill>
        <p:spPr bwMode="auto">
          <a:xfrm>
            <a:off x="3211068" y="1946400"/>
            <a:ext cx="5400132" cy="385886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1247" r="4801"/>
          <a:stretch/>
        </p:blipFill>
        <p:spPr>
          <a:xfrm>
            <a:off x="457200" y="1946400"/>
            <a:ext cx="2592288" cy="3858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30293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Fêtes et traditions</a:t>
            </a:r>
            <a:endParaRPr lang="fr-LU" cap="none" dirty="0">
              <a:solidFill>
                <a:schemeClr val="accent2"/>
              </a:solidFill>
            </a:endParaRPr>
          </a:p>
        </p:txBody>
      </p:sp>
      <p:sp>
        <p:nvSpPr>
          <p:cNvPr id="4" name="Text Placeholder 4"/>
          <p:cNvSpPr>
            <a:spLocks noGrp="1"/>
          </p:cNvSpPr>
          <p:nvPr>
            <p:ph type="body" sz="quarter" idx="17"/>
          </p:nvPr>
        </p:nvSpPr>
        <p:spPr>
          <a:xfrm>
            <a:off x="457200" y="1132868"/>
            <a:ext cx="8154000" cy="315912"/>
          </a:xfrm>
        </p:spPr>
        <p:txBody>
          <a:bodyPr/>
          <a:lstStyle/>
          <a:p>
            <a:r>
              <a:rPr lang="fr-LU" i="1" cap="none" dirty="0">
                <a:solidFill>
                  <a:schemeClr val="accent1"/>
                </a:solidFill>
              </a:rPr>
              <a:t>B</a:t>
            </a:r>
            <a:r>
              <a:rPr lang="fr-LU" i="1" cap="none" dirty="0" smtClean="0">
                <a:solidFill>
                  <a:schemeClr val="accent1"/>
                </a:solidFill>
              </a:rPr>
              <a:t>uergbrennen, </a:t>
            </a:r>
            <a:r>
              <a:rPr lang="fr-LU" b="0" cap="none" dirty="0" smtClean="0">
                <a:solidFill>
                  <a:schemeClr val="accent1"/>
                </a:solidFill>
              </a:rPr>
              <a:t>fête des brandons, 1</a:t>
            </a:r>
            <a:r>
              <a:rPr lang="fr-LU" b="0" cap="none" baseline="30000" dirty="0" smtClean="0">
                <a:solidFill>
                  <a:schemeClr val="accent1"/>
                </a:solidFill>
              </a:rPr>
              <a:t>er</a:t>
            </a:r>
            <a:r>
              <a:rPr lang="fr-LU" b="0" cap="none" dirty="0" smtClean="0">
                <a:solidFill>
                  <a:schemeClr val="accent1"/>
                </a:solidFill>
              </a:rPr>
              <a:t> dimanche de carême</a:t>
            </a:r>
            <a:endParaRPr lang="fr-LU" b="0" cap="none" dirty="0">
              <a:solidFill>
                <a:schemeClr val="accent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060846"/>
            <a:ext cx="2468514" cy="367737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9060" y="2064934"/>
            <a:ext cx="5472140" cy="36732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77342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Fêtes et traditions</a:t>
            </a:r>
            <a:endParaRPr lang="fr-LU" cap="none" dirty="0">
              <a:solidFill>
                <a:schemeClr val="accent2"/>
              </a:solidFill>
            </a:endParaRPr>
          </a:p>
        </p:txBody>
      </p:sp>
      <p:sp>
        <p:nvSpPr>
          <p:cNvPr id="4" name="Text Placeholder 4"/>
          <p:cNvSpPr>
            <a:spLocks noGrp="1"/>
          </p:cNvSpPr>
          <p:nvPr>
            <p:ph type="body" sz="quarter" idx="17"/>
          </p:nvPr>
        </p:nvSpPr>
        <p:spPr>
          <a:xfrm>
            <a:off x="457199" y="1132868"/>
            <a:ext cx="8300265" cy="315912"/>
          </a:xfrm>
        </p:spPr>
        <p:txBody>
          <a:bodyPr/>
          <a:lstStyle/>
          <a:p>
            <a:r>
              <a:rPr lang="fr-LU" i="1" cap="none" dirty="0">
                <a:solidFill>
                  <a:schemeClr val="accent1"/>
                </a:solidFill>
              </a:rPr>
              <a:t>B</a:t>
            </a:r>
            <a:r>
              <a:rPr lang="fr-LU" i="1" cap="none" dirty="0" smtClean="0">
                <a:solidFill>
                  <a:schemeClr val="accent1"/>
                </a:solidFill>
              </a:rPr>
              <a:t>retzelsonndeg, </a:t>
            </a:r>
            <a:r>
              <a:rPr lang="fr-LU" b="0" cap="none" dirty="0" smtClean="0">
                <a:solidFill>
                  <a:schemeClr val="accent1"/>
                </a:solidFill>
              </a:rPr>
              <a:t>le dimanche du bretzel, 4</a:t>
            </a:r>
            <a:r>
              <a:rPr lang="fr-LU" b="0" cap="none" baseline="30000" dirty="0" smtClean="0">
                <a:solidFill>
                  <a:schemeClr val="accent1"/>
                </a:solidFill>
              </a:rPr>
              <a:t>e</a:t>
            </a:r>
            <a:r>
              <a:rPr lang="fr-LU" b="0" cap="none" dirty="0" smtClean="0">
                <a:solidFill>
                  <a:schemeClr val="accent1"/>
                </a:solidFill>
              </a:rPr>
              <a:t> dimanche de carême</a:t>
            </a:r>
            <a:endParaRPr lang="fr-LU" b="0" cap="none" dirty="0">
              <a:solidFill>
                <a:schemeClr val="accent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2127" y="1938487"/>
            <a:ext cx="5339716" cy="364539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1999" t="877" r="16209" b="-877"/>
          <a:stretch/>
        </p:blipFill>
        <p:spPr>
          <a:xfrm>
            <a:off x="457200" y="1938487"/>
            <a:ext cx="2664296" cy="36453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1096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Fêtes et traditions</a:t>
            </a:r>
            <a:endParaRPr lang="fr-LU" cap="none" dirty="0">
              <a:solidFill>
                <a:schemeClr val="accent2"/>
              </a:solidFill>
            </a:endParaRPr>
          </a:p>
        </p:txBody>
      </p:sp>
      <p:sp>
        <p:nvSpPr>
          <p:cNvPr id="4" name="Text Placeholder 4"/>
          <p:cNvSpPr>
            <a:spLocks noGrp="1"/>
          </p:cNvSpPr>
          <p:nvPr>
            <p:ph type="body" sz="quarter" idx="17"/>
          </p:nvPr>
        </p:nvSpPr>
        <p:spPr>
          <a:xfrm>
            <a:off x="457199" y="1132868"/>
            <a:ext cx="8300265" cy="315912"/>
          </a:xfrm>
        </p:spPr>
        <p:txBody>
          <a:bodyPr/>
          <a:lstStyle/>
          <a:p>
            <a:r>
              <a:rPr lang="fr-LU" i="1" cap="none" dirty="0" smtClean="0">
                <a:solidFill>
                  <a:schemeClr val="accent1"/>
                </a:solidFill>
              </a:rPr>
              <a:t>Oktav </a:t>
            </a:r>
            <a:r>
              <a:rPr lang="fr-LU" cap="none" dirty="0" smtClean="0">
                <a:solidFill>
                  <a:schemeClr val="accent1"/>
                </a:solidFill>
              </a:rPr>
              <a:t>et</a:t>
            </a:r>
            <a:r>
              <a:rPr lang="fr-LU" i="1" cap="none" dirty="0" smtClean="0">
                <a:solidFill>
                  <a:schemeClr val="accent1"/>
                </a:solidFill>
              </a:rPr>
              <a:t> </a:t>
            </a:r>
            <a:r>
              <a:rPr lang="fr-LU" i="1" cap="none" dirty="0">
                <a:solidFill>
                  <a:schemeClr val="accent1"/>
                </a:solidFill>
              </a:rPr>
              <a:t>M</a:t>
            </a:r>
            <a:r>
              <a:rPr lang="fr-LU" i="1" cap="none" dirty="0" smtClean="0">
                <a:solidFill>
                  <a:schemeClr val="accent1"/>
                </a:solidFill>
              </a:rPr>
              <a:t>äertchen</a:t>
            </a:r>
            <a:endParaRPr lang="fr-LU" b="0" cap="none" dirty="0">
              <a:solidFill>
                <a:schemeClr val="accent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1848" y="1923969"/>
            <a:ext cx="5239537" cy="349302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 y="1923968"/>
            <a:ext cx="2615065" cy="3493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0318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Fêtes et traditions</a:t>
            </a:r>
            <a:endParaRPr lang="fr-LU" cap="none" dirty="0">
              <a:solidFill>
                <a:schemeClr val="accent2"/>
              </a:solidFill>
            </a:endParaRPr>
          </a:p>
        </p:txBody>
      </p:sp>
      <p:sp>
        <p:nvSpPr>
          <p:cNvPr id="4" name="Text Placeholder 4"/>
          <p:cNvSpPr>
            <a:spLocks noGrp="1"/>
          </p:cNvSpPr>
          <p:nvPr>
            <p:ph type="body" sz="quarter" idx="17"/>
          </p:nvPr>
        </p:nvSpPr>
        <p:spPr>
          <a:xfrm>
            <a:off x="457199" y="1132868"/>
            <a:ext cx="8300265" cy="315912"/>
          </a:xfrm>
        </p:spPr>
        <p:txBody>
          <a:bodyPr/>
          <a:lstStyle/>
          <a:p>
            <a:r>
              <a:rPr lang="fr-LU" cap="none" dirty="0" smtClean="0">
                <a:solidFill>
                  <a:schemeClr val="accent1"/>
                </a:solidFill>
              </a:rPr>
              <a:t>Procession dansante d’Echternach</a:t>
            </a:r>
            <a:endParaRPr lang="fr-LU" b="0" cap="none" dirty="0">
              <a:solidFill>
                <a:schemeClr val="accent1"/>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670282" y="1773806"/>
            <a:ext cx="5875520" cy="3888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90680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Fêtes et traditions</a:t>
            </a:r>
            <a:endParaRPr lang="fr-LU" cap="none" dirty="0">
              <a:solidFill>
                <a:schemeClr val="accent2"/>
              </a:solidFill>
            </a:endParaRPr>
          </a:p>
        </p:txBody>
      </p:sp>
      <p:sp>
        <p:nvSpPr>
          <p:cNvPr id="4" name="Text Placeholder 4"/>
          <p:cNvSpPr>
            <a:spLocks noGrp="1"/>
          </p:cNvSpPr>
          <p:nvPr>
            <p:ph type="body" sz="quarter" idx="17"/>
          </p:nvPr>
        </p:nvSpPr>
        <p:spPr>
          <a:xfrm>
            <a:off x="457199" y="1132868"/>
            <a:ext cx="8300265" cy="315912"/>
          </a:xfrm>
        </p:spPr>
        <p:txBody>
          <a:bodyPr/>
          <a:lstStyle/>
          <a:p>
            <a:r>
              <a:rPr lang="fr-LU" cap="none" dirty="0" smtClean="0">
                <a:solidFill>
                  <a:schemeClr val="accent1"/>
                </a:solidFill>
              </a:rPr>
              <a:t>Fête nationale: </a:t>
            </a:r>
            <a:r>
              <a:rPr lang="fr-LU" b="0" cap="none" dirty="0" smtClean="0">
                <a:solidFill>
                  <a:schemeClr val="accent1"/>
                </a:solidFill>
              </a:rPr>
              <a:t>le 23 juin</a:t>
            </a:r>
            <a:endParaRPr lang="fr-LU" b="0" cap="none" dirty="0">
              <a:solidFill>
                <a:schemeClr val="accent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3049" y="1773805"/>
            <a:ext cx="5484415" cy="363395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683" t="17696" r="35314" b="4441"/>
          <a:stretch/>
        </p:blipFill>
        <p:spPr>
          <a:xfrm>
            <a:off x="457199" y="1773806"/>
            <a:ext cx="2710569" cy="3633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33164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Fêtes et traditions</a:t>
            </a:r>
            <a:endParaRPr lang="fr-LU" cap="none" dirty="0">
              <a:solidFill>
                <a:schemeClr val="accent2"/>
              </a:solidFill>
            </a:endParaRPr>
          </a:p>
        </p:txBody>
      </p:sp>
      <p:sp>
        <p:nvSpPr>
          <p:cNvPr id="4" name="Text Placeholder 4"/>
          <p:cNvSpPr>
            <a:spLocks noGrp="1"/>
          </p:cNvSpPr>
          <p:nvPr>
            <p:ph type="body" sz="quarter" idx="17"/>
          </p:nvPr>
        </p:nvSpPr>
        <p:spPr>
          <a:xfrm>
            <a:off x="457199" y="1132867"/>
            <a:ext cx="8300265" cy="630947"/>
          </a:xfrm>
        </p:spPr>
        <p:txBody>
          <a:bodyPr/>
          <a:lstStyle/>
          <a:p>
            <a:r>
              <a:rPr lang="fr-LU" i="1" cap="none" dirty="0" smtClean="0">
                <a:solidFill>
                  <a:schemeClr val="accent1"/>
                </a:solidFill>
              </a:rPr>
              <a:t>Schueberfouer, </a:t>
            </a:r>
            <a:r>
              <a:rPr lang="fr-LU" b="0" cap="none" dirty="0" smtClean="0">
                <a:solidFill>
                  <a:schemeClr val="accent1"/>
                </a:solidFill>
              </a:rPr>
              <a:t>fête foraine à Luxembourg, de fin août à début décembre</a:t>
            </a:r>
            <a:endParaRPr lang="fr-LU" b="0" cap="none" dirty="0">
              <a:solidFill>
                <a:schemeClr val="accent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1781713"/>
            <a:ext cx="2869070" cy="382542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3031" y="1763813"/>
            <a:ext cx="5124433" cy="3843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24030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Fêtes et traditions</a:t>
            </a:r>
            <a:endParaRPr lang="fr-LU" cap="none" dirty="0">
              <a:solidFill>
                <a:schemeClr val="accent2"/>
              </a:solidFill>
            </a:endParaRPr>
          </a:p>
        </p:txBody>
      </p:sp>
      <p:sp>
        <p:nvSpPr>
          <p:cNvPr id="4" name="Text Placeholder 4"/>
          <p:cNvSpPr>
            <a:spLocks noGrp="1"/>
          </p:cNvSpPr>
          <p:nvPr>
            <p:ph type="body" sz="quarter" idx="17"/>
          </p:nvPr>
        </p:nvSpPr>
        <p:spPr>
          <a:xfrm>
            <a:off x="457199" y="1132867"/>
            <a:ext cx="8300265" cy="630947"/>
          </a:xfrm>
        </p:spPr>
        <p:txBody>
          <a:bodyPr/>
          <a:lstStyle/>
          <a:p>
            <a:r>
              <a:rPr lang="fr-LU" i="1" cap="none" dirty="0" smtClean="0">
                <a:solidFill>
                  <a:schemeClr val="accent1"/>
                </a:solidFill>
              </a:rPr>
              <a:t>Kleeschen, </a:t>
            </a:r>
            <a:r>
              <a:rPr lang="fr-LU" b="0" cap="none" dirty="0" smtClean="0">
                <a:solidFill>
                  <a:schemeClr val="accent1"/>
                </a:solidFill>
              </a:rPr>
              <a:t>la Saint-Nicolas, le 6 décembre</a:t>
            </a:r>
            <a:endParaRPr lang="fr-LU" b="0" cap="none" dirty="0">
              <a:solidFill>
                <a:schemeClr val="accent1"/>
              </a:solidFill>
            </a:endParaRPr>
          </a:p>
        </p:txBody>
      </p:sp>
      <p:sp>
        <p:nvSpPr>
          <p:cNvPr id="6" name="ZoneTexte 8"/>
          <p:cNvSpPr txBox="1">
            <a:spLocks noChangeArrowheads="1"/>
          </p:cNvSpPr>
          <p:nvPr/>
        </p:nvSpPr>
        <p:spPr bwMode="auto">
          <a:xfrm>
            <a:off x="854637" y="1988840"/>
            <a:ext cx="3600450" cy="2554545"/>
          </a:xfrm>
          <a:prstGeom prst="rect">
            <a:avLst/>
          </a:prstGeom>
          <a:noFill/>
          <a:ln w="9525">
            <a:noFill/>
            <a:miter lim="800000"/>
            <a:headEnd/>
            <a:tailEnd/>
          </a:ln>
        </p:spPr>
        <p:txBody>
          <a:bodyPr>
            <a:spAutoFit/>
          </a:bodyPr>
          <a:lstStyle/>
          <a:p>
            <a:pPr algn="l"/>
            <a:r>
              <a:rPr lang="de-DE" sz="1600" b="1" i="1" dirty="0">
                <a:cs typeface="Arial" charset="0"/>
              </a:rPr>
              <a:t>Léiwe Kleeschen </a:t>
            </a:r>
            <a:endParaRPr lang="de-DE" sz="1600" b="1" i="1" dirty="0" smtClean="0">
              <a:cs typeface="Arial" charset="0"/>
            </a:endParaRPr>
          </a:p>
          <a:p>
            <a:pPr algn="l"/>
            <a:endParaRPr lang="de-DE" sz="1600" i="1" dirty="0">
              <a:cs typeface="Arial" charset="0"/>
            </a:endParaRPr>
          </a:p>
          <a:p>
            <a:pPr algn="l"/>
            <a:r>
              <a:rPr lang="de-DE" sz="1600" i="1" dirty="0">
                <a:cs typeface="Arial" charset="0"/>
              </a:rPr>
              <a:t>Léiwe Kleeschen, gudde Kleeschen</a:t>
            </a:r>
            <a:br>
              <a:rPr lang="de-DE" sz="1600" i="1" dirty="0">
                <a:cs typeface="Arial" charset="0"/>
              </a:rPr>
            </a:br>
            <a:r>
              <a:rPr lang="de-DE" sz="1600" i="1" dirty="0">
                <a:cs typeface="Arial" charset="0"/>
              </a:rPr>
              <a:t>Bréng eis Saachen, allerhand,</a:t>
            </a:r>
            <a:br>
              <a:rPr lang="de-DE" sz="1600" i="1" dirty="0">
                <a:cs typeface="Arial" charset="0"/>
              </a:rPr>
            </a:br>
            <a:r>
              <a:rPr lang="de-DE" sz="1600" i="1" dirty="0">
                <a:cs typeface="Arial" charset="0"/>
              </a:rPr>
              <a:t>Fir ze kucken, fir ze schmaachen,</a:t>
            </a:r>
            <a:br>
              <a:rPr lang="de-DE" sz="1600" i="1" dirty="0">
                <a:cs typeface="Arial" charset="0"/>
              </a:rPr>
            </a:br>
            <a:r>
              <a:rPr lang="de-DE" sz="1600" i="1" dirty="0">
                <a:cs typeface="Arial" charset="0"/>
              </a:rPr>
              <a:t>Aus dem schéinen Himmelsland.</a:t>
            </a:r>
            <a:br>
              <a:rPr lang="de-DE" sz="1600" i="1" dirty="0">
                <a:cs typeface="Arial" charset="0"/>
              </a:rPr>
            </a:br>
            <a:r>
              <a:rPr lang="de-DE" sz="1600" i="1" dirty="0">
                <a:cs typeface="Arial" charset="0"/>
              </a:rPr>
              <a:t>Bei der Dier do stinn eis Telleren</a:t>
            </a:r>
            <a:br>
              <a:rPr lang="de-DE" sz="1600" i="1" dirty="0">
                <a:cs typeface="Arial" charset="0"/>
              </a:rPr>
            </a:br>
            <a:r>
              <a:rPr lang="de-DE" sz="1600" i="1" dirty="0">
                <a:cs typeface="Arial" charset="0"/>
              </a:rPr>
              <a:t>Beieneen an enger Rei</a:t>
            </a:r>
            <a:br>
              <a:rPr lang="de-DE" sz="1600" i="1" dirty="0">
                <a:cs typeface="Arial" charset="0"/>
              </a:rPr>
            </a:br>
            <a:r>
              <a:rPr lang="de-DE" sz="1600" i="1" dirty="0">
                <a:cs typeface="Arial" charset="0"/>
              </a:rPr>
              <a:t>'T läit och Hee do fir Däin Iesel</a:t>
            </a:r>
            <a:br>
              <a:rPr lang="de-DE" sz="1600" i="1" dirty="0">
                <a:cs typeface="Arial" charset="0"/>
              </a:rPr>
            </a:br>
            <a:r>
              <a:rPr lang="de-DE" sz="1600" i="1" dirty="0">
                <a:cs typeface="Arial" charset="0"/>
              </a:rPr>
              <a:t>Dofir bréng ons Spillgezei. </a:t>
            </a:r>
            <a:endParaRPr lang="de-DE" sz="1600" dirty="0">
              <a:cs typeface="Arial" charset="0"/>
            </a:endParaRPr>
          </a:p>
        </p:txBody>
      </p:sp>
      <p:pic>
        <p:nvPicPr>
          <p:cNvPr id="7" name="Picture 3" descr="X:\Powerpoint Luxembourg\PHOTOS\DL_168891.jpg"/>
          <p:cNvPicPr>
            <a:picLocks noChangeAspect="1" noChangeArrowheads="1"/>
          </p:cNvPicPr>
          <p:nvPr/>
        </p:nvPicPr>
        <p:blipFill>
          <a:blip r:embed="rId5" cstate="print"/>
          <a:srcRect/>
          <a:stretch>
            <a:fillRect/>
          </a:stretch>
        </p:blipFill>
        <p:spPr bwMode="auto">
          <a:xfrm>
            <a:off x="4351795" y="1628800"/>
            <a:ext cx="4200077" cy="3434318"/>
          </a:xfrm>
          <a:prstGeom prst="rect">
            <a:avLst/>
          </a:prstGeom>
          <a:ln>
            <a:noFill/>
          </a:ln>
          <a:effectLst>
            <a:outerShdw blurRad="292100" dist="139700" dir="2700000" algn="tl" rotWithShape="0">
              <a:srgbClr val="333333">
                <a:alpha val="65000"/>
              </a:srgbClr>
            </a:outerShdw>
          </a:effectLst>
        </p:spPr>
      </p:pic>
      <p:pic>
        <p:nvPicPr>
          <p:cNvPr id="3" name="Léiwe Kleeschen, Gudde Kleesch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40439" y="5559051"/>
            <a:ext cx="609600" cy="609600"/>
          </a:xfrm>
          <a:prstGeom prst="rect">
            <a:avLst/>
          </a:prstGeom>
        </p:spPr>
      </p:pic>
    </p:spTree>
    <p:extLst>
      <p:ext uri="{BB962C8B-B14F-4D97-AF65-F5344CB8AC3E}">
        <p14:creationId xmlns:p14="http://schemas.microsoft.com/office/powerpoint/2010/main" val="3903316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1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Luxembourgeois et Luxembourgeoises célèbres</a:t>
            </a:r>
            <a:endParaRPr lang="fr-LU" cap="none" dirty="0">
              <a:solidFill>
                <a:schemeClr val="accent2"/>
              </a:solidFill>
            </a:endParaRPr>
          </a:p>
        </p:txBody>
      </p:sp>
      <p:pic>
        <p:nvPicPr>
          <p:cNvPr id="8" name="Picture 4" descr="D:\collage\sip_160954.jpg"/>
          <p:cNvPicPr>
            <a:picLocks noChangeAspect="1" noChangeArrowheads="1"/>
          </p:cNvPicPr>
          <p:nvPr/>
        </p:nvPicPr>
        <p:blipFill>
          <a:blip r:embed="rId3" cstate="print"/>
          <a:srcRect/>
          <a:stretch>
            <a:fillRect/>
          </a:stretch>
        </p:blipFill>
        <p:spPr bwMode="auto">
          <a:xfrm>
            <a:off x="457744" y="3949320"/>
            <a:ext cx="2564400" cy="170674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8759" t="5359" b="4888"/>
          <a:stretch/>
        </p:blipFill>
        <p:spPr>
          <a:xfrm>
            <a:off x="3286175" y="1347463"/>
            <a:ext cx="2506562" cy="1668832"/>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12200" b="42279"/>
          <a:stretch/>
        </p:blipFill>
        <p:spPr>
          <a:xfrm>
            <a:off x="6056570" y="3942147"/>
            <a:ext cx="2565880" cy="1712831"/>
          </a:xfrm>
          <a:prstGeom prst="rect">
            <a:avLst/>
          </a:prstGeom>
          <a:ln>
            <a:noFill/>
          </a:ln>
          <a:effectLst>
            <a:outerShdw blurRad="292100" dist="139700" dir="2700000" algn="tl" rotWithShape="0">
              <a:srgbClr val="333333">
                <a:alpha val="65000"/>
              </a:srgbClr>
            </a:outerShdw>
          </a:effectLst>
        </p:spPr>
      </p:pic>
      <p:sp>
        <p:nvSpPr>
          <p:cNvPr id="15" name="ZoneTexte 14"/>
          <p:cNvSpPr txBox="1">
            <a:spLocks noChangeArrowheads="1"/>
          </p:cNvSpPr>
          <p:nvPr/>
        </p:nvSpPr>
        <p:spPr bwMode="auto">
          <a:xfrm>
            <a:off x="3801626" y="3052362"/>
            <a:ext cx="1475660" cy="276999"/>
          </a:xfrm>
          <a:prstGeom prst="rect">
            <a:avLst/>
          </a:prstGeom>
          <a:noFill/>
          <a:ln w="9525">
            <a:noFill/>
            <a:miter lim="800000"/>
            <a:headEnd/>
            <a:tailEnd/>
          </a:ln>
        </p:spPr>
        <p:txBody>
          <a:bodyPr wrap="none">
            <a:spAutoFit/>
          </a:bodyPr>
          <a:lstStyle/>
          <a:p>
            <a:r>
              <a:rPr lang="fr-CH" sz="1200" b="1" dirty="0">
                <a:latin typeface="+mn-lt"/>
                <a:cs typeface="Arial" charset="0"/>
              </a:rPr>
              <a:t>Jean-Claude Juncker</a:t>
            </a:r>
          </a:p>
        </p:txBody>
      </p:sp>
      <p:sp>
        <p:nvSpPr>
          <p:cNvPr id="16" name="ZoneTexte 18"/>
          <p:cNvSpPr txBox="1">
            <a:spLocks noChangeArrowheads="1"/>
          </p:cNvSpPr>
          <p:nvPr/>
        </p:nvSpPr>
        <p:spPr bwMode="auto">
          <a:xfrm>
            <a:off x="1183606" y="3394234"/>
            <a:ext cx="2088232" cy="553998"/>
          </a:xfrm>
          <a:prstGeom prst="rect">
            <a:avLst/>
          </a:prstGeom>
          <a:noFill/>
          <a:ln w="9525">
            <a:noFill/>
            <a:miter lim="800000"/>
            <a:headEnd/>
            <a:tailEnd/>
          </a:ln>
        </p:spPr>
        <p:txBody>
          <a:bodyPr wrap="square">
            <a:spAutoFit/>
          </a:bodyPr>
          <a:lstStyle/>
          <a:p>
            <a:r>
              <a:rPr lang="fr-CH" sz="1200" b="1" dirty="0" smtClean="0">
                <a:cs typeface="Arial" charset="0"/>
              </a:rPr>
              <a:t>Ranga Yogeshwar</a:t>
            </a:r>
            <a:endParaRPr lang="fr-CH" sz="1200" b="1" dirty="0">
              <a:latin typeface="+mn-lt"/>
              <a:cs typeface="Arial" charset="0"/>
            </a:endParaRPr>
          </a:p>
          <a:p>
            <a:endParaRPr lang="fr-CH" dirty="0">
              <a:latin typeface="+mn-lt"/>
            </a:endParaRPr>
          </a:p>
        </p:txBody>
      </p:sp>
      <p:sp>
        <p:nvSpPr>
          <p:cNvPr id="18" name="ZoneTexte 16"/>
          <p:cNvSpPr txBox="1">
            <a:spLocks noChangeArrowheads="1"/>
          </p:cNvSpPr>
          <p:nvPr/>
        </p:nvSpPr>
        <p:spPr bwMode="auto">
          <a:xfrm>
            <a:off x="6619579" y="3394234"/>
            <a:ext cx="1439863" cy="553998"/>
          </a:xfrm>
          <a:prstGeom prst="rect">
            <a:avLst/>
          </a:prstGeom>
          <a:noFill/>
          <a:ln w="9525">
            <a:noFill/>
            <a:miter lim="800000"/>
            <a:headEnd/>
            <a:tailEnd/>
          </a:ln>
        </p:spPr>
        <p:txBody>
          <a:bodyPr wrap="square">
            <a:spAutoFit/>
          </a:bodyPr>
          <a:lstStyle/>
          <a:p>
            <a:r>
              <a:rPr lang="fr-CH" sz="1200" b="1" dirty="0" smtClean="0">
                <a:latin typeface="+mn-lt"/>
                <a:cs typeface="Arial" charset="0"/>
              </a:rPr>
              <a:t>Désirée Nosbusch</a:t>
            </a:r>
            <a:endParaRPr lang="fr-CH" sz="1200" b="1" dirty="0">
              <a:latin typeface="+mn-lt"/>
              <a:cs typeface="Arial" charset="0"/>
            </a:endParaRPr>
          </a:p>
          <a:p>
            <a:pPr algn="ctr"/>
            <a:endParaRPr lang="fr-CH" dirty="0">
              <a:latin typeface="+mn-lt"/>
            </a:endParaRPr>
          </a:p>
        </p:txBody>
      </p:sp>
      <p:sp>
        <p:nvSpPr>
          <p:cNvPr id="3" name="Rectangle 2"/>
          <p:cNvSpPr/>
          <p:nvPr/>
        </p:nvSpPr>
        <p:spPr>
          <a:xfrm>
            <a:off x="6933966" y="5654978"/>
            <a:ext cx="1326450" cy="461665"/>
          </a:xfrm>
          <a:prstGeom prst="rect">
            <a:avLst/>
          </a:prstGeom>
        </p:spPr>
        <p:txBody>
          <a:bodyPr wrap="square">
            <a:spAutoFit/>
          </a:bodyPr>
          <a:lstStyle/>
          <a:p>
            <a:r>
              <a:rPr lang="fr-CH" sz="1200" b="1" dirty="0" smtClean="0">
                <a:cs typeface="Arial" charset="0"/>
              </a:rPr>
              <a:t>Léa Linster</a:t>
            </a:r>
          </a:p>
          <a:p>
            <a:endParaRPr lang="fr-CH" sz="1200" b="1" dirty="0">
              <a:cs typeface="Arial" charset="0"/>
            </a:endParaRPr>
          </a:p>
        </p:txBody>
      </p:sp>
      <p:sp>
        <p:nvSpPr>
          <p:cNvPr id="7" name="Rectangle 6"/>
          <p:cNvSpPr/>
          <p:nvPr/>
        </p:nvSpPr>
        <p:spPr>
          <a:xfrm>
            <a:off x="1184532" y="5654978"/>
            <a:ext cx="1136786" cy="276999"/>
          </a:xfrm>
          <a:prstGeom prst="rect">
            <a:avLst/>
          </a:prstGeom>
        </p:spPr>
        <p:txBody>
          <a:bodyPr wrap="none">
            <a:spAutoFit/>
          </a:bodyPr>
          <a:lstStyle/>
          <a:p>
            <a:r>
              <a:rPr lang="fr-CH" sz="1200" b="1" dirty="0" smtClean="0">
                <a:cs typeface="Arial" charset="0"/>
              </a:rPr>
              <a:t>Guy Helminger</a:t>
            </a:r>
            <a:endParaRPr lang="fr-CH" sz="1200" b="1" dirty="0">
              <a:cs typeface="Arial"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6218" y="969523"/>
            <a:ext cx="1506587" cy="242471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1219" y="3555916"/>
            <a:ext cx="1616474" cy="2424711"/>
          </a:xfrm>
          <a:prstGeom prst="rect">
            <a:avLst/>
          </a:prstGeom>
          <a:ln>
            <a:noFill/>
          </a:ln>
          <a:effectLst>
            <a:outerShdw blurRad="292100" dist="139700" dir="2700000" algn="tl" rotWithShape="0">
              <a:srgbClr val="333333">
                <a:alpha val="65000"/>
              </a:srgbClr>
            </a:outerShdw>
          </a:effectLst>
        </p:spPr>
      </p:pic>
      <p:sp>
        <p:nvSpPr>
          <p:cNvPr id="19" name="Rectangle 18"/>
          <p:cNvSpPr/>
          <p:nvPr/>
        </p:nvSpPr>
        <p:spPr>
          <a:xfrm>
            <a:off x="3882128" y="5994191"/>
            <a:ext cx="1314655" cy="276999"/>
          </a:xfrm>
          <a:prstGeom prst="rect">
            <a:avLst/>
          </a:prstGeom>
        </p:spPr>
        <p:txBody>
          <a:bodyPr wrap="none">
            <a:spAutoFit/>
          </a:bodyPr>
          <a:lstStyle/>
          <a:p>
            <a:r>
              <a:rPr lang="fr-CH" sz="1200" b="1" dirty="0" smtClean="0">
                <a:cs typeface="Arial" charset="0"/>
              </a:rPr>
              <a:t>Christine Majerus</a:t>
            </a:r>
            <a:endParaRPr lang="en-US" sz="1200" b="1" dirty="0"/>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068" y="969523"/>
            <a:ext cx="1616473" cy="24247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4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cap="none" dirty="0" smtClean="0">
                <a:solidFill>
                  <a:srgbClr val="FF0000"/>
                </a:solidFill>
              </a:rPr>
              <a:t>Saviez-vous que …?</a:t>
            </a:r>
            <a:endParaRPr lang="en-US" cap="none" dirty="0">
              <a:solidFill>
                <a:srgbClr val="FF0000"/>
              </a:solidFill>
            </a:endParaRPr>
          </a:p>
        </p:txBody>
      </p:sp>
      <p:sp>
        <p:nvSpPr>
          <p:cNvPr id="5" name="Espace réservé du contenu 2"/>
          <p:cNvSpPr txBox="1">
            <a:spLocks noGrp="1"/>
          </p:cNvSpPr>
          <p:nvPr>
            <p:ph sz="half" idx="14"/>
          </p:nvPr>
        </p:nvSpPr>
        <p:spPr>
          <a:xfrm>
            <a:off x="487721" y="2145950"/>
            <a:ext cx="8150400" cy="4140000"/>
          </a:xfrm>
          <a:prstGeom prst="rect">
            <a:avLst/>
          </a:prstGeom>
        </p:spPr>
        <p:txBody>
          <a:bodyPr numCol="1"/>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0000" indent="-270000">
              <a:lnSpc>
                <a:spcPts val="2160"/>
              </a:lnSpc>
              <a:spcBef>
                <a:spcPts val="0"/>
              </a:spcBef>
            </a:pPr>
            <a:r>
              <a:rPr lang="fr-FR" dirty="0" smtClean="0">
                <a:cs typeface="Arial" charset="0"/>
              </a:rPr>
              <a:t>trois chercheurs d’origine luxembourgeoise ont reçu le prix Nobel ? </a:t>
            </a:r>
          </a:p>
          <a:p>
            <a:pPr marL="270000" indent="-270000">
              <a:lnSpc>
                <a:spcPts val="2160"/>
              </a:lnSpc>
              <a:spcBef>
                <a:spcPts val="0"/>
              </a:spcBef>
              <a:buNone/>
            </a:pPr>
            <a:endParaRPr lang="fr-FR" dirty="0" smtClean="0">
              <a:cs typeface="Arial" charset="0"/>
            </a:endParaRPr>
          </a:p>
          <a:p>
            <a:pPr marL="270000" indent="-270000">
              <a:lnSpc>
                <a:spcPts val="2160"/>
              </a:lnSpc>
              <a:spcBef>
                <a:spcPts val="0"/>
              </a:spcBef>
            </a:pPr>
            <a:r>
              <a:rPr lang="fr-FR" dirty="0" smtClean="0">
                <a:cs typeface="Arial" charset="0"/>
              </a:rPr>
              <a:t>le Luxembourgeois Pierre Werner est considéré comme le « père de l’euro » ?</a:t>
            </a:r>
          </a:p>
          <a:p>
            <a:pPr marL="270000" indent="-270000">
              <a:lnSpc>
                <a:spcPts val="2160"/>
              </a:lnSpc>
              <a:spcBef>
                <a:spcPts val="0"/>
              </a:spcBef>
              <a:buNone/>
            </a:pPr>
            <a:endParaRPr lang="fr-FR" dirty="0" smtClean="0">
              <a:cs typeface="Arial" charset="0"/>
            </a:endParaRPr>
          </a:p>
          <a:p>
            <a:pPr marL="270000" indent="-270000">
              <a:lnSpc>
                <a:spcPts val="2160"/>
              </a:lnSpc>
              <a:spcBef>
                <a:spcPts val="0"/>
              </a:spcBef>
            </a:pPr>
            <a:r>
              <a:rPr lang="fr-FR" dirty="0" smtClean="0">
                <a:cs typeface="Arial" charset="0"/>
              </a:rPr>
              <a:t>la seule femme au monde ayant obtenu un Bocuse d’or est Luxembourgeoise ? </a:t>
            </a:r>
          </a:p>
          <a:p>
            <a:pPr marL="270000" indent="-270000">
              <a:lnSpc>
                <a:spcPts val="2160"/>
              </a:lnSpc>
              <a:spcBef>
                <a:spcPts val="0"/>
              </a:spcBef>
              <a:buNone/>
            </a:pPr>
            <a:endParaRPr lang="fr-FR" dirty="0" smtClean="0">
              <a:cs typeface="Arial" charset="0"/>
            </a:endParaRPr>
          </a:p>
          <a:p>
            <a:pPr marL="270000" indent="-270000">
              <a:lnSpc>
                <a:spcPts val="2160"/>
              </a:lnSpc>
              <a:spcBef>
                <a:spcPts val="0"/>
              </a:spcBef>
            </a:pPr>
            <a:r>
              <a:rPr lang="fr-FR" dirty="0" smtClean="0">
                <a:cs typeface="Arial" charset="0"/>
              </a:rPr>
              <a:t>Robert Schuman, un des pères de l’Europe, est né à Luxembourg ?</a:t>
            </a:r>
          </a:p>
          <a:p>
            <a:pPr marL="270000" indent="-270000">
              <a:lnSpc>
                <a:spcPts val="2160"/>
              </a:lnSpc>
              <a:spcBef>
                <a:spcPts val="0"/>
              </a:spcBef>
              <a:buNone/>
            </a:pPr>
            <a:endParaRPr lang="fr-FR" dirty="0" smtClean="0">
              <a:cs typeface="Arial" charset="0"/>
            </a:endParaRPr>
          </a:p>
          <a:p>
            <a:pPr marL="270000" indent="-270000">
              <a:lnSpc>
                <a:spcPts val="2160"/>
              </a:lnSpc>
              <a:spcBef>
                <a:spcPts val="0"/>
              </a:spcBef>
            </a:pPr>
            <a:r>
              <a:rPr lang="fr-FR" dirty="0" smtClean="0">
                <a:cs typeface="Arial" charset="0"/>
              </a:rPr>
              <a:t>quatre Luxembourgeois ont gagné le Tour de France ?</a:t>
            </a:r>
          </a:p>
          <a:p>
            <a:pPr marL="270000" indent="-270000">
              <a:lnSpc>
                <a:spcPts val="2160"/>
              </a:lnSpc>
              <a:spcBef>
                <a:spcPts val="0"/>
              </a:spcBef>
              <a:buNone/>
            </a:pPr>
            <a:endParaRPr lang="fr-FR" dirty="0" smtClean="0">
              <a:cs typeface="Arial" charset="0"/>
            </a:endParaRPr>
          </a:p>
          <a:p>
            <a:pPr marL="270000" indent="-270000">
              <a:lnSpc>
                <a:spcPts val="2160"/>
              </a:lnSpc>
              <a:spcBef>
                <a:spcPts val="0"/>
              </a:spcBef>
            </a:pPr>
            <a:r>
              <a:rPr lang="fr-FR" dirty="0" smtClean="0">
                <a:cs typeface="Arial" charset="0"/>
              </a:rPr>
              <a:t>le père de la science-fiction était Luxembourgeois ? </a:t>
            </a:r>
            <a:endParaRPr lang="fr-FR" dirty="0">
              <a:cs typeface="Arial"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075" y="585314"/>
            <a:ext cx="3360524" cy="1298977"/>
          </a:xfrm>
          <a:prstGeom prst="rect">
            <a:avLst/>
          </a:prstGeom>
        </p:spPr>
      </p:pic>
    </p:spTree>
    <p:extLst>
      <p:ext uri="{BB962C8B-B14F-4D97-AF65-F5344CB8AC3E}">
        <p14:creationId xmlns:p14="http://schemas.microsoft.com/office/powerpoint/2010/main" val="1004345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rgbClr val="FF0000"/>
                </a:solidFill>
              </a:rPr>
              <a:t>En un clin d’œil</a:t>
            </a:r>
            <a:endParaRPr lang="fr-FR" cap="none" dirty="0">
              <a:solidFill>
                <a:srgbClr val="FF0000"/>
              </a:solidFill>
            </a:endParaRPr>
          </a:p>
        </p:txBody>
      </p:sp>
      <p:sp>
        <p:nvSpPr>
          <p:cNvPr id="5" name="Espace réservé du contenu 2"/>
          <p:cNvSpPr txBox="1">
            <a:spLocks noGrp="1"/>
          </p:cNvSpPr>
          <p:nvPr>
            <p:ph sz="half" idx="14"/>
          </p:nvPr>
        </p:nvSpPr>
        <p:spPr>
          <a:xfrm>
            <a:off x="457199" y="1718810"/>
            <a:ext cx="8150400" cy="4048390"/>
          </a:xfrm>
          <a:prstGeom prst="rect">
            <a:avLst/>
          </a:prstGeom>
        </p:spPr>
        <p:txBody>
          <a:bodyPr numCol="1"/>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0000" indent="-270000">
              <a:lnSpc>
                <a:spcPct val="100000"/>
              </a:lnSpc>
              <a:spcBef>
                <a:spcPts val="600"/>
              </a:spcBef>
              <a:spcAft>
                <a:spcPts val="600"/>
              </a:spcAft>
            </a:pPr>
            <a:r>
              <a:rPr lang="fr-FR" b="1" dirty="0">
                <a:cs typeface="Arial" charset="0"/>
              </a:rPr>
              <a:t>Dénomination officielle : </a:t>
            </a:r>
            <a:r>
              <a:rPr lang="fr-FR" dirty="0">
                <a:cs typeface="Arial" charset="0"/>
              </a:rPr>
              <a:t>Grand-Duché de Luxembourg</a:t>
            </a:r>
            <a:endParaRPr lang="fr-FR" sz="400" dirty="0">
              <a:cs typeface="Arial" charset="0"/>
            </a:endParaRPr>
          </a:p>
          <a:p>
            <a:pPr marL="270000" indent="-270000">
              <a:lnSpc>
                <a:spcPct val="100000"/>
              </a:lnSpc>
              <a:spcBef>
                <a:spcPts val="600"/>
              </a:spcBef>
              <a:spcAft>
                <a:spcPts val="600"/>
              </a:spcAft>
            </a:pPr>
            <a:r>
              <a:rPr lang="fr-FR" b="1" dirty="0">
                <a:cs typeface="Arial" charset="0"/>
              </a:rPr>
              <a:t>Capitale : </a:t>
            </a:r>
            <a:r>
              <a:rPr lang="fr-FR" dirty="0">
                <a:cs typeface="Arial" charset="0"/>
              </a:rPr>
              <a:t>Luxembourg (</a:t>
            </a:r>
            <a:r>
              <a:rPr lang="fr-FR" dirty="0" smtClean="0">
                <a:cs typeface="Arial" charset="0"/>
              </a:rPr>
              <a:t>116 328 </a:t>
            </a:r>
            <a:r>
              <a:rPr lang="fr-FR" dirty="0">
                <a:cs typeface="Arial" charset="0"/>
              </a:rPr>
              <a:t>habitants)</a:t>
            </a:r>
            <a:endParaRPr lang="fr-FR" sz="400" dirty="0">
              <a:cs typeface="Arial" charset="0"/>
            </a:endParaRPr>
          </a:p>
          <a:p>
            <a:pPr marL="270000" indent="-270000">
              <a:lnSpc>
                <a:spcPct val="100000"/>
              </a:lnSpc>
              <a:spcBef>
                <a:spcPts val="600"/>
              </a:spcBef>
              <a:spcAft>
                <a:spcPts val="600"/>
              </a:spcAft>
            </a:pPr>
            <a:r>
              <a:rPr lang="fr-FR" b="1" dirty="0">
                <a:cs typeface="Arial" charset="0"/>
              </a:rPr>
              <a:t>Pays voisins :</a:t>
            </a:r>
            <a:r>
              <a:rPr lang="fr-FR" dirty="0">
                <a:cs typeface="Arial" charset="0"/>
              </a:rPr>
              <a:t> Allemagne, Belgique, France</a:t>
            </a:r>
            <a:endParaRPr lang="fr-FR" sz="400" dirty="0">
              <a:cs typeface="Arial" charset="0"/>
            </a:endParaRPr>
          </a:p>
          <a:p>
            <a:pPr marL="270000" indent="-270000">
              <a:lnSpc>
                <a:spcPct val="100000"/>
              </a:lnSpc>
              <a:spcBef>
                <a:spcPts val="600"/>
              </a:spcBef>
              <a:spcAft>
                <a:spcPts val="600"/>
              </a:spcAft>
            </a:pPr>
            <a:r>
              <a:rPr lang="fr-FR" b="1" dirty="0">
                <a:cs typeface="Arial" charset="0"/>
              </a:rPr>
              <a:t>Superficie : </a:t>
            </a:r>
            <a:r>
              <a:rPr lang="fr-CH" dirty="0" smtClean="0">
                <a:cs typeface="Arial" charset="0"/>
              </a:rPr>
              <a:t>2 586 </a:t>
            </a:r>
            <a:r>
              <a:rPr lang="fr-CH" dirty="0">
                <a:cs typeface="Arial" charset="0"/>
              </a:rPr>
              <a:t>km</a:t>
            </a:r>
            <a:r>
              <a:rPr lang="fr-CH" baseline="30000" dirty="0">
                <a:cs typeface="Arial" charset="0"/>
              </a:rPr>
              <a:t>2</a:t>
            </a:r>
            <a:endParaRPr lang="fr-CH" sz="400" b="1" dirty="0">
              <a:cs typeface="Arial" charset="0"/>
            </a:endParaRPr>
          </a:p>
          <a:p>
            <a:pPr marL="270000" indent="-270000">
              <a:lnSpc>
                <a:spcPct val="100000"/>
              </a:lnSpc>
              <a:spcBef>
                <a:spcPts val="600"/>
              </a:spcBef>
              <a:spcAft>
                <a:spcPts val="600"/>
              </a:spcAft>
            </a:pPr>
            <a:r>
              <a:rPr lang="fr-FR" b="1" dirty="0">
                <a:cs typeface="Arial" charset="0"/>
              </a:rPr>
              <a:t>Langues : </a:t>
            </a:r>
            <a:r>
              <a:rPr lang="fr-FR" dirty="0">
                <a:cs typeface="Arial" charset="0"/>
              </a:rPr>
              <a:t>luxembourgeois, français, allemand</a:t>
            </a:r>
            <a:endParaRPr lang="fr-CH" sz="400" dirty="0">
              <a:cs typeface="Arial" charset="0"/>
            </a:endParaRPr>
          </a:p>
          <a:p>
            <a:pPr marL="270000" indent="-270000">
              <a:lnSpc>
                <a:spcPct val="100000"/>
              </a:lnSpc>
              <a:spcBef>
                <a:spcPts val="600"/>
              </a:spcBef>
            </a:pPr>
            <a:r>
              <a:rPr lang="fr-FR" b="1" dirty="0">
                <a:cs typeface="Arial" charset="0"/>
              </a:rPr>
              <a:t>Population :</a:t>
            </a:r>
            <a:r>
              <a:rPr lang="fr-FR" dirty="0">
                <a:cs typeface="Arial" charset="0"/>
              </a:rPr>
              <a:t> </a:t>
            </a:r>
            <a:endParaRPr lang="fr-FR" dirty="0" smtClean="0">
              <a:cs typeface="Arial" charset="0"/>
            </a:endParaRPr>
          </a:p>
          <a:p>
            <a:pPr marL="0" indent="0">
              <a:lnSpc>
                <a:spcPct val="100000"/>
              </a:lnSpc>
              <a:spcBef>
                <a:spcPts val="600"/>
              </a:spcBef>
              <a:buNone/>
            </a:pPr>
            <a:endParaRPr lang="fr-CH" sz="600" dirty="0">
              <a:cs typeface="Arial" charset="0"/>
            </a:endParaRPr>
          </a:p>
          <a:p>
            <a:pPr marL="543600" lvl="1" indent="-180000">
              <a:spcBef>
                <a:spcPts val="0"/>
              </a:spcBef>
              <a:spcAft>
                <a:spcPts val="600"/>
              </a:spcAft>
            </a:pPr>
            <a:r>
              <a:rPr lang="fr-FR" sz="1800" dirty="0" smtClean="0">
                <a:cs typeface="Arial" charset="0"/>
              </a:rPr>
              <a:t>602 000 habitants ;</a:t>
            </a:r>
          </a:p>
          <a:p>
            <a:pPr marL="543600" lvl="1" indent="-180000">
              <a:spcBef>
                <a:spcPts val="0"/>
              </a:spcBef>
              <a:spcAft>
                <a:spcPts val="600"/>
              </a:spcAft>
            </a:pPr>
            <a:r>
              <a:rPr lang="fr-FR" sz="1800" dirty="0" smtClean="0">
                <a:cs typeface="Arial" charset="0"/>
              </a:rPr>
              <a:t>Plus de 170 nationalités ; taux d’étrangers : 47,9 %.</a:t>
            </a:r>
            <a:endParaRPr lang="fr-CH" sz="600" dirty="0">
              <a:cs typeface="Arial" charset="0"/>
            </a:endParaRPr>
          </a:p>
          <a:p>
            <a:pPr marL="270000" indent="-270000">
              <a:lnSpc>
                <a:spcPct val="100000"/>
              </a:lnSpc>
              <a:spcBef>
                <a:spcPts val="600"/>
              </a:spcBef>
              <a:spcAft>
                <a:spcPts val="600"/>
              </a:spcAft>
            </a:pPr>
            <a:r>
              <a:rPr lang="fr-FR" b="1" dirty="0">
                <a:cs typeface="Arial" charset="0"/>
              </a:rPr>
              <a:t>Zone horaire : </a:t>
            </a:r>
            <a:r>
              <a:rPr lang="fr-FR" dirty="0">
                <a:cs typeface="Arial" charset="0"/>
              </a:rPr>
              <a:t>GMT/UTC +1</a:t>
            </a:r>
            <a:endParaRPr lang="fr-FR" sz="800" dirty="0">
              <a:cs typeface="Arial" charset="0"/>
            </a:endParaRPr>
          </a:p>
          <a:p>
            <a:pPr marL="270000" indent="-270000">
              <a:lnSpc>
                <a:spcPct val="100000"/>
              </a:lnSpc>
              <a:spcBef>
                <a:spcPts val="600"/>
              </a:spcBef>
              <a:spcAft>
                <a:spcPts val="600"/>
              </a:spcAft>
            </a:pPr>
            <a:r>
              <a:rPr lang="fr-FR" b="1" dirty="0">
                <a:cs typeface="Arial" charset="0"/>
              </a:rPr>
              <a:t>Unité monétaire : </a:t>
            </a:r>
            <a:r>
              <a:rPr lang="fr-FR" dirty="0" smtClean="0">
                <a:cs typeface="Arial" charset="0"/>
              </a:rPr>
              <a:t>euro</a:t>
            </a:r>
            <a:endParaRPr lang="fr-CH" dirty="0">
              <a:cs typeface="Arial"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075" y="585314"/>
            <a:ext cx="3360524" cy="1298977"/>
          </a:xfrm>
          <a:prstGeom prst="rect">
            <a:avLst/>
          </a:prstGeom>
        </p:spPr>
      </p:pic>
    </p:spTree>
    <p:extLst>
      <p:ext uri="{BB962C8B-B14F-4D97-AF65-F5344CB8AC3E}">
        <p14:creationId xmlns:p14="http://schemas.microsoft.com/office/powerpoint/2010/main" val="26802674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rgbClr val="FF0000"/>
                </a:solidFill>
              </a:rPr>
              <a:t>Saviez-vous que …?</a:t>
            </a:r>
            <a:endParaRPr lang="fr-FR" cap="none" dirty="0">
              <a:solidFill>
                <a:srgbClr val="FF0000"/>
              </a:solidFill>
            </a:endParaRPr>
          </a:p>
        </p:txBody>
      </p:sp>
      <p:sp>
        <p:nvSpPr>
          <p:cNvPr id="5" name="Espace réservé du contenu 2"/>
          <p:cNvSpPr txBox="1">
            <a:spLocks noGrp="1"/>
          </p:cNvSpPr>
          <p:nvPr>
            <p:ph sz="half" idx="14"/>
          </p:nvPr>
        </p:nvSpPr>
        <p:spPr>
          <a:xfrm>
            <a:off x="457199" y="2393885"/>
            <a:ext cx="8150400" cy="4140000"/>
          </a:xfrm>
          <a:prstGeom prst="rect">
            <a:avLst/>
          </a:prstGeom>
        </p:spPr>
        <p:txBody>
          <a:bodyPr numCol="1"/>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0000" indent="-270000">
              <a:spcBef>
                <a:spcPts val="0"/>
              </a:spcBef>
            </a:pPr>
            <a:r>
              <a:rPr lang="fr-FR" dirty="0" smtClean="0">
                <a:cs typeface="Arial" charset="0"/>
              </a:rPr>
              <a:t>trois éléments du patrimoine luxembourgeois sont officiellement reconnus par l’Unesco ? </a:t>
            </a:r>
          </a:p>
          <a:p>
            <a:pPr marL="270000" indent="-270000">
              <a:spcBef>
                <a:spcPts val="0"/>
              </a:spcBef>
            </a:pPr>
            <a:endParaRPr lang="fr-FR" dirty="0" smtClean="0">
              <a:cs typeface="Arial" charset="0"/>
            </a:endParaRPr>
          </a:p>
          <a:p>
            <a:pPr marL="270000" indent="-270000">
              <a:spcBef>
                <a:spcPts val="0"/>
              </a:spcBef>
            </a:pPr>
            <a:r>
              <a:rPr lang="fr-FR" dirty="0" smtClean="0">
                <a:cs typeface="Arial" charset="0"/>
              </a:rPr>
              <a:t>qu’en dessous de la Ville de Luxembourg s'étendent 23 km de galeries souterraines du temps de la forteresse, appelées casemates ?</a:t>
            </a:r>
          </a:p>
          <a:p>
            <a:pPr marL="270000" indent="-270000">
              <a:spcBef>
                <a:spcPts val="0"/>
              </a:spcBef>
            </a:pPr>
            <a:endParaRPr lang="fr-FR" dirty="0" smtClean="0">
              <a:cs typeface="Arial" charset="0"/>
            </a:endParaRPr>
          </a:p>
          <a:p>
            <a:pPr marL="270000" indent="-270000">
              <a:spcBef>
                <a:spcPts val="0"/>
              </a:spcBef>
            </a:pPr>
            <a:r>
              <a:rPr lang="fr-FR" dirty="0" smtClean="0">
                <a:cs typeface="Arial" charset="0"/>
              </a:rPr>
              <a:t>la ville de Luxembourg est la seule ville à avoir été Capitale européenne de la culture à deux reprises ?</a:t>
            </a:r>
          </a:p>
          <a:p>
            <a:pPr marL="0" indent="0">
              <a:spcBef>
                <a:spcPts val="0"/>
              </a:spcBef>
              <a:buNone/>
            </a:pPr>
            <a:endParaRPr lang="fr-FR" dirty="0">
              <a:cs typeface="Arial"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075" y="585314"/>
            <a:ext cx="3360524" cy="1298977"/>
          </a:xfrm>
          <a:prstGeom prst="rect">
            <a:avLst/>
          </a:prstGeom>
        </p:spPr>
      </p:pic>
    </p:spTree>
    <p:extLst>
      <p:ext uri="{BB962C8B-B14F-4D97-AF65-F5344CB8AC3E}">
        <p14:creationId xmlns:p14="http://schemas.microsoft.com/office/powerpoint/2010/main" val="1755620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rgbClr val="FF0000"/>
                </a:solidFill>
              </a:rPr>
              <a:t>Saviez-vous que …?</a:t>
            </a:r>
            <a:endParaRPr lang="fr-FR" cap="none" dirty="0">
              <a:solidFill>
                <a:srgbClr val="FF0000"/>
              </a:solidFill>
            </a:endParaRPr>
          </a:p>
        </p:txBody>
      </p:sp>
      <p:sp>
        <p:nvSpPr>
          <p:cNvPr id="5" name="Espace réservé du contenu 2"/>
          <p:cNvSpPr txBox="1">
            <a:spLocks noGrp="1"/>
          </p:cNvSpPr>
          <p:nvPr>
            <p:ph sz="half" idx="14"/>
          </p:nvPr>
        </p:nvSpPr>
        <p:spPr>
          <a:xfrm>
            <a:off x="457199" y="2483895"/>
            <a:ext cx="8150400" cy="4140000"/>
          </a:xfrm>
          <a:prstGeom prst="rect">
            <a:avLst/>
          </a:prstGeom>
        </p:spPr>
        <p:txBody>
          <a:bodyPr numCol="1"/>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0000" indent="-270000">
              <a:spcBef>
                <a:spcPts val="0"/>
              </a:spcBef>
            </a:pPr>
            <a:r>
              <a:rPr lang="fr-FR" dirty="0" smtClean="0">
                <a:cs typeface="Arial" charset="0"/>
              </a:rPr>
              <a:t>le Luxembourg consacre environ 1 % de son RNB à l’aide publique au développement ?</a:t>
            </a:r>
          </a:p>
          <a:p>
            <a:pPr marL="270000" indent="-270000">
              <a:spcBef>
                <a:spcPts val="0"/>
              </a:spcBef>
              <a:buNone/>
            </a:pPr>
            <a:endParaRPr lang="fr-FR" dirty="0" smtClean="0">
              <a:cs typeface="Arial" charset="0"/>
            </a:endParaRPr>
          </a:p>
          <a:p>
            <a:pPr marL="270000" indent="-270000">
              <a:spcBef>
                <a:spcPts val="0"/>
              </a:spcBef>
            </a:pPr>
            <a:r>
              <a:rPr lang="fr-FR" dirty="0" smtClean="0">
                <a:cs typeface="Arial" charset="0"/>
              </a:rPr>
              <a:t>le Luxembourg est le principal centre d’inscription à la cote officielle de « green bonds » au monde ?</a:t>
            </a:r>
          </a:p>
          <a:p>
            <a:pPr marL="270000" indent="-270000">
              <a:spcBef>
                <a:spcPts val="0"/>
              </a:spcBef>
            </a:pPr>
            <a:endParaRPr lang="fr-FR" dirty="0" smtClean="0">
              <a:cs typeface="Arial" charset="0"/>
            </a:endParaRPr>
          </a:p>
          <a:p>
            <a:pPr marL="270000" indent="-270000">
              <a:spcBef>
                <a:spcPts val="0"/>
              </a:spcBef>
            </a:pPr>
            <a:r>
              <a:rPr lang="fr-FR" dirty="0" smtClean="0">
                <a:cs typeface="Arial" charset="0"/>
              </a:rPr>
              <a:t>le Luxembourg a promulgué la première loi européenne sur l’exploitation des ressources spatiales ?</a:t>
            </a:r>
          </a:p>
          <a:p>
            <a:pPr marL="270000" indent="-270000">
              <a:spcBef>
                <a:spcPts val="0"/>
              </a:spcBef>
              <a:buNone/>
            </a:pPr>
            <a:endParaRPr lang="fr-FR" dirty="0" smtClean="0">
              <a:cs typeface="Arial" charset="0"/>
            </a:endParaRPr>
          </a:p>
          <a:p>
            <a:pPr marL="270000" indent="-270000">
              <a:spcBef>
                <a:spcPts val="0"/>
              </a:spcBef>
            </a:pPr>
            <a:r>
              <a:rPr lang="fr-FR" dirty="0" smtClean="0">
                <a:cs typeface="Arial" charset="0"/>
              </a:rPr>
              <a:t>le Grand-Duché figure en haut du classement des systèmes de </a:t>
            </a:r>
          </a:p>
          <a:p>
            <a:pPr marL="270000" indent="-270000">
              <a:spcBef>
                <a:spcPts val="0"/>
              </a:spcBef>
              <a:buNone/>
            </a:pPr>
            <a:r>
              <a:rPr lang="fr-FR" dirty="0" smtClean="0">
                <a:cs typeface="Arial" charset="0"/>
              </a:rPr>
              <a:t>       santé mondiaux ?</a:t>
            </a:r>
          </a:p>
          <a:p>
            <a:pPr marL="0" indent="0">
              <a:spcBef>
                <a:spcPts val="0"/>
              </a:spcBef>
              <a:buNone/>
            </a:pPr>
            <a:endParaRPr lang="fr-FR" dirty="0">
              <a:cs typeface="Arial"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075" y="585314"/>
            <a:ext cx="3360524" cy="1298977"/>
          </a:xfrm>
          <a:prstGeom prst="rect">
            <a:avLst/>
          </a:prstGeom>
        </p:spPr>
      </p:pic>
    </p:spTree>
    <p:extLst>
      <p:ext uri="{BB962C8B-B14F-4D97-AF65-F5344CB8AC3E}">
        <p14:creationId xmlns:p14="http://schemas.microsoft.com/office/powerpoint/2010/main" val="39980948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8239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En un clin d’œil</a:t>
            </a:r>
            <a:endParaRPr lang="fr-LU" cap="none" dirty="0">
              <a:solidFill>
                <a:schemeClr val="accent2"/>
              </a:solidFill>
            </a:endParaRPr>
          </a:p>
        </p:txBody>
      </p:sp>
      <p:pic>
        <p:nvPicPr>
          <p:cNvPr id="6" name="Espace réservé du contenu 8"/>
          <p:cNvPicPr>
            <a:picLocks noChangeAspect="1"/>
          </p:cNvPicPr>
          <p:nvPr/>
        </p:nvPicPr>
        <p:blipFill rotWithShape="1">
          <a:blip r:embed="rId3" cstate="print">
            <a:extLst>
              <a:ext uri="{28A0092B-C50C-407E-A947-70E740481C1C}">
                <a14:useLocalDpi xmlns:a14="http://schemas.microsoft.com/office/drawing/2010/main" val="0"/>
              </a:ext>
            </a:extLst>
          </a:blip>
          <a:srcRect t="23728" b="10738"/>
          <a:stretch/>
        </p:blipFill>
        <p:spPr>
          <a:xfrm>
            <a:off x="443849" y="1043734"/>
            <a:ext cx="8280920" cy="5220581"/>
          </a:xfrm>
          <a:prstGeom prst="rect">
            <a:avLst/>
          </a:prstGeom>
        </p:spPr>
      </p:pic>
      <p:sp>
        <p:nvSpPr>
          <p:cNvPr id="3" name="Rectangle 2"/>
          <p:cNvSpPr/>
          <p:nvPr/>
        </p:nvSpPr>
        <p:spPr>
          <a:xfrm>
            <a:off x="463169" y="713935"/>
            <a:ext cx="3970639" cy="400110"/>
          </a:xfrm>
          <a:prstGeom prst="rect">
            <a:avLst/>
          </a:prstGeom>
        </p:spPr>
        <p:txBody>
          <a:bodyPr wrap="none">
            <a:spAutoFit/>
          </a:bodyPr>
          <a:lstStyle/>
          <a:p>
            <a:r>
              <a:rPr lang="fr-LU" sz="2000" b="1" dirty="0" smtClean="0">
                <a:solidFill>
                  <a:schemeClr val="accent1"/>
                </a:solidFill>
              </a:rPr>
              <a:t>Le Luxembourg aisément accessible</a:t>
            </a:r>
            <a:endParaRPr lang="fr-LU" sz="2000" b="1" dirty="0">
              <a:solidFill>
                <a:schemeClr val="accent1"/>
              </a:solidFill>
            </a:endParaRPr>
          </a:p>
        </p:txBody>
      </p:sp>
    </p:spTree>
    <p:extLst>
      <p:ext uri="{BB962C8B-B14F-4D97-AF65-F5344CB8AC3E}">
        <p14:creationId xmlns:p14="http://schemas.microsoft.com/office/powerpoint/2010/main" val="17060645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Géographie</a:t>
            </a:r>
            <a:endParaRPr lang="fr-LU" cap="none" dirty="0">
              <a:solidFill>
                <a:schemeClr val="accent2"/>
              </a:solidFill>
            </a:endParaRPr>
          </a:p>
        </p:txBody>
      </p:sp>
      <p:sp>
        <p:nvSpPr>
          <p:cNvPr id="6" name="Espace réservé du contenu 2"/>
          <p:cNvSpPr>
            <a:spLocks noGrp="1"/>
          </p:cNvSpPr>
          <p:nvPr>
            <p:ph sz="half" idx="4294967295"/>
          </p:nvPr>
        </p:nvSpPr>
        <p:spPr>
          <a:xfrm>
            <a:off x="516574" y="1538789"/>
            <a:ext cx="4343457" cy="4617160"/>
          </a:xfrm>
          <a:prstGeom prst="rect">
            <a:avLst/>
          </a:prstGeom>
        </p:spPr>
        <p:txBody>
          <a:bodyPr/>
          <a:lstStyle/>
          <a:p>
            <a:pPr eaLnBrk="1" hangingPunct="1">
              <a:spcBef>
                <a:spcPts val="0"/>
              </a:spcBef>
              <a:spcAft>
                <a:spcPts val="600"/>
              </a:spcAft>
            </a:pPr>
            <a:r>
              <a:rPr lang="fr-FR" b="1" dirty="0" smtClean="0">
                <a:cs typeface="Arial" charset="0"/>
              </a:rPr>
              <a:t>Superficie : </a:t>
            </a:r>
            <a:r>
              <a:rPr lang="fr-FR" dirty="0" smtClean="0">
                <a:cs typeface="Arial" charset="0"/>
              </a:rPr>
              <a:t>2 586 km</a:t>
            </a:r>
            <a:r>
              <a:rPr lang="fr-FR" baseline="30000" dirty="0" smtClean="0">
                <a:cs typeface="Arial" charset="0"/>
              </a:rPr>
              <a:t>2</a:t>
            </a:r>
            <a:br>
              <a:rPr lang="fr-FR" baseline="30000" dirty="0" smtClean="0">
                <a:cs typeface="Arial" charset="0"/>
              </a:rPr>
            </a:br>
            <a:endParaRPr lang="fr-FR" baseline="30000" dirty="0" smtClean="0">
              <a:cs typeface="Arial" charset="0"/>
            </a:endParaRPr>
          </a:p>
          <a:p>
            <a:pPr eaLnBrk="1" hangingPunct="1">
              <a:spcBef>
                <a:spcPts val="0"/>
              </a:spcBef>
              <a:spcAft>
                <a:spcPts val="600"/>
              </a:spcAft>
            </a:pPr>
            <a:r>
              <a:rPr lang="fr-FR" b="1" dirty="0" smtClean="0">
                <a:cs typeface="Arial" charset="0"/>
              </a:rPr>
              <a:t>Pays voisins : </a:t>
            </a:r>
            <a:br>
              <a:rPr lang="fr-FR" b="1" dirty="0" smtClean="0">
                <a:cs typeface="Arial" charset="0"/>
              </a:rPr>
            </a:br>
            <a:r>
              <a:rPr lang="fr-FR" dirty="0" smtClean="0">
                <a:cs typeface="Arial" charset="0"/>
              </a:rPr>
              <a:t>Allemagne, Belgique, France</a:t>
            </a:r>
            <a:br>
              <a:rPr lang="fr-FR" dirty="0" smtClean="0">
                <a:cs typeface="Arial" charset="0"/>
              </a:rPr>
            </a:br>
            <a:endParaRPr lang="fr-FR" dirty="0" smtClean="0">
              <a:cs typeface="Arial" charset="0"/>
            </a:endParaRPr>
          </a:p>
          <a:p>
            <a:pPr marL="270000" indent="-270000">
              <a:lnSpc>
                <a:spcPct val="100000"/>
              </a:lnSpc>
              <a:spcBef>
                <a:spcPts val="600"/>
              </a:spcBef>
            </a:pPr>
            <a:r>
              <a:rPr lang="fr-FR" b="1" dirty="0" smtClean="0">
                <a:cs typeface="Arial" charset="0"/>
              </a:rPr>
              <a:t>Deux régions naturelles :</a:t>
            </a:r>
            <a:br>
              <a:rPr lang="fr-FR" b="1" dirty="0" smtClean="0">
                <a:cs typeface="Arial" charset="0"/>
              </a:rPr>
            </a:br>
            <a:r>
              <a:rPr lang="fr-FR" dirty="0" smtClean="0">
                <a:cs typeface="Arial" charset="0"/>
              </a:rPr>
              <a:t>l’Oesling (nord) </a:t>
            </a:r>
            <a:br>
              <a:rPr lang="fr-FR" dirty="0" smtClean="0">
                <a:cs typeface="Arial" charset="0"/>
              </a:rPr>
            </a:br>
            <a:r>
              <a:rPr lang="fr-FR" dirty="0" smtClean="0">
                <a:cs typeface="Arial" charset="0"/>
              </a:rPr>
              <a:t>et le Gutland (ouest, sud, est) </a:t>
            </a:r>
            <a:endParaRPr lang="fr-FR" dirty="0">
              <a:cs typeface="Arial" charset="0"/>
            </a:endParaRPr>
          </a:p>
          <a:p>
            <a:pPr marL="0" indent="0">
              <a:lnSpc>
                <a:spcPct val="100000"/>
              </a:lnSpc>
              <a:spcBef>
                <a:spcPts val="600"/>
              </a:spcBef>
              <a:buNone/>
            </a:pPr>
            <a:endParaRPr lang="fr-CH" sz="600" dirty="0">
              <a:cs typeface="Arial" charset="0"/>
            </a:endParaRPr>
          </a:p>
          <a:p>
            <a:pPr marL="543600" lvl="1" indent="-180000">
              <a:spcBef>
                <a:spcPts val="0"/>
              </a:spcBef>
              <a:spcAft>
                <a:spcPts val="600"/>
              </a:spcAft>
            </a:pPr>
            <a:r>
              <a:rPr lang="fr-FR" sz="1800" b="1" dirty="0" smtClean="0">
                <a:cs typeface="Arial" charset="0"/>
              </a:rPr>
              <a:t>Oesling : </a:t>
            </a:r>
            <a:r>
              <a:rPr lang="fr-FR" sz="1800" dirty="0" smtClean="0">
                <a:cs typeface="Arial" charset="0"/>
              </a:rPr>
              <a:t>région boisée, </a:t>
            </a:r>
            <a:br>
              <a:rPr lang="fr-FR" sz="1800" dirty="0" smtClean="0">
                <a:cs typeface="Arial" charset="0"/>
              </a:rPr>
            </a:br>
            <a:r>
              <a:rPr lang="fr-FR" sz="1800" dirty="0" smtClean="0">
                <a:cs typeface="Arial" charset="0"/>
              </a:rPr>
              <a:t>rivières et lacs, 2 parcs naturels</a:t>
            </a:r>
            <a:endParaRPr lang="fr-FR" sz="1800" b="1" dirty="0">
              <a:cs typeface="Arial" charset="0"/>
            </a:endParaRPr>
          </a:p>
          <a:p>
            <a:pPr marL="543600" lvl="1" indent="-180000">
              <a:spcBef>
                <a:spcPts val="0"/>
              </a:spcBef>
              <a:spcAft>
                <a:spcPts val="600"/>
              </a:spcAft>
            </a:pPr>
            <a:r>
              <a:rPr lang="en-US" sz="1800" b="1" dirty="0" err="1" smtClean="0">
                <a:cs typeface="Arial" charset="0"/>
              </a:rPr>
              <a:t>Gutland</a:t>
            </a:r>
            <a:r>
              <a:rPr lang="en-US" sz="1800" b="1" dirty="0" smtClean="0">
                <a:cs typeface="Arial" charset="0"/>
              </a:rPr>
              <a:t> : </a:t>
            </a:r>
            <a:r>
              <a:rPr lang="en-US" sz="1800" dirty="0" err="1" smtClean="0">
                <a:cs typeface="Arial" charset="0"/>
              </a:rPr>
              <a:t>campagnes</a:t>
            </a:r>
            <a:r>
              <a:rPr lang="en-US" sz="1800" dirty="0" smtClean="0">
                <a:cs typeface="Arial" charset="0"/>
              </a:rPr>
              <a:t> et </a:t>
            </a:r>
            <a:r>
              <a:rPr lang="en-US" sz="1800" dirty="0" err="1" smtClean="0">
                <a:cs typeface="Arial" charset="0"/>
              </a:rPr>
              <a:t>forêts</a:t>
            </a:r>
            <a:r>
              <a:rPr lang="en-US" sz="1800" dirty="0" smtClean="0">
                <a:cs typeface="Arial" charset="0"/>
              </a:rPr>
              <a:t>, 1 </a:t>
            </a:r>
            <a:r>
              <a:rPr lang="en-US" sz="1800" dirty="0" err="1" smtClean="0">
                <a:cs typeface="Arial" charset="0"/>
              </a:rPr>
              <a:t>parc</a:t>
            </a:r>
            <a:r>
              <a:rPr lang="en-US" sz="1800" dirty="0" smtClean="0">
                <a:cs typeface="Arial" charset="0"/>
              </a:rPr>
              <a:t> naturel</a:t>
            </a:r>
            <a:r>
              <a:rPr lang="fr-FR" sz="1800" dirty="0" smtClean="0">
                <a:cs typeface="Arial" charset="0"/>
              </a:rPr>
              <a:t/>
            </a:r>
            <a:br>
              <a:rPr lang="fr-FR" sz="1800" dirty="0" smtClean="0">
                <a:cs typeface="Arial" charset="0"/>
              </a:rPr>
            </a:br>
            <a:endParaRPr lang="fr-CH" sz="1800" dirty="0" smtClean="0">
              <a:cs typeface="Arial" charset="0"/>
            </a:endParaRPr>
          </a:p>
          <a:p>
            <a:pPr eaLnBrk="1" hangingPunct="1">
              <a:spcBef>
                <a:spcPts val="0"/>
              </a:spcBef>
            </a:pPr>
            <a:r>
              <a:rPr lang="fr-FR" b="1" dirty="0" smtClean="0">
                <a:cs typeface="Arial" charset="0"/>
              </a:rPr>
              <a:t>Climat : </a:t>
            </a:r>
            <a:r>
              <a:rPr lang="fr-FR" dirty="0" smtClean="0">
                <a:cs typeface="Arial" charset="0"/>
              </a:rPr>
              <a:t>tempéré</a:t>
            </a:r>
            <a:endParaRPr lang="fr-CH" dirty="0" smtClean="0">
              <a:cs typeface="Arial" charset="0"/>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85" t="22537" r="10288" b="10495"/>
          <a:stretch/>
        </p:blipFill>
        <p:spPr bwMode="auto">
          <a:xfrm>
            <a:off x="3941930" y="953725"/>
            <a:ext cx="5130570" cy="4680520"/>
          </a:xfrm>
          <a:prstGeom prst="rect">
            <a:avLst/>
          </a:prstGeom>
          <a:noFill/>
        </p:spPr>
      </p:pic>
    </p:spTree>
    <p:extLst>
      <p:ext uri="{BB962C8B-B14F-4D97-AF65-F5344CB8AC3E}">
        <p14:creationId xmlns:p14="http://schemas.microsoft.com/office/powerpoint/2010/main" val="336420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LU" cap="none" dirty="0" smtClean="0">
                <a:solidFill>
                  <a:schemeClr val="accent2"/>
                </a:solidFill>
              </a:rPr>
              <a:t>Système politique</a:t>
            </a:r>
            <a:endParaRPr lang="fr-LU" cap="none" dirty="0">
              <a:solidFill>
                <a:schemeClr val="accent2"/>
              </a:solidFill>
            </a:endParaRPr>
          </a:p>
        </p:txBody>
      </p:sp>
      <p:sp>
        <p:nvSpPr>
          <p:cNvPr id="6" name="Espace réservé du contenu 2"/>
          <p:cNvSpPr txBox="1">
            <a:spLocks/>
          </p:cNvSpPr>
          <p:nvPr/>
        </p:nvSpPr>
        <p:spPr>
          <a:xfrm>
            <a:off x="457200" y="1493785"/>
            <a:ext cx="8229600" cy="5067300"/>
          </a:xfrm>
          <a:prstGeom prst="rect">
            <a:avLst/>
          </a:prstGeom>
        </p:spPr>
        <p:txBody>
          <a:bodyPr/>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0000" indent="-270000">
              <a:lnSpc>
                <a:spcPct val="100000"/>
              </a:lnSpc>
              <a:spcBef>
                <a:spcPts val="600"/>
              </a:spcBef>
            </a:pPr>
            <a:r>
              <a:rPr lang="fr-FR" b="1" dirty="0" smtClean="0">
                <a:cs typeface="Arial" charset="0"/>
              </a:rPr>
              <a:t>Forme de gouvernement :</a:t>
            </a:r>
            <a:r>
              <a:rPr lang="fr-FR" dirty="0" smtClean="0">
                <a:cs typeface="Arial" charset="0"/>
              </a:rPr>
              <a:t> démocratie parlementaire sous le régime </a:t>
            </a:r>
            <a:br>
              <a:rPr lang="fr-FR" dirty="0" smtClean="0">
                <a:cs typeface="Arial" charset="0"/>
              </a:rPr>
            </a:br>
            <a:r>
              <a:rPr lang="fr-FR" dirty="0" smtClean="0">
                <a:cs typeface="Arial" charset="0"/>
              </a:rPr>
              <a:t>d’une monarchie constitutionnelle  </a:t>
            </a:r>
          </a:p>
          <a:p>
            <a:pPr marL="270000" indent="-270000">
              <a:lnSpc>
                <a:spcPct val="100000"/>
              </a:lnSpc>
              <a:spcBef>
                <a:spcPts val="600"/>
              </a:spcBef>
            </a:pPr>
            <a:r>
              <a:rPr lang="fr-FR" b="1" dirty="0" smtClean="0">
                <a:cs typeface="Arial" charset="0"/>
              </a:rPr>
              <a:t>Constitution :</a:t>
            </a:r>
            <a:r>
              <a:rPr lang="fr-FR" dirty="0" smtClean="0">
                <a:cs typeface="Arial" charset="0"/>
              </a:rPr>
              <a:t> Constitution du Grand-Duché de Luxembourg </a:t>
            </a:r>
            <a:br>
              <a:rPr lang="fr-FR" dirty="0" smtClean="0">
                <a:cs typeface="Arial" charset="0"/>
              </a:rPr>
            </a:br>
            <a:r>
              <a:rPr lang="fr-FR" dirty="0" smtClean="0">
                <a:cs typeface="Arial" charset="0"/>
              </a:rPr>
              <a:t>du 17 octobre 1868, modifiée à plusieurs reprises</a:t>
            </a:r>
          </a:p>
          <a:p>
            <a:pPr marL="270000" indent="-270000">
              <a:lnSpc>
                <a:spcPct val="100000"/>
              </a:lnSpc>
              <a:spcBef>
                <a:spcPts val="600"/>
              </a:spcBef>
            </a:pPr>
            <a:r>
              <a:rPr lang="fr-FR" b="1" dirty="0" smtClean="0">
                <a:cs typeface="Arial" charset="0"/>
              </a:rPr>
              <a:t>Suffrage universel :</a:t>
            </a:r>
            <a:r>
              <a:rPr lang="fr-FR" dirty="0" smtClean="0">
                <a:cs typeface="Arial" charset="0"/>
              </a:rPr>
              <a:t> introduit en 1919</a:t>
            </a:r>
          </a:p>
          <a:p>
            <a:pPr marL="270000" indent="-270000">
              <a:lnSpc>
                <a:spcPct val="100000"/>
              </a:lnSpc>
              <a:spcBef>
                <a:spcPts val="600"/>
              </a:spcBef>
            </a:pPr>
            <a:r>
              <a:rPr lang="fr-FR" b="1" dirty="0" smtClean="0">
                <a:cs typeface="Arial" charset="0"/>
              </a:rPr>
              <a:t>Chef d’État :</a:t>
            </a:r>
            <a:r>
              <a:rPr lang="fr-FR" dirty="0" smtClean="0">
                <a:cs typeface="Arial" charset="0"/>
              </a:rPr>
              <a:t> S.A.R. le Grand-Duc Henri</a:t>
            </a:r>
          </a:p>
          <a:p>
            <a:pPr marL="270000" indent="-270000">
              <a:lnSpc>
                <a:spcPct val="100000"/>
              </a:lnSpc>
              <a:spcBef>
                <a:spcPts val="600"/>
              </a:spcBef>
            </a:pPr>
            <a:r>
              <a:rPr lang="fr-FR" b="1" dirty="0" smtClean="0">
                <a:cs typeface="Arial" charset="0"/>
              </a:rPr>
              <a:t>Parlement (Chambre des députés) :</a:t>
            </a:r>
            <a:r>
              <a:rPr lang="fr-FR" dirty="0" smtClean="0">
                <a:cs typeface="Arial" charset="0"/>
              </a:rPr>
              <a:t> 60 députés</a:t>
            </a:r>
          </a:p>
          <a:p>
            <a:pPr marL="270000" indent="-270000">
              <a:lnSpc>
                <a:spcPct val="100000"/>
              </a:lnSpc>
              <a:spcBef>
                <a:spcPts val="600"/>
              </a:spcBef>
            </a:pPr>
            <a:r>
              <a:rPr lang="fr-FR" b="1" dirty="0" smtClean="0">
                <a:cs typeface="Arial" charset="0"/>
              </a:rPr>
              <a:t>Chef du gouvernement : </a:t>
            </a:r>
            <a:r>
              <a:rPr lang="fr-FR" dirty="0" smtClean="0">
                <a:cs typeface="Arial" charset="0"/>
              </a:rPr>
              <a:t>Xavier Bettel, Premier ministre, ministre d’État</a:t>
            </a:r>
          </a:p>
          <a:p>
            <a:pPr marL="270000" indent="-270000">
              <a:lnSpc>
                <a:spcPct val="100000"/>
              </a:lnSpc>
              <a:spcBef>
                <a:spcPts val="600"/>
              </a:spcBef>
            </a:pPr>
            <a:r>
              <a:rPr lang="fr-FR" b="1" dirty="0" smtClean="0">
                <a:cs typeface="Arial" charset="0"/>
              </a:rPr>
              <a:t>Partis au pouvoir (depuis 2013 et réélus en 2018) :</a:t>
            </a:r>
            <a:r>
              <a:rPr lang="fr-FR" dirty="0" smtClean="0">
                <a:cs typeface="Arial" charset="0"/>
              </a:rPr>
              <a:t> gouvernement de coalition entre le Parti démocratique (DP), le Parti ouvrier socialiste luxembourgeois (LSAP) et Les Verts (déi gréng)</a:t>
            </a:r>
          </a:p>
          <a:p>
            <a:pPr marL="270000" indent="-270000">
              <a:lnSpc>
                <a:spcPct val="100000"/>
              </a:lnSpc>
              <a:spcBef>
                <a:spcPts val="600"/>
              </a:spcBef>
            </a:pPr>
            <a:r>
              <a:rPr lang="fr-FR" b="1" dirty="0" smtClean="0">
                <a:cs typeface="Arial" charset="0"/>
              </a:rPr>
              <a:t>Séparation des pouvoirs</a:t>
            </a:r>
          </a:p>
        </p:txBody>
      </p:sp>
    </p:spTree>
    <p:extLst>
      <p:ext uri="{BB962C8B-B14F-4D97-AF65-F5344CB8AC3E}">
        <p14:creationId xmlns:p14="http://schemas.microsoft.com/office/powerpoint/2010/main" val="3244965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Le Luxembourg dans le monde</a:t>
            </a:r>
            <a:endParaRPr lang="fr-FR" cap="none" dirty="0">
              <a:solidFill>
                <a:schemeClr val="accent2"/>
              </a:solidFill>
            </a:endParaRPr>
          </a:p>
        </p:txBody>
      </p:sp>
      <p:sp>
        <p:nvSpPr>
          <p:cNvPr id="7" name="Espace réservé du contenu 2"/>
          <p:cNvSpPr txBox="1">
            <a:spLocks/>
          </p:cNvSpPr>
          <p:nvPr/>
        </p:nvSpPr>
        <p:spPr>
          <a:xfrm>
            <a:off x="516575" y="1152010"/>
            <a:ext cx="8229600" cy="3694468"/>
          </a:xfrm>
          <a:prstGeom prst="rect">
            <a:avLst/>
          </a:prstGeom>
        </p:spPr>
        <p:txBody>
          <a:bodyPr/>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0000" indent="-270000">
              <a:lnSpc>
                <a:spcPct val="100000"/>
              </a:lnSpc>
              <a:spcBef>
                <a:spcPts val="600"/>
              </a:spcBef>
              <a:spcAft>
                <a:spcPts val="600"/>
              </a:spcAft>
            </a:pPr>
            <a:r>
              <a:rPr lang="fr-FR" b="1" dirty="0" smtClean="0">
                <a:cs typeface="Arial" charset="0"/>
              </a:rPr>
              <a:t>Grande Région :</a:t>
            </a:r>
            <a:r>
              <a:rPr lang="fr-FR" dirty="0" smtClean="0">
                <a:cs typeface="Arial" charset="0"/>
              </a:rPr>
              <a:t> Luxembourg = pôle économique, financier </a:t>
            </a:r>
            <a:br>
              <a:rPr lang="fr-FR" dirty="0" smtClean="0">
                <a:cs typeface="Arial" charset="0"/>
              </a:rPr>
            </a:br>
            <a:r>
              <a:rPr lang="fr-FR" dirty="0" smtClean="0">
                <a:cs typeface="Arial" charset="0"/>
              </a:rPr>
              <a:t>et commercial de la Grande Région transfrontalière</a:t>
            </a:r>
            <a:endParaRPr lang="fr-FR" sz="200" dirty="0" smtClean="0">
              <a:cs typeface="Arial" charset="0"/>
            </a:endParaRPr>
          </a:p>
          <a:p>
            <a:pPr marL="270000" indent="-270000">
              <a:lnSpc>
                <a:spcPct val="100000"/>
              </a:lnSpc>
              <a:spcBef>
                <a:spcPts val="600"/>
              </a:spcBef>
              <a:spcAft>
                <a:spcPts val="600"/>
              </a:spcAft>
            </a:pPr>
            <a:r>
              <a:rPr lang="fr-FR" b="1" dirty="0" smtClean="0">
                <a:cs typeface="Arial" charset="0"/>
              </a:rPr>
              <a:t>Luxembourg, une des trois « capitales » de l’Union européenne</a:t>
            </a:r>
            <a:endParaRPr lang="fr-FR" sz="200" dirty="0" smtClean="0">
              <a:cs typeface="Arial" charset="0"/>
            </a:endParaRPr>
          </a:p>
          <a:p>
            <a:pPr marL="270000" indent="-270000">
              <a:lnSpc>
                <a:spcPct val="100000"/>
              </a:lnSpc>
              <a:spcBef>
                <a:spcPts val="600"/>
              </a:spcBef>
              <a:spcAft>
                <a:spcPts val="600"/>
              </a:spcAft>
            </a:pPr>
            <a:r>
              <a:rPr lang="fr-FR" b="1" dirty="0" smtClean="0">
                <a:cs typeface="Arial" charset="0"/>
              </a:rPr>
              <a:t>Institutions européennes</a:t>
            </a:r>
          </a:p>
          <a:p>
            <a:pPr marL="270000" indent="-270000">
              <a:lnSpc>
                <a:spcPct val="100000"/>
              </a:lnSpc>
              <a:spcBef>
                <a:spcPts val="600"/>
              </a:spcBef>
              <a:spcAft>
                <a:spcPts val="600"/>
              </a:spcAft>
            </a:pPr>
            <a:r>
              <a:rPr lang="fr-FR" b="1" dirty="0" smtClean="0">
                <a:cs typeface="Arial" charset="0"/>
              </a:rPr>
              <a:t>Membre fondateur de plusieurs organisations internationales</a:t>
            </a:r>
            <a:endParaRPr lang="fr-FR" sz="200" b="1" dirty="0" smtClean="0">
              <a:cs typeface="Arial" charset="0"/>
            </a:endParaRPr>
          </a:p>
          <a:p>
            <a:pPr marL="270000" indent="-270000">
              <a:lnSpc>
                <a:spcPct val="100000"/>
              </a:lnSpc>
              <a:spcBef>
                <a:spcPts val="600"/>
              </a:spcBef>
              <a:spcAft>
                <a:spcPts val="600"/>
              </a:spcAft>
            </a:pPr>
            <a:r>
              <a:rPr lang="fr-FR" b="1" dirty="0" smtClean="0">
                <a:cs typeface="Arial" charset="0"/>
              </a:rPr>
              <a:t>Membre de toutes les organisations internationales majeures</a:t>
            </a:r>
            <a:endParaRPr lang="fr-FR" sz="200" b="1" dirty="0" smtClean="0">
              <a:cs typeface="Arial" charset="0"/>
            </a:endParaRPr>
          </a:p>
          <a:p>
            <a:pPr marL="270000" indent="-270000">
              <a:lnSpc>
                <a:spcPct val="100000"/>
              </a:lnSpc>
              <a:spcBef>
                <a:spcPts val="600"/>
              </a:spcBef>
              <a:spcAft>
                <a:spcPts val="600"/>
              </a:spcAft>
            </a:pPr>
            <a:r>
              <a:rPr lang="fr-FR" b="1" dirty="0" smtClean="0">
                <a:cs typeface="Arial" charset="0"/>
              </a:rPr>
              <a:t>Luxembourg, membre non permanent du Conseil de sécurité des </a:t>
            </a:r>
            <a:br>
              <a:rPr lang="fr-FR" b="1" dirty="0" smtClean="0">
                <a:cs typeface="Arial" charset="0"/>
              </a:rPr>
            </a:br>
            <a:r>
              <a:rPr lang="fr-FR" b="1" dirty="0" smtClean="0">
                <a:cs typeface="Arial" charset="0"/>
              </a:rPr>
              <a:t>Nations unies (2013-2014)</a:t>
            </a:r>
            <a:endParaRPr lang="fr-FR" sz="200" b="1" dirty="0" smtClean="0">
              <a:cs typeface="Arial" charset="0"/>
            </a:endParaRPr>
          </a:p>
          <a:p>
            <a:pPr marL="270000" indent="-270000">
              <a:lnSpc>
                <a:spcPct val="100000"/>
              </a:lnSpc>
              <a:spcBef>
                <a:spcPts val="600"/>
              </a:spcBef>
            </a:pPr>
            <a:r>
              <a:rPr lang="fr-FR" b="1" dirty="0" smtClean="0">
                <a:cs typeface="Arial" charset="0"/>
              </a:rPr>
              <a:t>Aide publique au développement (APD) :</a:t>
            </a:r>
            <a:r>
              <a:rPr lang="fr-FR" dirty="0" smtClean="0">
                <a:cs typeface="Arial" charset="0"/>
              </a:rPr>
              <a:t> contribution d’environ 1 % du RNB</a:t>
            </a:r>
            <a:endParaRPr lang="fr-FR" sz="200" dirty="0" smtClean="0">
              <a:cs typeface="Arial" charset="0"/>
            </a:endParaRPr>
          </a:p>
        </p:txBody>
      </p:sp>
      <p:pic>
        <p:nvPicPr>
          <p:cNvPr id="8" name="Picture 2" descr="C:\Users\kmiranda\Desktop\logo-curia.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5673" y="5229200"/>
            <a:ext cx="674464" cy="6744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kmiranda\Desktop\European_Commission.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0369" y="5230639"/>
            <a:ext cx="973297" cy="67446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18" descr="Capture.PNG"/>
          <p:cNvPicPr>
            <a:picLocks noChangeAspect="1"/>
          </p:cNvPicPr>
          <p:nvPr/>
        </p:nvPicPr>
        <p:blipFill>
          <a:blip r:embed="rId6" cstate="print"/>
          <a:stretch>
            <a:fillRect/>
          </a:stretch>
        </p:blipFill>
        <p:spPr>
          <a:xfrm>
            <a:off x="5924225" y="5207432"/>
            <a:ext cx="1041078" cy="669840"/>
          </a:xfrm>
          <a:prstGeom prst="rect">
            <a:avLst/>
          </a:prstGeom>
        </p:spPr>
      </p:pic>
      <p:pic>
        <p:nvPicPr>
          <p:cNvPr id="11" name="Image 19" descr="Curia.PNG"/>
          <p:cNvPicPr>
            <a:picLocks noChangeAspect="1"/>
          </p:cNvPicPr>
          <p:nvPr/>
        </p:nvPicPr>
        <p:blipFill>
          <a:blip r:embed="rId7" cstate="print"/>
          <a:stretch>
            <a:fillRect/>
          </a:stretch>
        </p:blipFill>
        <p:spPr>
          <a:xfrm>
            <a:off x="3331937" y="5250043"/>
            <a:ext cx="1440160" cy="665940"/>
          </a:xfrm>
          <a:prstGeom prst="rect">
            <a:avLst/>
          </a:prstGeom>
        </p:spPr>
      </p:pic>
      <p:pic>
        <p:nvPicPr>
          <p:cNvPr id="12" name="Picture 3" descr="C:\Users\kmiranda\Desktop\eurostat.gi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15054" y="5013176"/>
            <a:ext cx="956843" cy="431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kmiranda\Desktop\2012-10-09-esm.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81669" y="5611543"/>
            <a:ext cx="1234244" cy="4817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kmiranda\Desktop\eib.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21272" y="4967804"/>
            <a:ext cx="786929" cy="7869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kmiranda\Desktop\EIFLogobasicRGB.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47285" y="5667183"/>
            <a:ext cx="760916" cy="42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725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r-FR" cap="none" dirty="0" smtClean="0">
                <a:solidFill>
                  <a:schemeClr val="accent2"/>
                </a:solidFill>
              </a:rPr>
              <a:t>Histoire</a:t>
            </a:r>
            <a:endParaRPr lang="fr-FR" cap="none" dirty="0">
              <a:solidFill>
                <a:schemeClr val="accent2"/>
              </a:solidFill>
            </a:endParaRPr>
          </a:p>
        </p:txBody>
      </p:sp>
      <p:sp>
        <p:nvSpPr>
          <p:cNvPr id="3" name="Text Placeholder 2"/>
          <p:cNvSpPr>
            <a:spLocks noGrp="1"/>
          </p:cNvSpPr>
          <p:nvPr>
            <p:ph type="body" sz="quarter" idx="17"/>
          </p:nvPr>
        </p:nvSpPr>
        <p:spPr/>
        <p:txBody>
          <a:bodyPr/>
          <a:lstStyle/>
          <a:p>
            <a:r>
              <a:rPr lang="fr-FR" cap="none" dirty="0" smtClean="0"/>
              <a:t>Les principales étapes</a:t>
            </a:r>
            <a:endParaRPr lang="fr-FR" cap="none" dirty="0"/>
          </a:p>
        </p:txBody>
      </p:sp>
      <p:sp>
        <p:nvSpPr>
          <p:cNvPr id="6" name="Espace réservé du contenu 2"/>
          <p:cNvSpPr txBox="1">
            <a:spLocks/>
          </p:cNvSpPr>
          <p:nvPr/>
        </p:nvSpPr>
        <p:spPr>
          <a:xfrm>
            <a:off x="457200" y="1988840"/>
            <a:ext cx="8352928" cy="4085463"/>
          </a:xfrm>
          <a:prstGeom prst="rect">
            <a:avLst/>
          </a:prstGeom>
        </p:spPr>
        <p:txBody>
          <a:bodyPr/>
          <a:lstStyle>
            <a:lvl1pPr marL="268288" indent="-268288" algn="l" defTabSz="914400" rtl="0" eaLnBrk="1" latinLnBrk="0" hangingPunct="1">
              <a:lnSpc>
                <a:spcPts val="1800"/>
              </a:lnSpc>
              <a:spcBef>
                <a:spcPct val="20000"/>
              </a:spcBef>
              <a:buFontTx/>
              <a:buBlip>
                <a:blip r:embed="rId3"/>
              </a:buBlip>
              <a:defRPr sz="1800" kern="1200">
                <a:solidFill>
                  <a:schemeClr val="tx1"/>
                </a:solidFill>
                <a:latin typeface="+mn-lt"/>
                <a:ea typeface="+mn-ea"/>
                <a:cs typeface="+mn-cs"/>
              </a:defRPr>
            </a:lvl1pPr>
            <a:lvl2pPr marL="446088" indent="-177800" algn="l" defTabSz="914400" rtl="0" eaLnBrk="1" latinLnBrk="0" hangingPunct="1">
              <a:lnSpc>
                <a:spcPts val="1800"/>
              </a:lnSpc>
              <a:spcBef>
                <a:spcPct val="20000"/>
              </a:spcBef>
              <a:buClr>
                <a:srgbClr val="ED1C24"/>
              </a:buClr>
              <a:buFont typeface="Arial" pitchFamily="34" charset="0"/>
              <a:buChar char="•"/>
              <a:tabLst>
                <a:tab pos="446088" algn="l"/>
              </a:tabLst>
              <a:defRPr sz="1700" kern="1200">
                <a:solidFill>
                  <a:schemeClr val="tx1"/>
                </a:solidFill>
                <a:latin typeface="+mn-lt"/>
                <a:ea typeface="+mn-ea"/>
                <a:cs typeface="+mn-cs"/>
              </a:defRPr>
            </a:lvl2pPr>
            <a:lvl3pPr marL="623888" indent="-177800" algn="l" defTabSz="914400" rtl="0" eaLnBrk="1" latinLnBrk="0" hangingPunct="1">
              <a:lnSpc>
                <a:spcPts val="1800"/>
              </a:lnSpc>
              <a:spcBef>
                <a:spcPct val="20000"/>
              </a:spcBef>
              <a:buClr>
                <a:srgbClr val="0099FF"/>
              </a:buClr>
              <a:buFont typeface="Calibri" pitchFamily="34" charset="0"/>
              <a:buChar char="-"/>
              <a:tabLst>
                <a:tab pos="900113" algn="l"/>
              </a:tabLst>
              <a:defRPr sz="1600" kern="1200">
                <a:solidFill>
                  <a:schemeClr val="tx1"/>
                </a:solidFill>
                <a:latin typeface="+mn-lt"/>
                <a:ea typeface="+mn-ea"/>
                <a:cs typeface="+mn-cs"/>
              </a:defRPr>
            </a:lvl3pPr>
            <a:lvl4pPr marL="803275" indent="-179388" algn="l" defTabSz="914400" rtl="0" eaLnBrk="1" latinLnBrk="0" hangingPunct="1">
              <a:lnSpc>
                <a:spcPts val="1800"/>
              </a:lnSpc>
              <a:spcBef>
                <a:spcPct val="20000"/>
              </a:spcBef>
              <a:buClr>
                <a:srgbClr val="7F7F7F"/>
              </a:buClr>
              <a:buFont typeface="Arial" pitchFamily="34" charset="0"/>
              <a:buChar char="-"/>
              <a:defRPr sz="1600" kern="1200">
                <a:solidFill>
                  <a:schemeClr val="tx1"/>
                </a:solidFill>
                <a:latin typeface="+mn-lt"/>
                <a:ea typeface="+mn-ea"/>
                <a:cs typeface="+mn-cs"/>
              </a:defRPr>
            </a:lvl4pPr>
            <a:lvl5pPr marL="989013" indent="-185738" algn="l" defTabSz="914400" rtl="0" eaLnBrk="1" latinLnBrk="0" hangingPunct="1">
              <a:lnSpc>
                <a:spcPts val="1800"/>
              </a:lnSpc>
              <a:spcBef>
                <a:spcPct val="20000"/>
              </a:spcBef>
              <a:buFont typeface="Arial" pitchFamily="34" charset="0"/>
              <a:buChar char="»"/>
              <a:tabLst>
                <a:tab pos="1166813" algn="l"/>
              </a:tabLst>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0000" indent="-270000">
              <a:lnSpc>
                <a:spcPct val="100000"/>
              </a:lnSpc>
              <a:spcBef>
                <a:spcPts val="600"/>
              </a:spcBef>
            </a:pPr>
            <a:r>
              <a:rPr lang="fr-FR" dirty="0" smtClean="0">
                <a:cs typeface="Arial" charset="0"/>
              </a:rPr>
              <a:t>963 : Lucilinburhuc et les origines de Luxembourg</a:t>
            </a:r>
          </a:p>
          <a:p>
            <a:pPr marL="270000" indent="-270000">
              <a:lnSpc>
                <a:spcPct val="100000"/>
              </a:lnSpc>
              <a:spcBef>
                <a:spcPts val="600"/>
              </a:spcBef>
            </a:pPr>
            <a:r>
              <a:rPr lang="fr-FR" dirty="0" smtClean="0">
                <a:cs typeface="Arial" charset="0"/>
              </a:rPr>
              <a:t>Luxembourg = véritable condensé de l’histoire européenne</a:t>
            </a:r>
          </a:p>
          <a:p>
            <a:pPr marL="270000" indent="-270000">
              <a:lnSpc>
                <a:spcPct val="100000"/>
              </a:lnSpc>
              <a:spcBef>
                <a:spcPts val="600"/>
              </a:spcBef>
            </a:pPr>
            <a:r>
              <a:rPr lang="fr-FR" dirty="0" smtClean="0">
                <a:cs typeface="Arial" charset="0"/>
              </a:rPr>
              <a:t>Au Moyen Âge (du XIV</a:t>
            </a:r>
            <a:r>
              <a:rPr lang="fr-FR" baseline="30000" dirty="0" smtClean="0">
                <a:cs typeface="Arial" charset="0"/>
              </a:rPr>
              <a:t>e</a:t>
            </a:r>
            <a:r>
              <a:rPr lang="fr-FR" dirty="0" smtClean="0">
                <a:cs typeface="Arial" charset="0"/>
              </a:rPr>
              <a:t> au XV</a:t>
            </a:r>
            <a:r>
              <a:rPr lang="fr-FR" baseline="30000" dirty="0" smtClean="0">
                <a:cs typeface="Arial" charset="0"/>
              </a:rPr>
              <a:t>e</a:t>
            </a:r>
            <a:r>
              <a:rPr lang="fr-FR" dirty="0" smtClean="0">
                <a:cs typeface="Arial" charset="0"/>
              </a:rPr>
              <a:t> siècle) : à la tête </a:t>
            </a:r>
            <a:br>
              <a:rPr lang="fr-FR" dirty="0" smtClean="0">
                <a:cs typeface="Arial" charset="0"/>
              </a:rPr>
            </a:br>
            <a:r>
              <a:rPr lang="fr-FR" dirty="0" smtClean="0">
                <a:cs typeface="Arial" charset="0"/>
              </a:rPr>
              <a:t>du Saint-Empire romain germanique</a:t>
            </a:r>
          </a:p>
          <a:p>
            <a:pPr marL="270000" indent="-270000">
              <a:lnSpc>
                <a:spcPct val="100000"/>
              </a:lnSpc>
              <a:spcBef>
                <a:spcPts val="600"/>
              </a:spcBef>
            </a:pPr>
            <a:r>
              <a:rPr lang="fr-FR" dirty="0" smtClean="0">
                <a:cs typeface="Arial" charset="0"/>
              </a:rPr>
              <a:t>Pendant les temps modernes : « Gibraltar du Nord » </a:t>
            </a:r>
            <a:br>
              <a:rPr lang="fr-FR" dirty="0" smtClean="0">
                <a:cs typeface="Arial" charset="0"/>
              </a:rPr>
            </a:br>
            <a:r>
              <a:rPr lang="fr-FR" dirty="0" smtClean="0">
                <a:cs typeface="Arial" charset="0"/>
              </a:rPr>
              <a:t>et dominations étrangères</a:t>
            </a:r>
          </a:p>
          <a:p>
            <a:pPr marL="270000" indent="-270000">
              <a:lnSpc>
                <a:spcPct val="100000"/>
              </a:lnSpc>
              <a:spcBef>
                <a:spcPts val="600"/>
              </a:spcBef>
            </a:pPr>
            <a:r>
              <a:rPr lang="fr-FR" dirty="0" smtClean="0">
                <a:cs typeface="Arial" charset="0"/>
              </a:rPr>
              <a:t>Province des Pays-Bas (du XV</a:t>
            </a:r>
            <a:r>
              <a:rPr lang="fr-FR" baseline="30000" dirty="0" smtClean="0">
                <a:cs typeface="Arial" charset="0"/>
              </a:rPr>
              <a:t>e</a:t>
            </a:r>
            <a:r>
              <a:rPr lang="fr-FR" dirty="0" smtClean="0">
                <a:cs typeface="Arial" charset="0"/>
              </a:rPr>
              <a:t> au XVIII</a:t>
            </a:r>
            <a:r>
              <a:rPr lang="fr-FR" baseline="30000" dirty="0" smtClean="0">
                <a:cs typeface="Arial" charset="0"/>
              </a:rPr>
              <a:t>e</a:t>
            </a:r>
            <a:r>
              <a:rPr lang="fr-FR" dirty="0" smtClean="0">
                <a:cs typeface="Arial" charset="0"/>
              </a:rPr>
              <a:t> siècle)</a:t>
            </a:r>
          </a:p>
          <a:p>
            <a:pPr marL="270000" indent="-270000">
              <a:lnSpc>
                <a:spcPct val="100000"/>
              </a:lnSpc>
              <a:spcBef>
                <a:spcPts val="600"/>
              </a:spcBef>
            </a:pPr>
            <a:r>
              <a:rPr lang="fr-FR" dirty="0" smtClean="0">
                <a:cs typeface="Arial" charset="0"/>
              </a:rPr>
              <a:t>1839 : État souverain et indépendant</a:t>
            </a:r>
          </a:p>
          <a:p>
            <a:pPr marL="270000" indent="-270000">
              <a:lnSpc>
                <a:spcPct val="100000"/>
              </a:lnSpc>
              <a:spcBef>
                <a:spcPts val="600"/>
              </a:spcBef>
            </a:pPr>
            <a:r>
              <a:rPr lang="fr-FR" dirty="0" smtClean="0">
                <a:cs typeface="Arial" charset="0"/>
              </a:rPr>
              <a:t>Après 1945 : rôle majeur dans la construction européenne</a:t>
            </a:r>
            <a:endParaRPr lang="fr-FR" dirty="0">
              <a:cs typeface="Arial" charset="0"/>
            </a:endParaRPr>
          </a:p>
        </p:txBody>
      </p:sp>
    </p:spTree>
    <p:extLst>
      <p:ext uri="{BB962C8B-B14F-4D97-AF65-F5344CB8AC3E}">
        <p14:creationId xmlns:p14="http://schemas.microsoft.com/office/powerpoint/2010/main" val="1758177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ATION BRANDING">
      <a:dk1>
        <a:sysClr val="windowText" lastClr="000000"/>
      </a:dk1>
      <a:lt1>
        <a:sysClr val="window" lastClr="FFFFFF"/>
      </a:lt1>
      <a:dk2>
        <a:srgbClr val="B8B8B8"/>
      </a:dk2>
      <a:lt2>
        <a:srgbClr val="FFFFFF"/>
      </a:lt2>
      <a:accent1>
        <a:srgbClr val="0099FF"/>
      </a:accent1>
      <a:accent2>
        <a:srgbClr val="ED1C24"/>
      </a:accent2>
      <a:accent3>
        <a:srgbClr val="7D7D7D"/>
      </a:accent3>
      <a:accent4>
        <a:srgbClr val="000000"/>
      </a:accent4>
      <a:accent5>
        <a:srgbClr val="0099FF"/>
      </a:accent5>
      <a:accent6>
        <a:srgbClr val="ED1C24"/>
      </a:accent6>
      <a:hlink>
        <a:srgbClr val="7D7D7D"/>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b="1" baseline="0" dirty="0" smtClean="0">
            <a:solidFill>
              <a:schemeClr val="tx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0</TotalTime>
  <Words>4604</Words>
  <Application>Microsoft Office PowerPoint</Application>
  <PresentationFormat>On-screen Show (4:3)</PresentationFormat>
  <Paragraphs>777</Paragraphs>
  <Slides>42</Slides>
  <Notes>41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MS PGothic</vt:lpstr>
      <vt:lpstr>Arial</vt:lpstr>
      <vt:lpstr>Calibri</vt:lpstr>
      <vt:lpstr>Helvetica</vt:lpstr>
      <vt:lpstr>Symbol</vt:lpstr>
      <vt:lpstr>Office Theme</vt:lpstr>
      <vt:lpstr>Connaître le Luxembourg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athielen</dc:creator>
  <cp:lastModifiedBy>Sven Knepper</cp:lastModifiedBy>
  <cp:revision>517</cp:revision>
  <cp:lastPrinted>2018-12-19T07:37:26Z</cp:lastPrinted>
  <dcterms:created xsi:type="dcterms:W3CDTF">2017-01-23T15:28:58Z</dcterms:created>
  <dcterms:modified xsi:type="dcterms:W3CDTF">2019-12-24T09:27:09Z</dcterms:modified>
</cp:coreProperties>
</file>