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377" r:id="rId2"/>
    <p:sldId id="335" r:id="rId3"/>
    <p:sldId id="336" r:id="rId4"/>
    <p:sldId id="337" r:id="rId5"/>
    <p:sldId id="338" r:id="rId6"/>
    <p:sldId id="339" r:id="rId7"/>
    <p:sldId id="340" r:id="rId8"/>
    <p:sldId id="341" r:id="rId9"/>
    <p:sldId id="376" r:id="rId10"/>
    <p:sldId id="343" r:id="rId11"/>
    <p:sldId id="344" r:id="rId12"/>
    <p:sldId id="345" r:id="rId13"/>
    <p:sldId id="346" r:id="rId14"/>
    <p:sldId id="347" r:id="rId15"/>
    <p:sldId id="348" r:id="rId16"/>
    <p:sldId id="349" r:id="rId17"/>
    <p:sldId id="350" r:id="rId18"/>
    <p:sldId id="351" r:id="rId19"/>
    <p:sldId id="352" r:id="rId20"/>
    <p:sldId id="353" r:id="rId21"/>
    <p:sldId id="354" r:id="rId22"/>
    <p:sldId id="355" r:id="rId23"/>
    <p:sldId id="356" r:id="rId24"/>
    <p:sldId id="357" r:id="rId25"/>
    <p:sldId id="358" r:id="rId26"/>
    <p:sldId id="359" r:id="rId27"/>
    <p:sldId id="360" r:id="rId28"/>
    <p:sldId id="361" r:id="rId29"/>
    <p:sldId id="362" r:id="rId30"/>
    <p:sldId id="363" r:id="rId31"/>
    <p:sldId id="364" r:id="rId32"/>
    <p:sldId id="365" r:id="rId33"/>
    <p:sldId id="366" r:id="rId34"/>
    <p:sldId id="367" r:id="rId35"/>
    <p:sldId id="368" r:id="rId36"/>
    <p:sldId id="369" r:id="rId37"/>
    <p:sldId id="370" r:id="rId38"/>
    <p:sldId id="371" r:id="rId39"/>
    <p:sldId id="372" r:id="rId40"/>
    <p:sldId id="373" r:id="rId41"/>
    <p:sldId id="374" r:id="rId42"/>
    <p:sldId id="375" r:id="rId43"/>
  </p:sldIdLst>
  <p:sldSz cx="9144000" cy="6858000" type="screen4x3"/>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49">
          <p15:clr>
            <a:srgbClr val="A4A3A4"/>
          </p15:clr>
        </p15:guide>
        <p15:guide id="2" pos="54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FF"/>
    <a:srgbClr val="ED1C24"/>
    <a:srgbClr val="7F7F7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6" autoAdjust="0"/>
    <p:restoredTop sz="69066" autoAdjust="0"/>
  </p:normalViewPr>
  <p:slideViewPr>
    <p:cSldViewPr snapToObjects="1" showGuides="1">
      <p:cViewPr varScale="1">
        <p:scale>
          <a:sx n="47" d="100"/>
          <a:sy n="47" d="100"/>
        </p:scale>
        <p:origin x="1788" y="52"/>
      </p:cViewPr>
      <p:guideLst>
        <p:guide orient="horz" pos="3549"/>
        <p:guide pos="5431"/>
      </p:guideLst>
    </p:cSldViewPr>
  </p:slideViewPr>
  <p:notesTextViewPr>
    <p:cViewPr>
      <p:scale>
        <a:sx n="100" d="100"/>
        <a:sy n="100" d="100"/>
      </p:scale>
      <p:origin x="0" y="0"/>
    </p:cViewPr>
  </p:notesTextViewPr>
  <p:gridSpacing cx="45005" cy="450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7E39050F-92B6-4DD2-88E3-B87DF4A2735F}" type="datetimeFigureOut">
              <a:rPr lang="en-US" smtClean="0"/>
              <a:t>24/12/2019</a:t>
            </a:fld>
            <a:endParaRPr lang="en-US" dirty="0"/>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66CBA28B-DF43-4C18-8DED-044F8D48FD28}" type="slidenum">
              <a:rPr lang="en-US" smtClean="0"/>
              <a:t>‹#›</a:t>
            </a:fld>
            <a:endParaRPr lang="en-US" dirty="0"/>
          </a:p>
        </p:txBody>
      </p:sp>
    </p:spTree>
    <p:extLst>
      <p:ext uri="{BB962C8B-B14F-4D97-AF65-F5344CB8AC3E}">
        <p14:creationId xmlns:p14="http://schemas.microsoft.com/office/powerpoint/2010/main" val="2395294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luxorr.lu/"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eaLnBrk="1" hangingPunct="1">
              <a:lnSpc>
                <a:spcPct val="100000"/>
              </a:lnSpc>
              <a:spcBef>
                <a:spcPct val="0"/>
              </a:spcBef>
            </a:pPr>
            <a:r>
              <a:rPr lang="en-GB" sz="1200" b="1" u="sng" dirty="0" smtClean="0"/>
              <a:t>SPEAKER NOTES</a:t>
            </a:r>
          </a:p>
          <a:p>
            <a:pPr indent="0" eaLnBrk="1" hangingPunct="1">
              <a:lnSpc>
                <a:spcPct val="100000"/>
              </a:lnSpc>
              <a:spcBef>
                <a:spcPct val="0"/>
              </a:spcBef>
            </a:pPr>
            <a:endParaRPr lang="en-GB" sz="1200" dirty="0" smtClean="0"/>
          </a:p>
          <a:p>
            <a:pPr indent="0" eaLnBrk="1" hangingPunct="1">
              <a:lnSpc>
                <a:spcPct val="100000"/>
              </a:lnSpc>
              <a:spcBef>
                <a:spcPct val="0"/>
              </a:spcBef>
              <a:buFontTx/>
              <a:buChar char="-"/>
            </a:pPr>
            <a:r>
              <a:rPr lang="en-GB" sz="1200" dirty="0" smtClean="0"/>
              <a:t> Before starting the PowerPoint presentation, the </a:t>
            </a:r>
            <a:r>
              <a:rPr lang="en-GB" sz="1200" b="1" dirty="0" smtClean="0"/>
              <a:t>videos </a:t>
            </a:r>
            <a:r>
              <a:rPr lang="en-GB" sz="1200" b="1" i="1" dirty="0" smtClean="0"/>
              <a:t>Visit Luxembourg</a:t>
            </a:r>
            <a:r>
              <a:rPr lang="en-GB" sz="1200" b="1" i="0" baseline="0" dirty="0" smtClean="0"/>
              <a:t> </a:t>
            </a:r>
            <a:r>
              <a:rPr lang="en-GB" sz="1200" dirty="0" smtClean="0"/>
              <a:t>(duration: 1’35’’): www.inspiringluxembourg.public.lu/fr/outils/videos/Visit-Luxembourg/index.html </a:t>
            </a:r>
            <a:r>
              <a:rPr lang="en-GB" sz="1200" b="1" i="1" kern="1200" dirty="0" smtClean="0">
                <a:solidFill>
                  <a:schemeClr val="tx1"/>
                </a:solidFill>
                <a:effectLst/>
                <a:latin typeface="+mn-lt"/>
                <a:ea typeface="+mn-ea"/>
                <a:cs typeface="+mn-cs"/>
              </a:rPr>
              <a:t>Welcome to Luxembourg</a:t>
            </a:r>
            <a:r>
              <a:rPr lang="en-GB" sz="1200" b="1" i="0" kern="1200" dirty="0" smtClean="0">
                <a:solidFill>
                  <a:schemeClr val="tx1"/>
                </a:solidFill>
                <a:effectLst/>
                <a:latin typeface="+mn-lt"/>
                <a:ea typeface="+mn-ea"/>
                <a:cs typeface="+mn-cs"/>
              </a:rPr>
              <a:t> </a:t>
            </a:r>
            <a:r>
              <a:rPr lang="en-GB" dirty="0" smtClean="0"/>
              <a:t>(duration : 2’36’’) </a:t>
            </a:r>
            <a:r>
              <a:rPr lang="en-GB" sz="1200" b="0" i="0" kern="1200" dirty="0" smtClean="0">
                <a:solidFill>
                  <a:schemeClr val="tx1"/>
                </a:solidFill>
                <a:effectLst/>
                <a:latin typeface="Gill Sans MT" panose="020B0502020104020203" pitchFamily="34" charset="0"/>
                <a:ea typeface="+mn-ea"/>
                <a:cs typeface="+mn-cs"/>
              </a:rPr>
              <a:t>luxembourg.public.lu/de/photos-videos/videos/</a:t>
            </a:r>
            <a:r>
              <a:rPr lang="en-GB" sz="1200" b="0" i="0" kern="1200" dirty="0" err="1" smtClean="0">
                <a:solidFill>
                  <a:schemeClr val="tx1"/>
                </a:solidFill>
                <a:effectLst/>
                <a:latin typeface="Gill Sans MT" panose="020B0502020104020203" pitchFamily="34" charset="0"/>
                <a:ea typeface="+mn-ea"/>
                <a:cs typeface="+mn-cs"/>
              </a:rPr>
              <a:t>Is_it_true</a:t>
            </a:r>
            <a:r>
              <a:rPr lang="en-GB" sz="1200" b="0" i="0" kern="1200" dirty="0" smtClean="0">
                <a:solidFill>
                  <a:schemeClr val="tx1"/>
                </a:solidFill>
                <a:effectLst/>
                <a:latin typeface="Gill Sans MT" panose="020B0502020104020203" pitchFamily="34" charset="0"/>
                <a:ea typeface="+mn-ea"/>
                <a:cs typeface="+mn-cs"/>
              </a:rPr>
              <a:t>-Welcome/index.html</a:t>
            </a:r>
            <a:r>
              <a:rPr lang="en-GB" sz="1200" b="0" i="0" kern="1200" dirty="0" smtClean="0">
                <a:solidFill>
                  <a:schemeClr val="tx1"/>
                </a:solidFill>
                <a:effectLst/>
                <a:latin typeface="+mn-lt"/>
                <a:ea typeface="+mn-ea"/>
                <a:cs typeface="+mn-cs"/>
              </a:rPr>
              <a:t> </a:t>
            </a:r>
            <a:r>
              <a:rPr lang="en-GB" sz="1200" dirty="0" smtClean="0"/>
              <a:t>can be screened.</a:t>
            </a:r>
          </a:p>
          <a:p>
            <a:pPr marL="0" marR="0" indent="0" algn="l" defTabSz="914400" rtl="0" eaLnBrk="1" fontAlgn="base" latinLnBrk="0" hangingPunct="1">
              <a:lnSpc>
                <a:spcPct val="100000"/>
              </a:lnSpc>
              <a:spcBef>
                <a:spcPct val="0"/>
              </a:spcBef>
              <a:spcAft>
                <a:spcPct val="0"/>
              </a:spcAft>
              <a:buClrTx/>
              <a:buSzTx/>
              <a:buFontTx/>
              <a:buChar char="-"/>
              <a:tabLst/>
              <a:defRPr/>
            </a:pPr>
            <a:r>
              <a:rPr lang="en-GB" sz="1200" dirty="0" smtClean="0"/>
              <a:t> </a:t>
            </a:r>
            <a:r>
              <a:rPr lang="en-GB" sz="1200" noProof="0" dirty="0" smtClean="0"/>
              <a:t>The contents of this PowerPoint presentation are freely available to the speaker who may, if desired, prepare a customised PowerPoint presentation by choosing those slides that are of interest to the target audience. </a:t>
            </a:r>
          </a:p>
          <a:p>
            <a:pPr indent="0" eaLnBrk="1" hangingPunct="1">
              <a:lnSpc>
                <a:spcPct val="100000"/>
              </a:lnSpc>
              <a:spcBef>
                <a:spcPct val="0"/>
              </a:spcBef>
              <a:buFontTx/>
              <a:buChar char="-"/>
            </a:pPr>
            <a:r>
              <a:rPr lang="en-GB" sz="1200" dirty="0" smtClean="0"/>
              <a:t> This PowerPoint presentation contains audio files on slides 24, 25, 29 and 37. To be able to listen to them, you need to unzip the associated audio files first.</a:t>
            </a:r>
          </a:p>
          <a:p>
            <a:pPr indent="0" eaLnBrk="1" hangingPunct="1">
              <a:lnSpc>
                <a:spcPct val="100000"/>
              </a:lnSpc>
              <a:spcBef>
                <a:spcPct val="0"/>
              </a:spcBef>
            </a:pPr>
            <a:endParaRPr lang="en-GB" sz="1200" dirty="0" smtClean="0"/>
          </a:p>
          <a:p>
            <a:pPr indent="0" eaLnBrk="1" hangingPunct="1">
              <a:lnSpc>
                <a:spcPct val="100000"/>
              </a:lnSpc>
              <a:spcBef>
                <a:spcPct val="0"/>
              </a:spcBef>
            </a:pPr>
            <a:endParaRPr lang="en-GB" sz="1200" dirty="0" smtClean="0"/>
          </a:p>
          <a:p>
            <a:pPr indent="0" eaLnBrk="1" hangingPunct="1">
              <a:lnSpc>
                <a:spcPct val="100000"/>
              </a:lnSpc>
              <a:spcBef>
                <a:spcPct val="0"/>
              </a:spcBef>
            </a:pPr>
            <a:r>
              <a:rPr lang="en-GB" sz="1200" b="1" u="sng" noProof="0" dirty="0" smtClean="0"/>
              <a:t>LEGAL NOTICE</a:t>
            </a:r>
          </a:p>
          <a:p>
            <a:pPr indent="0" eaLnBrk="1" hangingPunct="1">
              <a:lnSpc>
                <a:spcPct val="100000"/>
              </a:lnSpc>
              <a:spcBef>
                <a:spcPct val="0"/>
              </a:spcBef>
            </a:pPr>
            <a:endParaRPr lang="en-GB" sz="1200" b="1" u="sng" noProof="0" dirty="0" smtClean="0"/>
          </a:p>
          <a:p>
            <a:pPr indent="0" eaLnBrk="1" hangingPunct="1">
              <a:lnSpc>
                <a:spcPct val="100000"/>
              </a:lnSpc>
              <a:spcBef>
                <a:spcPct val="0"/>
              </a:spcBef>
              <a:buFontTx/>
              <a:buChar char="-"/>
            </a:pPr>
            <a:r>
              <a:rPr lang="en-GB" sz="1200" noProof="0" dirty="0" smtClean="0"/>
              <a:t> The contents of this PowerPoint presentation have been prepared by the Service information et presse du gouvernement luxembourgeois (SIP – Information and Press Service of the Luxembourg government). They come from the portals www.luxembourg.lu, </a:t>
            </a:r>
            <a:r>
              <a:rPr lang="en-GB" dirty="0" smtClean="0"/>
              <a:t>www.inspiringluxembourg.public.lu, </a:t>
            </a:r>
            <a:r>
              <a:rPr lang="fr-FR" sz="1200" noProof="0" dirty="0" smtClean="0">
                <a:solidFill>
                  <a:schemeClr val="tx1"/>
                </a:solidFill>
                <a:latin typeface="+mn-lt"/>
              </a:rPr>
              <a:t>www.gouvernement.lu</a:t>
            </a:r>
            <a:r>
              <a:rPr lang="en-GB" sz="1200" noProof="0" dirty="0" smtClean="0"/>
              <a:t> as well as from publications issued by the SIP and the Luxembourg government. These contents are protected by the laws on intellectual property, in particular the amended law of 18 April 2001 on copyright. The objective of the SIP is to provide accurate and up-to-date information; however, it cannot rule</a:t>
            </a:r>
            <a:r>
              <a:rPr lang="en-GB" sz="1200" baseline="0" noProof="0" dirty="0" smtClean="0"/>
              <a:t> out </a:t>
            </a:r>
            <a:r>
              <a:rPr lang="en-GB" sz="1200" noProof="0" dirty="0" smtClean="0"/>
              <a:t>any errors or a failure </a:t>
            </a:r>
            <a:r>
              <a:rPr lang="en-GB" sz="1200" baseline="0" noProof="0" dirty="0" smtClean="0"/>
              <a:t>to update</a:t>
            </a:r>
            <a:r>
              <a:rPr lang="en-GB" sz="1200" noProof="0" dirty="0" smtClean="0"/>
              <a:t>. </a:t>
            </a:r>
          </a:p>
          <a:p>
            <a:pPr indent="0" eaLnBrk="1" hangingPunct="1">
              <a:lnSpc>
                <a:spcPct val="100000"/>
              </a:lnSpc>
              <a:spcBef>
                <a:spcPct val="0"/>
              </a:spcBef>
              <a:buFontTx/>
              <a:buNone/>
            </a:pPr>
            <a:r>
              <a:rPr lang="en-GB" sz="1200" noProof="0" dirty="0" smtClean="0"/>
              <a:t>© Service information et presse du gouvernement luxembourgeois, all rights reserved, December 2018</a:t>
            </a:r>
          </a:p>
        </p:txBody>
      </p:sp>
      <p:sp>
        <p:nvSpPr>
          <p:cNvPr id="4" name="Slide Number Placeholder 3"/>
          <p:cNvSpPr>
            <a:spLocks noGrp="1"/>
          </p:cNvSpPr>
          <p:nvPr>
            <p:ph type="sldNum" sz="quarter" idx="10"/>
          </p:nvPr>
        </p:nvSpPr>
        <p:spPr/>
        <p:txBody>
          <a:bodyPr/>
          <a:lstStyle/>
          <a:p>
            <a:fld id="{66CBA28B-DF43-4C18-8DED-044F8D48FD28}" type="slidenum">
              <a:rPr lang="en-US" smtClean="0"/>
              <a:t>2</a:t>
            </a:fld>
            <a:endParaRPr lang="en-US" dirty="0"/>
          </a:p>
        </p:txBody>
      </p:sp>
    </p:spTree>
    <p:extLst>
      <p:ext uri="{BB962C8B-B14F-4D97-AF65-F5344CB8AC3E}">
        <p14:creationId xmlns:p14="http://schemas.microsoft.com/office/powerpoint/2010/main" val="2674084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100000"/>
              </a:lnSpc>
              <a:spcBef>
                <a:spcPct val="0"/>
              </a:spcBef>
            </a:pPr>
            <a:r>
              <a:rPr lang="en-GB" sz="1200" b="1" i="0" u="sng" noProof="0" dirty="0" smtClean="0">
                <a:solidFill>
                  <a:schemeClr val="tx1"/>
                </a:solidFill>
                <a:latin typeface="+mn-lt"/>
              </a:rPr>
              <a:t>History:</a:t>
            </a:r>
            <a:r>
              <a:rPr lang="en-GB" sz="1200" b="1" i="0" u="sng" noProof="0" dirty="0" smtClean="0">
                <a:solidFill>
                  <a:schemeClr val="tx1"/>
                </a:solidFill>
                <a:latin typeface="+mn-lt"/>
                <a:cs typeface="Arial" charset="0"/>
              </a:rPr>
              <a:t> The Princes of Luxembourg wore the Crown of the Holy Roman Empire</a:t>
            </a:r>
            <a:endParaRPr lang="en-GB" sz="1200" b="1" i="0" u="sng" noProof="0" dirty="0" smtClean="0">
              <a:solidFill>
                <a:schemeClr val="tx1"/>
              </a:solidFill>
              <a:latin typeface="+mn-lt"/>
            </a:endParaRPr>
          </a:p>
          <a:p>
            <a:pPr eaLnBrk="1" hangingPunct="1">
              <a:lnSpc>
                <a:spcPct val="100000"/>
              </a:lnSpc>
            </a:pPr>
            <a:endParaRPr lang="en-GB" sz="1200" i="0" noProof="0" dirty="0" smtClean="0">
              <a:solidFill>
                <a:schemeClr val="tx1"/>
              </a:solidFill>
              <a:latin typeface="+mn-lt"/>
            </a:endParaRPr>
          </a:p>
          <a:p>
            <a:pPr eaLnBrk="1" hangingPunct="1">
              <a:lnSpc>
                <a:spcPct val="100000"/>
              </a:lnSpc>
            </a:pPr>
            <a:r>
              <a:rPr lang="en-GB" sz="1200" i="0" noProof="0" dirty="0" smtClean="0">
                <a:solidFill>
                  <a:schemeClr val="tx1"/>
                </a:solidFill>
                <a:latin typeface="+mn-lt"/>
              </a:rPr>
              <a:t>During the </a:t>
            </a:r>
            <a:r>
              <a:rPr lang="en-GB" sz="1200" b="1" i="0" noProof="0" dirty="0" smtClean="0">
                <a:solidFill>
                  <a:schemeClr val="tx1"/>
                </a:solidFill>
                <a:latin typeface="+mn-lt"/>
              </a:rPr>
              <a:t>Middle Ages,</a:t>
            </a:r>
            <a:r>
              <a:rPr lang="en-GB" sz="1200" i="0" noProof="0" dirty="0" smtClean="0">
                <a:solidFill>
                  <a:schemeClr val="tx1"/>
                </a:solidFill>
                <a:latin typeface="+mn-lt"/>
              </a:rPr>
              <a:t> the princes of Luxembourg </a:t>
            </a:r>
            <a:r>
              <a:rPr lang="en-GB" sz="1200" b="1" i="0" noProof="0" dirty="0" smtClean="0">
                <a:solidFill>
                  <a:schemeClr val="tx1"/>
                </a:solidFill>
                <a:latin typeface="+mn-lt"/>
              </a:rPr>
              <a:t>wore the crown of the Holy Roman Empire </a:t>
            </a:r>
            <a:r>
              <a:rPr lang="en-GB" sz="1200" i="0" noProof="0" dirty="0" smtClean="0">
                <a:solidFill>
                  <a:schemeClr val="tx1"/>
                </a:solidFill>
                <a:latin typeface="+mn-lt"/>
              </a:rPr>
              <a:t>(14</a:t>
            </a:r>
            <a:r>
              <a:rPr lang="en-GB" sz="1200" i="0" baseline="30000" noProof="0" dirty="0" smtClean="0">
                <a:solidFill>
                  <a:schemeClr val="tx1"/>
                </a:solidFill>
                <a:latin typeface="+mn-lt"/>
              </a:rPr>
              <a:t>th</a:t>
            </a:r>
            <a:r>
              <a:rPr lang="en-GB" sz="1200" i="0" noProof="0" dirty="0" smtClean="0">
                <a:solidFill>
                  <a:schemeClr val="tx1"/>
                </a:solidFill>
                <a:latin typeface="+mn-lt"/>
              </a:rPr>
              <a:t> to 15</a:t>
            </a:r>
            <a:r>
              <a:rPr lang="en-GB" sz="1200" i="0" baseline="30000" noProof="0" dirty="0" smtClean="0">
                <a:solidFill>
                  <a:schemeClr val="tx1"/>
                </a:solidFill>
                <a:latin typeface="+mn-lt"/>
              </a:rPr>
              <a:t>th</a:t>
            </a:r>
            <a:r>
              <a:rPr lang="en-GB" sz="1200" i="0" baseline="0" noProof="0" dirty="0" smtClean="0">
                <a:solidFill>
                  <a:schemeClr val="tx1"/>
                </a:solidFill>
                <a:latin typeface="+mn-lt"/>
              </a:rPr>
              <a:t> </a:t>
            </a:r>
            <a:r>
              <a:rPr lang="en-GB" sz="1200" i="0" noProof="0" dirty="0" smtClean="0">
                <a:solidFill>
                  <a:schemeClr val="tx1"/>
                </a:solidFill>
                <a:latin typeface="+mn-lt"/>
              </a:rPr>
              <a:t>century). </a:t>
            </a:r>
            <a:br>
              <a:rPr lang="en-GB" sz="1200" i="0" noProof="0" dirty="0" smtClean="0">
                <a:solidFill>
                  <a:schemeClr val="tx1"/>
                </a:solidFill>
                <a:latin typeface="+mn-lt"/>
              </a:rPr>
            </a:br>
            <a:r>
              <a:rPr lang="en-GB" sz="1200" i="0" noProof="0" dirty="0" smtClean="0">
                <a:solidFill>
                  <a:schemeClr val="tx1"/>
                </a:solidFill>
                <a:latin typeface="+mn-lt"/>
              </a:rPr>
              <a:t/>
            </a:r>
            <a:br>
              <a:rPr lang="en-GB" sz="1200" i="0" noProof="0" dirty="0" smtClean="0">
                <a:solidFill>
                  <a:schemeClr val="tx1"/>
                </a:solidFill>
                <a:latin typeface="+mn-lt"/>
              </a:rPr>
            </a:br>
            <a:r>
              <a:rPr lang="en-GB" sz="1200" b="1" i="0" u="none" noProof="0" dirty="0" smtClean="0">
                <a:solidFill>
                  <a:schemeClr val="tx1"/>
                </a:solidFill>
                <a:latin typeface="+mn-lt"/>
              </a:rPr>
              <a:t>Henry VII, count of Luxembourg</a:t>
            </a:r>
            <a:r>
              <a:rPr lang="en-GB" sz="1200" b="1" i="0" noProof="0" dirty="0" smtClean="0">
                <a:solidFill>
                  <a:schemeClr val="tx1"/>
                </a:solidFill>
                <a:latin typeface="+mn-lt"/>
              </a:rPr>
              <a:t>,</a:t>
            </a:r>
            <a:r>
              <a:rPr lang="en-GB" sz="1200" i="0" noProof="0" dirty="0" smtClean="0">
                <a:solidFill>
                  <a:schemeClr val="tx1"/>
                </a:solidFill>
                <a:latin typeface="+mn-lt"/>
              </a:rPr>
              <a:t> was elected king of Germany in 1308 and crowned emperor four years later in Rome. The counts of Luxembourg also became kings of Bohemia through the marriage of the son of Henry VII, </a:t>
            </a:r>
            <a:r>
              <a:rPr lang="en-GB" sz="1200" b="1" i="0" u="none" noProof="0" dirty="0" smtClean="0">
                <a:solidFill>
                  <a:schemeClr val="tx1"/>
                </a:solidFill>
                <a:latin typeface="+mn-lt"/>
              </a:rPr>
              <a:t>John the Blind, </a:t>
            </a:r>
            <a:r>
              <a:rPr lang="en-GB" sz="1200" i="0" noProof="0" dirty="0" smtClean="0">
                <a:solidFill>
                  <a:schemeClr val="tx1"/>
                </a:solidFill>
                <a:latin typeface="+mn-lt"/>
              </a:rPr>
              <a:t>to Elisabeth, heiress to the Kingdom of Bohemia. A model knight, John</a:t>
            </a:r>
            <a:r>
              <a:rPr lang="en-GB" sz="1200" i="0" baseline="0" noProof="0" dirty="0" smtClean="0">
                <a:solidFill>
                  <a:schemeClr val="tx1"/>
                </a:solidFill>
                <a:latin typeface="+mn-lt"/>
              </a:rPr>
              <a:t> the Blind </a:t>
            </a:r>
            <a:r>
              <a:rPr lang="en-GB" sz="1200" i="0" noProof="0" dirty="0" smtClean="0">
                <a:solidFill>
                  <a:schemeClr val="tx1"/>
                </a:solidFill>
                <a:latin typeface="+mn-lt"/>
              </a:rPr>
              <a:t>died a hero’s death in the service of the king of France in the Battle of Crécy in 1346. </a:t>
            </a:r>
            <a:br>
              <a:rPr lang="en-GB" sz="1200" i="0" noProof="0" dirty="0" smtClean="0">
                <a:solidFill>
                  <a:schemeClr val="tx1"/>
                </a:solidFill>
                <a:latin typeface="+mn-lt"/>
              </a:rPr>
            </a:br>
            <a:r>
              <a:rPr lang="en-GB" sz="1200" i="0" noProof="0" dirty="0" smtClean="0">
                <a:solidFill>
                  <a:schemeClr val="tx1"/>
                </a:solidFill>
                <a:latin typeface="+mn-lt"/>
              </a:rPr>
              <a:t/>
            </a:r>
            <a:br>
              <a:rPr lang="en-GB" sz="1200" i="0" noProof="0" dirty="0" smtClean="0">
                <a:solidFill>
                  <a:schemeClr val="tx1"/>
                </a:solidFill>
                <a:latin typeface="+mn-lt"/>
              </a:rPr>
            </a:br>
            <a:r>
              <a:rPr lang="en-GB" sz="1200" i="0" noProof="0" dirty="0" smtClean="0">
                <a:solidFill>
                  <a:schemeClr val="tx1"/>
                </a:solidFill>
                <a:latin typeface="+mn-lt"/>
              </a:rPr>
              <a:t>In 1364, with the definitive acquisition of the County of Chiny, the possessions of the dukes of Luxembourg underwent </a:t>
            </a:r>
            <a:r>
              <a:rPr lang="en-GB" sz="1200" b="1" i="0" noProof="0" dirty="0" smtClean="0">
                <a:solidFill>
                  <a:schemeClr val="tx1"/>
                </a:solidFill>
                <a:latin typeface="+mn-lt"/>
              </a:rPr>
              <a:t>their greatest expansion </a:t>
            </a:r>
            <a:r>
              <a:rPr lang="en-GB" sz="1200" i="0" noProof="0" dirty="0" smtClean="0">
                <a:solidFill>
                  <a:schemeClr val="tx1"/>
                </a:solidFill>
                <a:latin typeface="+mn-lt"/>
              </a:rPr>
              <a:t>(10,000 km</a:t>
            </a:r>
            <a:r>
              <a:rPr lang="en-GB" sz="1200" i="0" baseline="30000" noProof="0" dirty="0" smtClean="0">
                <a:solidFill>
                  <a:schemeClr val="tx1"/>
                </a:solidFill>
                <a:latin typeface="+mn-lt"/>
              </a:rPr>
              <a:t>2</a:t>
            </a:r>
            <a:r>
              <a:rPr lang="en-GB" sz="1200" i="0" noProof="0" dirty="0" smtClean="0">
                <a:solidFill>
                  <a:schemeClr val="tx1"/>
                </a:solidFill>
                <a:latin typeface="+mn-lt"/>
              </a:rPr>
              <a:t>). </a:t>
            </a:r>
            <a:br>
              <a:rPr lang="en-GB" sz="1200" i="0" noProof="0" dirty="0" smtClean="0">
                <a:solidFill>
                  <a:schemeClr val="tx1"/>
                </a:solidFill>
                <a:latin typeface="+mn-lt"/>
              </a:rPr>
            </a:br>
            <a:r>
              <a:rPr lang="en-GB" sz="1200" i="0" noProof="0" dirty="0" smtClean="0">
                <a:solidFill>
                  <a:schemeClr val="tx1"/>
                </a:solidFill>
                <a:latin typeface="+mn-lt"/>
              </a:rPr>
              <a:t/>
            </a:r>
            <a:br>
              <a:rPr lang="en-GB" sz="1200" i="0" noProof="0" dirty="0" smtClean="0">
                <a:solidFill>
                  <a:schemeClr val="tx1"/>
                </a:solidFill>
                <a:latin typeface="+mn-lt"/>
              </a:rPr>
            </a:br>
            <a:r>
              <a:rPr lang="en-GB" sz="1200" i="0" noProof="0" dirty="0" smtClean="0">
                <a:solidFill>
                  <a:schemeClr val="tx1"/>
                </a:solidFill>
                <a:latin typeface="+mn-lt"/>
              </a:rPr>
              <a:t>After</a:t>
            </a:r>
            <a:r>
              <a:rPr lang="en-GB" sz="1200" i="0" baseline="0" noProof="0" dirty="0" smtClean="0">
                <a:solidFill>
                  <a:schemeClr val="tx1"/>
                </a:solidFill>
                <a:latin typeface="+mn-lt"/>
              </a:rPr>
              <a:t> </a:t>
            </a:r>
            <a:r>
              <a:rPr lang="en-GB" sz="1200" i="0" noProof="0" dirty="0" smtClean="0">
                <a:solidFill>
                  <a:schemeClr val="tx1"/>
                </a:solidFill>
                <a:latin typeface="+mn-lt"/>
              </a:rPr>
              <a:t>Henry VII, three further members of the Luxembourg dynasty went on to wear the imperial crown: </a:t>
            </a:r>
            <a:r>
              <a:rPr lang="en-GB" sz="1200" b="1" i="0" u="none" noProof="0" dirty="0" smtClean="0">
                <a:solidFill>
                  <a:schemeClr val="tx1"/>
                </a:solidFill>
                <a:latin typeface="+mn-lt"/>
              </a:rPr>
              <a:t>Charles IV </a:t>
            </a:r>
            <a:r>
              <a:rPr lang="en-GB" sz="1200" i="0" noProof="0" dirty="0" smtClean="0">
                <a:solidFill>
                  <a:schemeClr val="tx1"/>
                </a:solidFill>
                <a:latin typeface="+mn-lt"/>
              </a:rPr>
              <a:t>(1346-1378), </a:t>
            </a:r>
            <a:r>
              <a:rPr lang="en-GB" sz="1200" b="1" i="0" u="none" noProof="0" dirty="0" smtClean="0">
                <a:solidFill>
                  <a:schemeClr val="tx1"/>
                </a:solidFill>
                <a:latin typeface="+mn-lt"/>
              </a:rPr>
              <a:t>Wenceslas</a:t>
            </a:r>
            <a:r>
              <a:rPr lang="en-GB" sz="1200" i="0" noProof="0" dirty="0" smtClean="0">
                <a:solidFill>
                  <a:schemeClr val="tx1"/>
                </a:solidFill>
                <a:latin typeface="+mn-lt"/>
              </a:rPr>
              <a:t> (1376-1400) and </a:t>
            </a:r>
            <a:r>
              <a:rPr lang="en-GB" sz="1200" b="1" i="0" u="none" noProof="0" dirty="0" smtClean="0">
                <a:solidFill>
                  <a:schemeClr val="tx1"/>
                </a:solidFill>
                <a:latin typeface="+mn-lt"/>
              </a:rPr>
              <a:t>Sigismund</a:t>
            </a:r>
            <a:r>
              <a:rPr lang="en-GB" sz="1200" i="0" noProof="0" dirty="0" smtClean="0">
                <a:solidFill>
                  <a:schemeClr val="tx1"/>
                </a:solidFill>
                <a:latin typeface="+mn-lt"/>
              </a:rPr>
              <a:t> (1410-1437), the last emperor of the house of Luxembourg.</a:t>
            </a:r>
            <a:br>
              <a:rPr lang="en-GB" sz="1200" i="0" noProof="0" dirty="0" smtClean="0">
                <a:solidFill>
                  <a:schemeClr val="tx1"/>
                </a:solidFill>
                <a:latin typeface="+mn-lt"/>
              </a:rPr>
            </a:br>
            <a:r>
              <a:rPr lang="en-GB" sz="1200" i="0" noProof="0" dirty="0" smtClean="0">
                <a:solidFill>
                  <a:schemeClr val="tx1"/>
                </a:solidFill>
                <a:latin typeface="+mn-lt"/>
              </a:rPr>
              <a:t/>
            </a:r>
            <a:br>
              <a:rPr lang="en-GB" sz="1200" i="0" noProof="0" dirty="0" smtClean="0">
                <a:solidFill>
                  <a:schemeClr val="tx1"/>
                </a:solidFill>
                <a:latin typeface="+mn-lt"/>
              </a:rPr>
            </a:br>
            <a:r>
              <a:rPr lang="en-GB" sz="1200" i="1" kern="1200" noProof="0" dirty="0" smtClean="0">
                <a:solidFill>
                  <a:schemeClr val="tx1"/>
                </a:solidFill>
                <a:latin typeface="+mn-lt"/>
                <a:ea typeface="+mn-ea"/>
                <a:cs typeface="+mn-cs"/>
              </a:rPr>
              <a:t>Images: </a:t>
            </a:r>
            <a:br>
              <a:rPr lang="en-GB" sz="1200" i="1" kern="1200" noProof="0" dirty="0" smtClean="0">
                <a:solidFill>
                  <a:schemeClr val="tx1"/>
                </a:solidFill>
                <a:latin typeface="+mn-lt"/>
                <a:ea typeface="+mn-ea"/>
                <a:cs typeface="+mn-cs"/>
              </a:rPr>
            </a:br>
            <a:r>
              <a:rPr lang="en-GB" sz="1200" i="1" kern="1200" noProof="0" dirty="0" smtClean="0">
                <a:solidFill>
                  <a:schemeClr val="tx1"/>
                </a:solidFill>
                <a:latin typeface="+mn-lt"/>
                <a:ea typeface="+mn-ea"/>
                <a:cs typeface="+mn-cs"/>
              </a:rPr>
              <a:t>on the left, John the Blind, count of Luxembourg,</a:t>
            </a:r>
            <a:r>
              <a:rPr lang="en-GB" sz="1200" i="1" kern="1200" baseline="0" noProof="0" dirty="0" smtClean="0">
                <a:solidFill>
                  <a:schemeClr val="tx1"/>
                </a:solidFill>
                <a:latin typeface="+mn-lt"/>
                <a:ea typeface="+mn-ea"/>
                <a:cs typeface="+mn-cs"/>
              </a:rPr>
              <a:t> k</a:t>
            </a:r>
            <a:r>
              <a:rPr lang="en-GB" sz="1200" i="1" kern="1200" noProof="0" dirty="0" smtClean="0">
                <a:solidFill>
                  <a:schemeClr val="tx1"/>
                </a:solidFill>
                <a:latin typeface="+mn-lt"/>
                <a:ea typeface="+mn-ea"/>
                <a:cs typeface="+mn-cs"/>
              </a:rPr>
              <a:t>ing of Bohemia </a:t>
            </a:r>
            <a:r>
              <a:rPr lang="en-GB" sz="1200" i="1" noProof="0" dirty="0" smtClean="0">
                <a:solidFill>
                  <a:schemeClr val="tx1"/>
                </a:solidFill>
                <a:latin typeface="+mn-lt"/>
              </a:rPr>
              <a:t>© SIP/Marcel Schmitz</a:t>
            </a:r>
            <a:r>
              <a:rPr lang="en-GB" sz="1200" i="1" kern="1200" noProof="0" dirty="0" smtClean="0">
                <a:solidFill>
                  <a:schemeClr val="tx1"/>
                </a:solidFill>
                <a:latin typeface="+mn-lt"/>
                <a:ea typeface="+mn-ea"/>
                <a:cs typeface="+mn-cs"/>
              </a:rPr>
              <a:t>; </a:t>
            </a:r>
            <a:br>
              <a:rPr lang="en-GB" sz="1200" i="1" kern="1200" noProof="0" dirty="0" smtClean="0">
                <a:solidFill>
                  <a:schemeClr val="tx1"/>
                </a:solidFill>
                <a:latin typeface="+mn-lt"/>
                <a:ea typeface="+mn-ea"/>
                <a:cs typeface="+mn-cs"/>
              </a:rPr>
            </a:br>
            <a:r>
              <a:rPr lang="en-GB" sz="1200" i="1" kern="1200" noProof="0" dirty="0" smtClean="0">
                <a:solidFill>
                  <a:schemeClr val="tx1"/>
                </a:solidFill>
                <a:latin typeface="+mn-lt"/>
                <a:ea typeface="+mn-ea"/>
                <a:cs typeface="+mn-cs"/>
              </a:rPr>
              <a:t>on the right, Sigismund of Luxembourg </a:t>
            </a:r>
            <a:r>
              <a:rPr lang="en-GB" sz="1200" i="1" kern="1200" baseline="0" noProof="0" dirty="0" smtClean="0">
                <a:solidFill>
                  <a:schemeClr val="tx1"/>
                </a:solidFill>
                <a:latin typeface="+mn-lt"/>
                <a:ea typeface="+mn-ea"/>
                <a:cs typeface="Arial" pitchFamily="34" charset="0"/>
              </a:rPr>
              <a:t>©</a:t>
            </a:r>
            <a:r>
              <a:rPr lang="en-GB" sz="1200" i="1" kern="1200" noProof="0" dirty="0" smtClean="0">
                <a:solidFill>
                  <a:schemeClr val="tx1"/>
                </a:solidFill>
                <a:latin typeface="+mn-lt"/>
                <a:ea typeface="+mn-ea"/>
                <a:cs typeface="Arial" pitchFamily="34" charset="0"/>
              </a:rPr>
              <a:t> </a:t>
            </a:r>
            <a:r>
              <a:rPr lang="en-GB" sz="1200" i="1" kern="1200" noProof="0" dirty="0" smtClean="0">
                <a:solidFill>
                  <a:schemeClr val="tx1"/>
                </a:solidFill>
                <a:latin typeface="+mn-lt"/>
                <a:ea typeface="+mn-ea"/>
                <a:cs typeface="+mn-cs"/>
              </a:rPr>
              <a:t>Musée national d’histoire et d’art (MNHA).</a:t>
            </a:r>
            <a:endParaRPr lang="en-GB" sz="1200" i="1" noProof="0" dirty="0" smtClean="0">
              <a:solidFill>
                <a:schemeClr val="tx1"/>
              </a:solidFill>
              <a:latin typeface="+mn-lt"/>
            </a:endParaRPr>
          </a:p>
          <a:p>
            <a:pPr>
              <a:lnSpc>
                <a:spcPct val="100000"/>
              </a:lnSpc>
            </a:pPr>
            <a:endParaRPr lang="en-GB" sz="1200" i="0" noProof="0" dirty="0" smtClean="0">
              <a:solidFill>
                <a:schemeClr val="tx1"/>
              </a:solidFill>
              <a:latin typeface="+mn-lt"/>
            </a:endParaRPr>
          </a:p>
          <a:p>
            <a:pPr>
              <a:lnSpc>
                <a:spcPct val="100000"/>
              </a:lnSpc>
            </a:pPr>
            <a:endParaRPr lang="en-GB" sz="1200" i="0" noProof="0" dirty="0" smtClean="0">
              <a:solidFill>
                <a:schemeClr val="tx1"/>
              </a:solidFill>
              <a:latin typeface="+mn-lt"/>
            </a:endParaRPr>
          </a:p>
          <a:p>
            <a:pPr>
              <a:lnSpc>
                <a:spcPct val="100000"/>
              </a:lnSpc>
            </a:pPr>
            <a:r>
              <a:rPr lang="en-GB" sz="1200" b="1" i="0" noProof="0" dirty="0" smtClean="0">
                <a:solidFill>
                  <a:schemeClr val="tx1"/>
                </a:solidFill>
                <a:latin typeface="+mn-lt"/>
              </a:rPr>
              <a:t>FOR MORE INFORMATION</a:t>
            </a:r>
            <a:endParaRPr lang="en-GB" sz="1200" i="0" noProof="0" dirty="0" smtClean="0">
              <a:solidFill>
                <a:schemeClr val="tx1"/>
              </a:solidFill>
              <a:latin typeface="+mn-lt"/>
            </a:endParaRPr>
          </a:p>
          <a:p>
            <a:pPr eaLnBrk="1" hangingPunct="1">
              <a:lnSpc>
                <a:spcPct val="100000"/>
              </a:lnSpc>
              <a:buFont typeface="Arial" pitchFamily="34" charset="0"/>
              <a:buChar char="•"/>
              <a:defRPr/>
            </a:pPr>
            <a:r>
              <a:rPr lang="en-GB" sz="1200" i="0" noProof="0" dirty="0" smtClean="0">
                <a:solidFill>
                  <a:schemeClr val="tx1"/>
                </a:solidFill>
                <a:latin typeface="+mn-lt"/>
              </a:rPr>
              <a:t> “History”: </a:t>
            </a:r>
            <a:br>
              <a:rPr lang="en-GB" sz="1200" i="0" noProof="0" dirty="0" smtClean="0">
                <a:solidFill>
                  <a:schemeClr val="tx1"/>
                </a:solidFill>
                <a:latin typeface="+mn-lt"/>
              </a:rPr>
            </a:br>
            <a:r>
              <a:rPr lang="en-GB" sz="1200" i="0" noProof="0" dirty="0" smtClean="0">
                <a:solidFill>
                  <a:schemeClr val="tx1"/>
                </a:solidFill>
                <a:latin typeface="+mn-lt"/>
              </a:rPr>
              <a:t>  www.luxembourg.public.lu/en/le-grand-duche-se-presente/histoire/index.html</a:t>
            </a:r>
          </a:p>
          <a:p>
            <a:pPr eaLnBrk="1" hangingPunct="1">
              <a:lnSpc>
                <a:spcPct val="100000"/>
              </a:lnSpc>
              <a:buFont typeface="Arial" pitchFamily="34" charset="0"/>
              <a:buChar char="•"/>
              <a:defRPr/>
            </a:pPr>
            <a:r>
              <a:rPr lang="en-GB" sz="1200" i="0" noProof="0" dirty="0" smtClean="0">
                <a:solidFill>
                  <a:schemeClr val="tx1"/>
                </a:solidFill>
                <a:latin typeface="+mn-lt"/>
              </a:rPr>
              <a:t> </a:t>
            </a:r>
            <a:r>
              <a:rPr lang="en-GB" sz="1200" i="1" noProof="0" dirty="0" smtClean="0">
                <a:solidFill>
                  <a:schemeClr val="tx1"/>
                </a:solidFill>
                <a:latin typeface="+mn-lt"/>
              </a:rPr>
              <a:t>About… History</a:t>
            </a:r>
            <a:r>
              <a:rPr lang="en-GB" sz="1200" i="1" baseline="0" noProof="0" dirty="0" smtClean="0">
                <a:solidFill>
                  <a:schemeClr val="tx1"/>
                </a:solidFill>
                <a:latin typeface="+mn-lt"/>
              </a:rPr>
              <a:t> of the</a:t>
            </a:r>
            <a:r>
              <a:rPr lang="en-GB" sz="1200" i="1" noProof="0" dirty="0" smtClean="0">
                <a:solidFill>
                  <a:schemeClr val="tx1"/>
                </a:solidFill>
                <a:latin typeface="+mn-lt"/>
              </a:rPr>
              <a:t> Grand</a:t>
            </a:r>
            <a:r>
              <a:rPr lang="en-GB" sz="1200" i="1" baseline="0" noProof="0" dirty="0" smtClean="0">
                <a:solidFill>
                  <a:schemeClr val="tx1"/>
                </a:solidFill>
                <a:latin typeface="+mn-lt"/>
              </a:rPr>
              <a:t> D</a:t>
            </a:r>
            <a:r>
              <a:rPr lang="en-GB" sz="1200" i="1" noProof="0" dirty="0" smtClean="0">
                <a:solidFill>
                  <a:schemeClr val="tx1"/>
                </a:solidFill>
                <a:latin typeface="+mn-lt"/>
              </a:rPr>
              <a:t>uchy of Luxembourg</a:t>
            </a:r>
            <a:r>
              <a:rPr lang="en-GB" sz="1200" i="0" noProof="0" dirty="0" smtClean="0">
                <a:solidFill>
                  <a:schemeClr val="tx1"/>
                </a:solidFill>
                <a:latin typeface="+mn-lt"/>
              </a:rPr>
              <a:t>: </a:t>
            </a:r>
            <a:br>
              <a:rPr lang="en-GB" sz="1200" i="0" noProof="0" dirty="0" smtClean="0">
                <a:solidFill>
                  <a:schemeClr val="tx1"/>
                </a:solidFill>
                <a:latin typeface="+mn-lt"/>
              </a:rPr>
            </a:br>
            <a:r>
              <a:rPr lang="en-GB" sz="1200" i="0" noProof="0" dirty="0" smtClean="0">
                <a:solidFill>
                  <a:schemeClr val="tx1"/>
                </a:solidFill>
                <a:latin typeface="+mn-lt"/>
              </a:rPr>
              <a:t>  www.luxembourg.public.lu/en/publications/b/ap-histoire/index.html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CBA28B-DF43-4C18-8DED-044F8D48F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2853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eaLnBrk="1" hangingPunct="1">
              <a:lnSpc>
                <a:spcPct val="100000"/>
              </a:lnSpc>
              <a:spcBef>
                <a:spcPct val="0"/>
              </a:spcBef>
            </a:pPr>
            <a:r>
              <a:rPr lang="en-GB" sz="1600" b="1" u="sng" noProof="0" dirty="0" smtClean="0">
                <a:solidFill>
                  <a:schemeClr val="tx1"/>
                </a:solidFill>
                <a:latin typeface="+mn-lt"/>
                <a:cs typeface="Arial" pitchFamily="34" charset="0"/>
              </a:rPr>
              <a:t>History: “Gibraltar of the North” and foreign domination (15</a:t>
            </a:r>
            <a:r>
              <a:rPr lang="en-GB" sz="1600" b="1" u="sng" baseline="30000" noProof="0" dirty="0" smtClean="0">
                <a:solidFill>
                  <a:schemeClr val="tx1"/>
                </a:solidFill>
                <a:latin typeface="+mn-lt"/>
                <a:cs typeface="Arial" pitchFamily="34" charset="0"/>
              </a:rPr>
              <a:t>th</a:t>
            </a:r>
            <a:r>
              <a:rPr lang="en-GB" sz="1600" b="1" u="sng" baseline="0" noProof="0" dirty="0" smtClean="0">
                <a:solidFill>
                  <a:schemeClr val="tx1"/>
                </a:solidFill>
                <a:latin typeface="+mn-lt"/>
                <a:cs typeface="Arial" pitchFamily="34" charset="0"/>
              </a:rPr>
              <a:t> </a:t>
            </a:r>
            <a:r>
              <a:rPr lang="en-GB" sz="1600" b="1" u="sng" noProof="0" dirty="0" smtClean="0">
                <a:solidFill>
                  <a:schemeClr val="tx1"/>
                </a:solidFill>
                <a:latin typeface="+mn-lt"/>
                <a:cs typeface="Arial" pitchFamily="34" charset="0"/>
              </a:rPr>
              <a:t>to 18</a:t>
            </a:r>
            <a:r>
              <a:rPr lang="en-GB" sz="1600" b="1" u="sng" baseline="30000" noProof="0" dirty="0" smtClean="0">
                <a:solidFill>
                  <a:schemeClr val="tx1"/>
                </a:solidFill>
                <a:latin typeface="+mn-lt"/>
                <a:cs typeface="Arial" pitchFamily="34" charset="0"/>
              </a:rPr>
              <a:t>th</a:t>
            </a:r>
            <a:r>
              <a:rPr lang="en-GB" sz="1600" b="1" u="sng" baseline="0" noProof="0" dirty="0" smtClean="0">
                <a:solidFill>
                  <a:schemeClr val="tx1"/>
                </a:solidFill>
                <a:latin typeface="+mn-lt"/>
                <a:cs typeface="Arial" pitchFamily="34" charset="0"/>
              </a:rPr>
              <a:t> c</a:t>
            </a:r>
            <a:r>
              <a:rPr lang="en-GB" sz="1600" b="1" u="sng" noProof="0" dirty="0" smtClean="0">
                <a:solidFill>
                  <a:schemeClr val="tx1"/>
                </a:solidFill>
                <a:latin typeface="+mn-lt"/>
                <a:cs typeface="Arial" pitchFamily="34" charset="0"/>
              </a:rPr>
              <a:t>entury)</a:t>
            </a:r>
          </a:p>
          <a:p>
            <a:pPr indent="0" eaLnBrk="1" hangingPunct="1">
              <a:lnSpc>
                <a:spcPct val="100000"/>
              </a:lnSpc>
              <a:spcBef>
                <a:spcPct val="0"/>
              </a:spcBef>
            </a:pPr>
            <a:endParaRPr lang="en-GB" sz="1600" noProof="0" dirty="0" smtClean="0">
              <a:solidFill>
                <a:schemeClr val="tx1"/>
              </a:solidFill>
              <a:latin typeface="+mn-lt"/>
              <a:cs typeface="Arial" pitchFamily="34" charset="0"/>
            </a:endParaRPr>
          </a:p>
          <a:p>
            <a:pPr indent="0" eaLnBrk="1" hangingPunct="1">
              <a:lnSpc>
                <a:spcPct val="100000"/>
              </a:lnSpc>
            </a:pPr>
            <a:r>
              <a:rPr lang="en-GB" sz="1600" noProof="0" dirty="0" smtClean="0">
                <a:solidFill>
                  <a:schemeClr val="tx1"/>
                </a:solidFill>
                <a:latin typeface="+mn-lt"/>
                <a:cs typeface="Arial" pitchFamily="34" charset="0"/>
              </a:rPr>
              <a:t>During the </a:t>
            </a:r>
            <a:r>
              <a:rPr lang="en-GB" sz="1600" b="1" noProof="0" dirty="0" smtClean="0">
                <a:solidFill>
                  <a:schemeClr val="tx1"/>
                </a:solidFill>
                <a:latin typeface="+mn-lt"/>
                <a:cs typeface="Arial" pitchFamily="34" charset="0"/>
              </a:rPr>
              <a:t>early modern period,</a:t>
            </a:r>
            <a:r>
              <a:rPr lang="en-GB" sz="1600" noProof="0" dirty="0" smtClean="0">
                <a:solidFill>
                  <a:schemeClr val="tx1"/>
                </a:solidFill>
                <a:latin typeface="+mn-lt"/>
                <a:cs typeface="Arial" pitchFamily="34" charset="0"/>
              </a:rPr>
              <a:t> Luxembourg occupied an </a:t>
            </a:r>
            <a:r>
              <a:rPr lang="en-GB" sz="1600" b="1" noProof="0" dirty="0" smtClean="0">
                <a:solidFill>
                  <a:schemeClr val="tx1"/>
                </a:solidFill>
                <a:latin typeface="+mn-lt"/>
                <a:cs typeface="Arial" pitchFamily="34" charset="0"/>
              </a:rPr>
              <a:t>important strategic position </a:t>
            </a:r>
            <a:r>
              <a:rPr lang="en-GB" sz="1600" noProof="0" dirty="0" smtClean="0">
                <a:solidFill>
                  <a:schemeClr val="tx1"/>
                </a:solidFill>
                <a:latin typeface="+mn-lt"/>
                <a:cs typeface="Arial" pitchFamily="34" charset="0"/>
              </a:rPr>
              <a:t>on the European chessboard. The city of Luxembourg was progressively transformed into one of the most prestigious</a:t>
            </a:r>
            <a:r>
              <a:rPr lang="en-GB" sz="1600" baseline="0" noProof="0" dirty="0" smtClean="0">
                <a:solidFill>
                  <a:schemeClr val="tx1"/>
                </a:solidFill>
                <a:latin typeface="+mn-lt"/>
                <a:cs typeface="Arial" pitchFamily="34" charset="0"/>
              </a:rPr>
              <a:t> </a:t>
            </a:r>
            <a:r>
              <a:rPr lang="en-GB" sz="1600" noProof="0" dirty="0" smtClean="0">
                <a:solidFill>
                  <a:schemeClr val="tx1"/>
                </a:solidFill>
                <a:latin typeface="+mn-lt"/>
                <a:cs typeface="Arial" pitchFamily="34" charset="0"/>
              </a:rPr>
              <a:t>fortresses of Europe and dubbed “</a:t>
            </a:r>
            <a:r>
              <a:rPr lang="en-GB" sz="1600" b="1" noProof="0" dirty="0" smtClean="0">
                <a:solidFill>
                  <a:schemeClr val="tx1"/>
                </a:solidFill>
                <a:latin typeface="+mn-lt"/>
                <a:cs typeface="Arial" pitchFamily="34" charset="0"/>
              </a:rPr>
              <a:t>Gibraltar of the North”.</a:t>
            </a:r>
            <a:br>
              <a:rPr lang="en-GB" sz="1600" b="1" noProof="0" dirty="0" smtClean="0">
                <a:solidFill>
                  <a:schemeClr val="tx1"/>
                </a:solidFill>
                <a:latin typeface="+mn-lt"/>
                <a:cs typeface="Arial" pitchFamily="34" charset="0"/>
              </a:rPr>
            </a:br>
            <a:r>
              <a:rPr lang="en-GB" sz="1600" b="1" noProof="0" dirty="0" smtClean="0">
                <a:solidFill>
                  <a:schemeClr val="tx1"/>
                </a:solidFill>
                <a:latin typeface="+mn-lt"/>
                <a:cs typeface="Arial" pitchFamily="34" charset="0"/>
              </a:rPr>
              <a:t/>
            </a:r>
            <a:br>
              <a:rPr lang="en-GB" sz="1600" b="1" noProof="0" dirty="0" smtClean="0">
                <a:solidFill>
                  <a:schemeClr val="tx1"/>
                </a:solidFill>
                <a:latin typeface="+mn-lt"/>
                <a:cs typeface="Arial" pitchFamily="34" charset="0"/>
              </a:rPr>
            </a:br>
            <a:r>
              <a:rPr lang="en-GB" sz="1600" noProof="0" dirty="0" smtClean="0">
                <a:solidFill>
                  <a:schemeClr val="tx1"/>
                </a:solidFill>
                <a:latin typeface="+mn-lt"/>
                <a:cs typeface="Arial" pitchFamily="34" charset="0"/>
              </a:rPr>
              <a:t>Much of the fortification was carried out by renowned French military architect Vauban, who led the siege of Louis XIV’s troops in 1684. In 1715, following the War of the Spanish Succession, Luxembourg fell under Austrian rule.</a:t>
            </a:r>
            <a:br>
              <a:rPr lang="en-GB" sz="1600" noProof="0" dirty="0" smtClean="0">
                <a:solidFill>
                  <a:schemeClr val="tx1"/>
                </a:solidFill>
                <a:latin typeface="+mn-lt"/>
                <a:cs typeface="Arial" pitchFamily="34" charset="0"/>
              </a:rPr>
            </a:br>
            <a:r>
              <a:rPr lang="en-GB" sz="1600" noProof="0" dirty="0" smtClean="0">
                <a:solidFill>
                  <a:schemeClr val="tx1"/>
                </a:solidFill>
                <a:latin typeface="+mn-lt"/>
                <a:cs typeface="Arial" pitchFamily="34" charset="0"/>
              </a:rPr>
              <a:t/>
            </a:r>
            <a:br>
              <a:rPr lang="en-GB" sz="1600" noProof="0" dirty="0" smtClean="0">
                <a:solidFill>
                  <a:schemeClr val="tx1"/>
                </a:solidFill>
                <a:latin typeface="+mn-lt"/>
                <a:cs typeface="Arial" pitchFamily="34" charset="0"/>
              </a:rPr>
            </a:br>
            <a:r>
              <a:rPr lang="en-GB" sz="1600" noProof="0" dirty="0" smtClean="0">
                <a:solidFill>
                  <a:schemeClr val="tx1"/>
                </a:solidFill>
                <a:latin typeface="+mn-lt"/>
                <a:cs typeface="Arial" pitchFamily="34" charset="0"/>
              </a:rPr>
              <a:t>From the 15</a:t>
            </a:r>
            <a:r>
              <a:rPr lang="en-GB" sz="1600" baseline="30000" noProof="0" dirty="0" smtClean="0">
                <a:solidFill>
                  <a:schemeClr val="tx1"/>
                </a:solidFill>
                <a:latin typeface="+mn-lt"/>
                <a:cs typeface="Arial" pitchFamily="34" charset="0"/>
              </a:rPr>
              <a:t>th</a:t>
            </a:r>
            <a:r>
              <a:rPr lang="en-GB" sz="1600" noProof="0" dirty="0" smtClean="0">
                <a:solidFill>
                  <a:schemeClr val="tx1"/>
                </a:solidFill>
                <a:latin typeface="+mn-lt"/>
                <a:cs typeface="Arial" pitchFamily="34" charset="0"/>
              </a:rPr>
              <a:t> to the 18</a:t>
            </a:r>
            <a:r>
              <a:rPr lang="en-GB" sz="1600" baseline="30000" noProof="0" dirty="0" smtClean="0">
                <a:solidFill>
                  <a:schemeClr val="tx1"/>
                </a:solidFill>
                <a:latin typeface="+mn-lt"/>
                <a:cs typeface="Arial" pitchFamily="34" charset="0"/>
              </a:rPr>
              <a:t>th</a:t>
            </a:r>
            <a:r>
              <a:rPr lang="en-GB" sz="1600" noProof="0" dirty="0" smtClean="0">
                <a:solidFill>
                  <a:schemeClr val="tx1"/>
                </a:solidFill>
                <a:latin typeface="+mn-lt"/>
                <a:cs typeface="Arial" pitchFamily="34" charset="0"/>
              </a:rPr>
              <a:t> century, Luxembourg successively belonged to the counts, then the dukes of Luxembourg, the dukes of Burgundy, the kings of Spain, the kings of France, the emperors of Austria and the kings of the Netherlands. </a:t>
            </a:r>
            <a:br>
              <a:rPr lang="en-GB" sz="1600" noProof="0" dirty="0" smtClean="0">
                <a:solidFill>
                  <a:schemeClr val="tx1"/>
                </a:solidFill>
                <a:latin typeface="+mn-lt"/>
                <a:cs typeface="Arial" pitchFamily="34" charset="0"/>
              </a:rPr>
            </a:br>
            <a:r>
              <a:rPr lang="en-GB" sz="1600" noProof="0" dirty="0" smtClean="0">
                <a:solidFill>
                  <a:schemeClr val="tx1"/>
                </a:solidFill>
                <a:latin typeface="+mn-lt"/>
                <a:cs typeface="Arial" pitchFamily="34" charset="0"/>
              </a:rPr>
              <a:t/>
            </a:r>
            <a:br>
              <a:rPr lang="en-GB" sz="1600" noProof="0" dirty="0" smtClean="0">
                <a:solidFill>
                  <a:schemeClr val="tx1"/>
                </a:solidFill>
                <a:latin typeface="+mn-lt"/>
                <a:cs typeface="Arial" pitchFamily="34" charset="0"/>
              </a:rPr>
            </a:br>
            <a:r>
              <a:rPr lang="en-GB" sz="1600" i="1" kern="1200" noProof="0" dirty="0" smtClean="0">
                <a:solidFill>
                  <a:schemeClr val="tx1"/>
                </a:solidFill>
                <a:latin typeface="+mn-lt"/>
                <a:ea typeface="+mn-ea"/>
                <a:cs typeface="Arial" pitchFamily="34" charset="0"/>
              </a:rPr>
              <a:t>Image: </a:t>
            </a:r>
          </a:p>
          <a:p>
            <a:pPr indent="0" eaLnBrk="1" hangingPunct="1">
              <a:lnSpc>
                <a:spcPct val="100000"/>
              </a:lnSpc>
            </a:pPr>
            <a:r>
              <a:rPr lang="en-GB" sz="1600" i="0" kern="1200" noProof="0" dirty="0" smtClean="0">
                <a:solidFill>
                  <a:schemeClr val="tx1"/>
                </a:solidFill>
                <a:latin typeface="+mn-lt"/>
                <a:ea typeface="+mn-ea"/>
                <a:cs typeface="Arial" pitchFamily="34" charset="0"/>
              </a:rPr>
              <a:t>Place</a:t>
            </a:r>
            <a:r>
              <a:rPr lang="en-GB" sz="1600" i="0" kern="1200" baseline="0" noProof="0" dirty="0" smtClean="0">
                <a:solidFill>
                  <a:schemeClr val="tx1"/>
                </a:solidFill>
                <a:latin typeface="+mn-lt"/>
                <a:ea typeface="+mn-ea"/>
                <a:cs typeface="Arial" pitchFamily="34" charset="0"/>
              </a:rPr>
              <a:t> de la Constitution </a:t>
            </a:r>
            <a:r>
              <a:rPr lang="en-GB" sz="1600" i="1" kern="1200" baseline="0" noProof="0" dirty="0" smtClean="0">
                <a:solidFill>
                  <a:schemeClr val="tx1"/>
                </a:solidFill>
                <a:latin typeface="+mn-lt"/>
                <a:ea typeface="+mn-ea"/>
                <a:cs typeface="Arial" pitchFamily="34" charset="0"/>
              </a:rPr>
              <a:t>with Luxembourg flag ©</a:t>
            </a:r>
            <a:r>
              <a:rPr lang="en-GB" sz="1600" i="1" kern="1200" noProof="0" dirty="0" smtClean="0">
                <a:solidFill>
                  <a:schemeClr val="tx1"/>
                </a:solidFill>
                <a:latin typeface="+mn-lt"/>
                <a:ea typeface="+mn-ea"/>
                <a:cs typeface="Arial" pitchFamily="34" charset="0"/>
              </a:rPr>
              <a:t> SIP/Christof Weber</a:t>
            </a:r>
          </a:p>
          <a:p>
            <a:pPr indent="0" eaLnBrk="1" hangingPunct="1">
              <a:lnSpc>
                <a:spcPct val="100000"/>
              </a:lnSpc>
            </a:pPr>
            <a:endParaRPr lang="en-GB" sz="1600" i="1" kern="1200" noProof="0" dirty="0" smtClean="0">
              <a:solidFill>
                <a:schemeClr val="tx1"/>
              </a:solidFill>
              <a:latin typeface="+mn-lt"/>
              <a:ea typeface="+mn-ea"/>
              <a:cs typeface="Arial" pitchFamily="34" charset="0"/>
            </a:endParaRPr>
          </a:p>
          <a:p>
            <a:pPr indent="0" eaLnBrk="1" hangingPunct="1">
              <a:lnSpc>
                <a:spcPct val="100000"/>
              </a:lnSpc>
            </a:pPr>
            <a:r>
              <a:rPr lang="en-GB" sz="1600" i="1" kern="1200" noProof="0" dirty="0" smtClean="0">
                <a:solidFill>
                  <a:schemeClr val="tx1"/>
                </a:solidFill>
                <a:latin typeface="+mn-lt"/>
                <a:ea typeface="+mn-ea"/>
                <a:cs typeface="Arial" pitchFamily="34" charset="0"/>
              </a:rPr>
              <a:t/>
            </a:r>
            <a:br>
              <a:rPr lang="en-GB" sz="1600" i="1" kern="1200" noProof="0" dirty="0" smtClean="0">
                <a:solidFill>
                  <a:schemeClr val="tx1"/>
                </a:solidFill>
                <a:latin typeface="+mn-lt"/>
                <a:ea typeface="+mn-ea"/>
                <a:cs typeface="Arial" pitchFamily="34" charset="0"/>
              </a:rPr>
            </a:br>
            <a:r>
              <a:rPr lang="en-GB" sz="1600" b="1" dirty="0" smtClean="0">
                <a:solidFill>
                  <a:schemeClr val="tx1"/>
                </a:solidFill>
                <a:latin typeface="+mn-lt"/>
              </a:rPr>
              <a:t>FOR MORE INFORMATION</a:t>
            </a:r>
            <a:endParaRPr lang="en-GB" sz="1600" dirty="0" smtClean="0">
              <a:solidFill>
                <a:schemeClr val="tx1"/>
              </a:solidFill>
              <a:latin typeface="+mn-lt"/>
            </a:endParaRPr>
          </a:p>
          <a:p>
            <a:pPr indent="0">
              <a:lnSpc>
                <a:spcPct val="100000"/>
              </a:lnSpc>
              <a:spcBef>
                <a:spcPts val="0"/>
              </a:spcBef>
              <a:buFont typeface="Arial" pitchFamily="34" charset="0"/>
              <a:buChar char="•"/>
              <a:defRPr/>
            </a:pPr>
            <a:r>
              <a:rPr lang="en-GB" sz="1600" dirty="0" smtClean="0">
                <a:solidFill>
                  <a:schemeClr val="tx1"/>
                </a:solidFill>
                <a:latin typeface="+mn-lt"/>
              </a:rPr>
              <a:t> </a:t>
            </a:r>
            <a:r>
              <a:rPr lang="en-GB" sz="1600" noProof="0" dirty="0" smtClean="0">
                <a:solidFill>
                  <a:schemeClr val="tx1"/>
                </a:solidFill>
                <a:latin typeface="+mn-lt"/>
              </a:rPr>
              <a:t>“History”</a:t>
            </a:r>
            <a:r>
              <a:rPr lang="en-GB" sz="1600" dirty="0" smtClean="0">
                <a:solidFill>
                  <a:schemeClr val="tx1"/>
                </a:solidFill>
                <a:latin typeface="+mn-lt"/>
              </a:rPr>
              <a:t>: </a:t>
            </a:r>
            <a:br>
              <a:rPr lang="en-GB" sz="1600" dirty="0" smtClean="0">
                <a:solidFill>
                  <a:schemeClr val="tx1"/>
                </a:solidFill>
                <a:latin typeface="+mn-lt"/>
              </a:rPr>
            </a:br>
            <a:r>
              <a:rPr lang="en-GB" sz="1600" dirty="0" smtClean="0">
                <a:solidFill>
                  <a:schemeClr val="tx1"/>
                </a:solidFill>
                <a:latin typeface="+mn-lt"/>
              </a:rPr>
              <a:t>  www.luxembourg.public.lu/en/le-grand-duche-se-presente/histoire/index.html</a:t>
            </a:r>
          </a:p>
          <a:p>
            <a:pPr indent="0">
              <a:lnSpc>
                <a:spcPct val="100000"/>
              </a:lnSpc>
              <a:spcBef>
                <a:spcPts val="0"/>
              </a:spcBef>
              <a:buFont typeface="Arial" pitchFamily="34" charset="0"/>
              <a:buChar char="•"/>
              <a:defRPr/>
            </a:pPr>
            <a:r>
              <a:rPr lang="en-GB" sz="1600" dirty="0" smtClean="0">
                <a:solidFill>
                  <a:schemeClr val="tx1"/>
                </a:solidFill>
                <a:latin typeface="+mn-lt"/>
              </a:rPr>
              <a:t> </a:t>
            </a:r>
            <a:r>
              <a:rPr lang="en-GB" sz="1600" i="1" dirty="0" smtClean="0">
                <a:solidFill>
                  <a:schemeClr val="tx1"/>
                </a:solidFill>
                <a:latin typeface="+mn-lt"/>
              </a:rPr>
              <a:t>About… History</a:t>
            </a:r>
            <a:r>
              <a:rPr lang="en-GB" sz="1600" i="1" baseline="0" dirty="0" smtClean="0">
                <a:solidFill>
                  <a:schemeClr val="tx1"/>
                </a:solidFill>
                <a:latin typeface="+mn-lt"/>
              </a:rPr>
              <a:t> of the</a:t>
            </a:r>
            <a:r>
              <a:rPr lang="en-GB" sz="1600" i="1" dirty="0" smtClean="0">
                <a:solidFill>
                  <a:schemeClr val="tx1"/>
                </a:solidFill>
                <a:latin typeface="+mn-lt"/>
              </a:rPr>
              <a:t> Grand</a:t>
            </a:r>
            <a:r>
              <a:rPr lang="en-GB" sz="1600" i="1" baseline="0" dirty="0" smtClean="0">
                <a:solidFill>
                  <a:schemeClr val="tx1"/>
                </a:solidFill>
                <a:latin typeface="+mn-lt"/>
              </a:rPr>
              <a:t> D</a:t>
            </a:r>
            <a:r>
              <a:rPr lang="en-GB" sz="1600" i="1" dirty="0" smtClean="0">
                <a:solidFill>
                  <a:schemeClr val="tx1"/>
                </a:solidFill>
                <a:latin typeface="+mn-lt"/>
              </a:rPr>
              <a:t>uchy of Luxembourg: </a:t>
            </a:r>
            <a:br>
              <a:rPr lang="en-GB" sz="1600" i="1" dirty="0" smtClean="0">
                <a:solidFill>
                  <a:schemeClr val="tx1"/>
                </a:solidFill>
                <a:latin typeface="+mn-lt"/>
              </a:rPr>
            </a:br>
            <a:r>
              <a:rPr lang="en-GB" sz="1600" i="1" dirty="0" smtClean="0">
                <a:solidFill>
                  <a:schemeClr val="tx1"/>
                </a:solidFill>
                <a:latin typeface="+mn-lt"/>
              </a:rPr>
              <a:t>  </a:t>
            </a:r>
            <a:r>
              <a:rPr lang="en-GB" sz="1600" dirty="0" smtClean="0">
                <a:solidFill>
                  <a:schemeClr val="tx1"/>
                </a:solidFill>
                <a:latin typeface="+mn-lt"/>
              </a:rPr>
              <a:t>www.luxembourg.public.lu/en/publications/b/ap-histoire/index.html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CBA28B-DF43-4C18-8DED-044F8D48F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091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eaLnBrk="1" hangingPunct="1">
              <a:lnSpc>
                <a:spcPct val="100000"/>
              </a:lnSpc>
            </a:pPr>
            <a:r>
              <a:rPr lang="en-GB" sz="1200" b="1" u="sng" noProof="0" dirty="0" smtClean="0">
                <a:solidFill>
                  <a:schemeClr val="tx1"/>
                </a:solidFill>
                <a:latin typeface="+mn-lt"/>
                <a:cs typeface="Arial" charset="0"/>
              </a:rPr>
              <a:t>History: Birth of the Grand Duchy of Luxembourg</a:t>
            </a:r>
          </a:p>
          <a:p>
            <a:pPr indent="0" eaLnBrk="1" hangingPunct="1">
              <a:lnSpc>
                <a:spcPct val="100000"/>
              </a:lnSpc>
            </a:pPr>
            <a:endParaRPr lang="en-GB" sz="1200" noProof="0" dirty="0" smtClean="0">
              <a:solidFill>
                <a:schemeClr val="tx1"/>
              </a:solidFill>
              <a:latin typeface="+mn-lt"/>
            </a:endParaRPr>
          </a:p>
          <a:p>
            <a:pPr indent="0" eaLnBrk="1" hangingPunct="1">
              <a:lnSpc>
                <a:spcPct val="100000"/>
              </a:lnSpc>
            </a:pPr>
            <a:r>
              <a:rPr lang="en-GB" sz="1200" b="1" u="sng" noProof="0" dirty="0" smtClean="0">
                <a:solidFill>
                  <a:schemeClr val="tx1"/>
                </a:solidFill>
                <a:latin typeface="+mn-lt"/>
              </a:rPr>
              <a:t>1815:</a:t>
            </a:r>
          </a:p>
          <a:p>
            <a:pPr indent="0" eaLnBrk="1" hangingPunct="1">
              <a:lnSpc>
                <a:spcPct val="100000"/>
              </a:lnSpc>
            </a:pPr>
            <a:r>
              <a:rPr lang="en-GB" sz="1200" noProof="0" dirty="0" smtClean="0">
                <a:solidFill>
                  <a:schemeClr val="tx1"/>
                </a:solidFill>
                <a:latin typeface="+mn-lt"/>
              </a:rPr>
              <a:t>The collapse of the Napoleonic Empire resulted in a redrawing and redistribution of the European map by the great powers gathered at the </a:t>
            </a:r>
            <a:r>
              <a:rPr lang="en-GB" sz="1200" b="1" noProof="0" dirty="0" smtClean="0">
                <a:solidFill>
                  <a:schemeClr val="tx1"/>
                </a:solidFill>
                <a:latin typeface="+mn-lt"/>
              </a:rPr>
              <a:t>Congress of Vienna in 1815. </a:t>
            </a:r>
            <a:r>
              <a:rPr lang="en-GB" sz="1200" noProof="0" dirty="0" smtClean="0">
                <a:solidFill>
                  <a:schemeClr val="tx1"/>
                </a:solidFill>
                <a:latin typeface="+mn-lt"/>
              </a:rPr>
              <a:t>This was the moment of the </a:t>
            </a:r>
            <a:r>
              <a:rPr lang="en-GB" sz="1200" b="1" noProof="0" dirty="0" smtClean="0">
                <a:solidFill>
                  <a:schemeClr val="tx1"/>
                </a:solidFill>
                <a:latin typeface="+mn-lt"/>
              </a:rPr>
              <a:t>creation of Luxembourg as an independent political entity. </a:t>
            </a:r>
            <a:r>
              <a:rPr lang="en-GB" sz="1200" noProof="0" dirty="0" smtClean="0">
                <a:solidFill>
                  <a:schemeClr val="tx1"/>
                </a:solidFill>
                <a:latin typeface="+mn-lt"/>
              </a:rPr>
              <a:t>It was established as a grand duchy and assigned to the King of the Netherlands, William I of Orange-Nassau. Despite this elevation in rank, the Grand Duchy had to cede the region of the</a:t>
            </a:r>
            <a:r>
              <a:rPr lang="en-GB" sz="1200" baseline="0" noProof="0" dirty="0" smtClean="0">
                <a:solidFill>
                  <a:schemeClr val="tx1"/>
                </a:solidFill>
                <a:latin typeface="+mn-lt"/>
              </a:rPr>
              <a:t> Eifel, </a:t>
            </a:r>
            <a:r>
              <a:rPr lang="en-GB" sz="1200" noProof="0" dirty="0" smtClean="0">
                <a:solidFill>
                  <a:schemeClr val="tx1"/>
                </a:solidFill>
                <a:latin typeface="+mn-lt"/>
              </a:rPr>
              <a:t>as well as a vast region situated to the east of the Moselle, Sûre and Our rivers, to Prussia.</a:t>
            </a:r>
          </a:p>
          <a:p>
            <a:pPr indent="0" eaLnBrk="1" hangingPunct="1">
              <a:lnSpc>
                <a:spcPct val="100000"/>
              </a:lnSpc>
            </a:pPr>
            <a:endParaRPr lang="en-GB" sz="1200" noProof="0" dirty="0" smtClean="0">
              <a:solidFill>
                <a:schemeClr val="tx1"/>
              </a:solidFill>
              <a:latin typeface="+mn-lt"/>
            </a:endParaRPr>
          </a:p>
          <a:p>
            <a:pPr indent="0" eaLnBrk="1" hangingPunct="1">
              <a:lnSpc>
                <a:spcPct val="100000"/>
              </a:lnSpc>
            </a:pPr>
            <a:r>
              <a:rPr lang="en-GB" sz="1200" b="1" u="sng" noProof="0" dirty="0" smtClean="0">
                <a:solidFill>
                  <a:schemeClr val="tx1"/>
                </a:solidFill>
                <a:latin typeface="+mn-lt"/>
              </a:rPr>
              <a:t>1839:</a:t>
            </a:r>
          </a:p>
          <a:p>
            <a:pPr indent="0" eaLnBrk="1" hangingPunct="1">
              <a:lnSpc>
                <a:spcPct val="100000"/>
              </a:lnSpc>
            </a:pPr>
            <a:r>
              <a:rPr lang="en-GB" sz="1200" noProof="0" dirty="0" smtClean="0">
                <a:solidFill>
                  <a:schemeClr val="tx1"/>
                </a:solidFill>
                <a:latin typeface="+mn-lt"/>
              </a:rPr>
              <a:t>It was not until </a:t>
            </a:r>
            <a:r>
              <a:rPr lang="en-GB" sz="1200" b="1" noProof="0" dirty="0" smtClean="0">
                <a:solidFill>
                  <a:schemeClr val="tx1"/>
                </a:solidFill>
                <a:latin typeface="+mn-lt"/>
              </a:rPr>
              <a:t>1839,</a:t>
            </a:r>
            <a:r>
              <a:rPr lang="en-GB" sz="1200" noProof="0" dirty="0" smtClean="0">
                <a:solidFill>
                  <a:schemeClr val="tx1"/>
                </a:solidFill>
                <a:latin typeface="+mn-lt"/>
              </a:rPr>
              <a:t> with the </a:t>
            </a:r>
            <a:r>
              <a:rPr lang="en-GB" sz="1200" b="1" noProof="0" dirty="0" smtClean="0">
                <a:solidFill>
                  <a:schemeClr val="tx1"/>
                </a:solidFill>
                <a:latin typeface="+mn-lt"/>
              </a:rPr>
              <a:t>Treaty of London,</a:t>
            </a:r>
            <a:r>
              <a:rPr lang="en-GB" sz="1200" noProof="0" dirty="0" smtClean="0">
                <a:solidFill>
                  <a:schemeClr val="tx1"/>
                </a:solidFill>
                <a:latin typeface="+mn-lt"/>
              </a:rPr>
              <a:t> that Luxembourg acquired its current territorial shape. The Grand Duchy of Luxembourg remained under the sovereignty of the Orange-Nassau dynasty, but was granted a separate administration. Belgian</a:t>
            </a:r>
            <a:r>
              <a:rPr lang="en-GB" sz="1200" baseline="0" noProof="0" dirty="0" smtClean="0">
                <a:solidFill>
                  <a:schemeClr val="tx1"/>
                </a:solidFill>
                <a:latin typeface="+mn-lt"/>
              </a:rPr>
              <a:t> Luxembourg became a </a:t>
            </a:r>
            <a:r>
              <a:rPr lang="en-GB" sz="1200" noProof="0" dirty="0" smtClean="0">
                <a:solidFill>
                  <a:schemeClr val="tx1"/>
                </a:solidFill>
                <a:latin typeface="+mn-lt"/>
              </a:rPr>
              <a:t>province of Belgium.</a:t>
            </a:r>
          </a:p>
          <a:p>
            <a:pPr indent="0" eaLnBrk="1" hangingPunct="1">
              <a:lnSpc>
                <a:spcPct val="100000"/>
              </a:lnSpc>
            </a:pPr>
            <a:endParaRPr lang="en-GB" sz="1200" noProof="0" dirty="0" smtClean="0">
              <a:solidFill>
                <a:schemeClr val="tx1"/>
              </a:solidFill>
              <a:latin typeface="+mn-lt"/>
            </a:endParaRPr>
          </a:p>
          <a:p>
            <a:pPr indent="0" eaLnBrk="1" hangingPunct="1">
              <a:lnSpc>
                <a:spcPct val="100000"/>
              </a:lnSpc>
              <a:spcBef>
                <a:spcPct val="0"/>
              </a:spcBef>
            </a:pPr>
            <a:r>
              <a:rPr lang="en-GB" sz="1200" b="1" u="sng" noProof="0" dirty="0" smtClean="0">
                <a:solidFill>
                  <a:schemeClr val="tx1"/>
                </a:solidFill>
                <a:latin typeface="+mn-lt"/>
              </a:rPr>
              <a:t>1890:</a:t>
            </a:r>
          </a:p>
          <a:p>
            <a:pPr indent="0" eaLnBrk="1" hangingPunct="1">
              <a:lnSpc>
                <a:spcPct val="100000"/>
              </a:lnSpc>
              <a:spcBef>
                <a:spcPct val="0"/>
              </a:spcBef>
            </a:pPr>
            <a:r>
              <a:rPr lang="en-GB" sz="1200" noProof="0" dirty="0" smtClean="0">
                <a:solidFill>
                  <a:schemeClr val="tx1"/>
                </a:solidFill>
                <a:latin typeface="+mn-lt"/>
              </a:rPr>
              <a:t>The personal union with the Netherlands came to an end in </a:t>
            </a:r>
            <a:r>
              <a:rPr lang="en-GB" sz="1200" b="1" noProof="0" dirty="0" smtClean="0">
                <a:solidFill>
                  <a:schemeClr val="tx1"/>
                </a:solidFill>
                <a:latin typeface="+mn-lt"/>
              </a:rPr>
              <a:t>1890,</a:t>
            </a:r>
            <a:r>
              <a:rPr lang="en-GB" sz="1200" noProof="0" dirty="0" smtClean="0">
                <a:solidFill>
                  <a:schemeClr val="tx1"/>
                </a:solidFill>
                <a:latin typeface="+mn-lt"/>
              </a:rPr>
              <a:t> with the death of William III. Adolf of Nassau-Weilburg became Grand Duke of Luxembourg.</a:t>
            </a:r>
            <a:r>
              <a:rPr lang="en-GB" sz="1200" baseline="0" noProof="0" dirty="0" smtClean="0">
                <a:solidFill>
                  <a:schemeClr val="tx1"/>
                </a:solidFill>
                <a:latin typeface="+mn-lt"/>
              </a:rPr>
              <a:t> Th</a:t>
            </a:r>
            <a:r>
              <a:rPr lang="en-GB" sz="1200" noProof="0" dirty="0" smtClean="0">
                <a:solidFill>
                  <a:schemeClr val="tx1"/>
                </a:solidFill>
                <a:latin typeface="+mn-lt"/>
              </a:rPr>
              <a:t>e country henceforth</a:t>
            </a:r>
            <a:r>
              <a:rPr lang="en-GB" sz="1200" baseline="0" noProof="0" dirty="0" smtClean="0">
                <a:solidFill>
                  <a:schemeClr val="tx1"/>
                </a:solidFill>
                <a:latin typeface="+mn-lt"/>
              </a:rPr>
              <a:t> </a:t>
            </a:r>
            <a:r>
              <a:rPr lang="en-GB" sz="1200" noProof="0" dirty="0" smtClean="0">
                <a:solidFill>
                  <a:schemeClr val="tx1"/>
                </a:solidFill>
                <a:latin typeface="+mn-lt"/>
              </a:rPr>
              <a:t>had its </a:t>
            </a:r>
            <a:r>
              <a:rPr lang="en-GB" sz="1200" b="1" noProof="0" dirty="0" smtClean="0">
                <a:solidFill>
                  <a:schemeClr val="tx1"/>
                </a:solidFill>
                <a:latin typeface="+mn-lt"/>
              </a:rPr>
              <a:t>own dynasty. </a:t>
            </a:r>
          </a:p>
          <a:p>
            <a:pPr indent="0" eaLnBrk="1" hangingPunct="1">
              <a:lnSpc>
                <a:spcPct val="100000"/>
              </a:lnSpc>
              <a:spcBef>
                <a:spcPct val="0"/>
              </a:spcBef>
            </a:pPr>
            <a:endParaRPr lang="en-GB" sz="1200" noProof="0" dirty="0" smtClean="0">
              <a:solidFill>
                <a:schemeClr val="tx1"/>
              </a:solidFill>
              <a:latin typeface="+mn-lt"/>
            </a:endParaRPr>
          </a:p>
          <a:p>
            <a:pPr marL="0" marR="0" indent="0" algn="l" defTabSz="914400" rtl="0" eaLnBrk="1" fontAlgn="base" latinLnBrk="0" hangingPunct="1">
              <a:lnSpc>
                <a:spcPct val="100000"/>
              </a:lnSpc>
              <a:spcBef>
                <a:spcPct val="0"/>
              </a:spcBef>
              <a:spcAft>
                <a:spcPct val="0"/>
              </a:spcAft>
              <a:buClrTx/>
              <a:buSzTx/>
              <a:buFontTx/>
              <a:buNone/>
              <a:tabLst/>
              <a:defRPr/>
            </a:pPr>
            <a:r>
              <a:rPr lang="en-GB" sz="1200" i="1" noProof="0" dirty="0" smtClean="0">
                <a:solidFill>
                  <a:schemeClr val="tx1"/>
                </a:solidFill>
                <a:latin typeface="+mn-lt"/>
              </a:rPr>
              <a:t>Image:</a:t>
            </a:r>
            <a:r>
              <a:rPr lang="en-GB" sz="1200" i="1" baseline="0" noProof="0" dirty="0" smtClean="0">
                <a:solidFill>
                  <a:schemeClr val="tx1"/>
                </a:solidFill>
                <a:latin typeface="+mn-lt"/>
              </a:rPr>
              <a:t> </a:t>
            </a:r>
            <a:br>
              <a:rPr lang="en-GB" sz="1200" i="1" baseline="0" noProof="0" dirty="0" smtClean="0">
                <a:solidFill>
                  <a:schemeClr val="tx1"/>
                </a:solidFill>
                <a:latin typeface="+mn-lt"/>
              </a:rPr>
            </a:br>
            <a:r>
              <a:rPr lang="en-GB" sz="1200" i="1" noProof="0" dirty="0" smtClean="0">
                <a:solidFill>
                  <a:schemeClr val="tx1"/>
                </a:solidFill>
                <a:latin typeface="+mn-lt"/>
              </a:rPr>
              <a:t>©</a:t>
            </a:r>
            <a:r>
              <a:rPr lang="en-GB" sz="1200" i="1" baseline="0" noProof="0" dirty="0" smtClean="0">
                <a:solidFill>
                  <a:schemeClr val="tx1"/>
                </a:solidFill>
                <a:latin typeface="+mn-lt"/>
              </a:rPr>
              <a:t> </a:t>
            </a:r>
            <a:r>
              <a:rPr lang="en-GB" sz="1200" i="1" noProof="0" dirty="0" smtClean="0">
                <a:solidFill>
                  <a:schemeClr val="tx1"/>
                </a:solidFill>
                <a:latin typeface="+mn-lt"/>
              </a:rPr>
              <a:t>SIP/Bizart</a:t>
            </a:r>
          </a:p>
          <a:p>
            <a:pPr indent="0" eaLnBrk="1" hangingPunct="1">
              <a:lnSpc>
                <a:spcPct val="100000"/>
              </a:lnSpc>
              <a:spcBef>
                <a:spcPct val="0"/>
              </a:spcBef>
            </a:pPr>
            <a:endParaRPr lang="en-GB" sz="1200" i="1" noProof="0" dirty="0" smtClean="0">
              <a:solidFill>
                <a:schemeClr val="tx1"/>
              </a:solidFill>
              <a:latin typeface="+mn-lt"/>
            </a:endParaRPr>
          </a:p>
          <a:p>
            <a:pPr indent="0" eaLnBrk="1" hangingPunct="1">
              <a:lnSpc>
                <a:spcPct val="100000"/>
              </a:lnSpc>
              <a:spcBef>
                <a:spcPct val="0"/>
              </a:spcBef>
            </a:pPr>
            <a:endParaRPr lang="en-GB" sz="1200" i="1" noProof="0" dirty="0" smtClean="0">
              <a:solidFill>
                <a:schemeClr val="tx1"/>
              </a:solidFill>
              <a:latin typeface="+mn-lt"/>
            </a:endParaRPr>
          </a:p>
          <a:p>
            <a:pPr indent="0">
              <a:lnSpc>
                <a:spcPct val="100000"/>
              </a:lnSpc>
            </a:pPr>
            <a:r>
              <a:rPr lang="en-GB" sz="1200" b="1" noProof="0" dirty="0" smtClean="0">
                <a:solidFill>
                  <a:schemeClr val="tx1"/>
                </a:solidFill>
                <a:latin typeface="+mn-lt"/>
              </a:rPr>
              <a:t>FOR MORE INFORMATION</a:t>
            </a:r>
            <a:endParaRPr lang="en-GB" sz="1200" noProof="0" dirty="0" smtClean="0">
              <a:solidFill>
                <a:schemeClr val="tx1"/>
              </a:solidFill>
              <a:latin typeface="+mn-lt"/>
            </a:endParaRPr>
          </a:p>
          <a:p>
            <a:pPr indent="0" eaLnBrk="1" hangingPunct="1">
              <a:lnSpc>
                <a:spcPct val="100000"/>
              </a:lnSpc>
              <a:buFont typeface="Arial" pitchFamily="34" charset="0"/>
              <a:buChar char="•"/>
              <a:defRPr/>
            </a:pPr>
            <a:r>
              <a:rPr lang="en-GB" sz="1200" noProof="0" dirty="0" smtClean="0">
                <a:solidFill>
                  <a:schemeClr val="tx1"/>
                </a:solidFill>
                <a:latin typeface="+mn-lt"/>
              </a:rPr>
              <a:t> “History”: </a:t>
            </a:r>
            <a:br>
              <a:rPr lang="en-GB" sz="1200" noProof="0" dirty="0" smtClean="0">
                <a:solidFill>
                  <a:schemeClr val="tx1"/>
                </a:solidFill>
                <a:latin typeface="+mn-lt"/>
              </a:rPr>
            </a:br>
            <a:r>
              <a:rPr lang="en-GB" sz="1200" noProof="0" dirty="0" smtClean="0">
                <a:solidFill>
                  <a:schemeClr val="tx1"/>
                </a:solidFill>
                <a:latin typeface="+mn-lt"/>
              </a:rPr>
              <a:t>  www.luxembourg.public.lu/en/le-grand-duche-se-presente/histoire/index.html</a:t>
            </a:r>
          </a:p>
          <a:p>
            <a:pPr indent="0" eaLnBrk="1" hangingPunct="1">
              <a:lnSpc>
                <a:spcPct val="100000"/>
              </a:lnSpc>
              <a:buFont typeface="Arial" pitchFamily="34" charset="0"/>
              <a:buChar char="•"/>
              <a:defRPr/>
            </a:pPr>
            <a:r>
              <a:rPr lang="en-GB" sz="1200" baseline="0" noProof="0" dirty="0" smtClean="0">
                <a:solidFill>
                  <a:schemeClr val="tx1"/>
                </a:solidFill>
                <a:latin typeface="+mn-lt"/>
              </a:rPr>
              <a:t> </a:t>
            </a:r>
            <a:r>
              <a:rPr lang="en-GB" sz="1200" i="1" noProof="0" dirty="0" smtClean="0">
                <a:solidFill>
                  <a:schemeClr val="tx1"/>
                </a:solidFill>
                <a:latin typeface="+mn-lt"/>
                <a:cs typeface="Arial" pitchFamily="34" charset="0"/>
              </a:rPr>
              <a:t>About… History</a:t>
            </a:r>
            <a:r>
              <a:rPr lang="en-GB" sz="1200" i="1" baseline="0" noProof="0" dirty="0" smtClean="0">
                <a:solidFill>
                  <a:schemeClr val="tx1"/>
                </a:solidFill>
                <a:latin typeface="+mn-lt"/>
                <a:cs typeface="Arial" pitchFamily="34" charset="0"/>
              </a:rPr>
              <a:t> of the</a:t>
            </a:r>
            <a:r>
              <a:rPr lang="en-GB" sz="1200" i="1" noProof="0" dirty="0" smtClean="0">
                <a:solidFill>
                  <a:schemeClr val="tx1"/>
                </a:solidFill>
                <a:latin typeface="+mn-lt"/>
                <a:cs typeface="Arial" pitchFamily="34" charset="0"/>
              </a:rPr>
              <a:t> Grand</a:t>
            </a:r>
            <a:r>
              <a:rPr lang="en-GB" sz="1200" i="1" baseline="0" noProof="0" dirty="0" smtClean="0">
                <a:solidFill>
                  <a:schemeClr val="tx1"/>
                </a:solidFill>
                <a:latin typeface="+mn-lt"/>
                <a:cs typeface="Arial" pitchFamily="34" charset="0"/>
              </a:rPr>
              <a:t> D</a:t>
            </a:r>
            <a:r>
              <a:rPr lang="en-GB" sz="1200" i="1" noProof="0" dirty="0" smtClean="0">
                <a:solidFill>
                  <a:schemeClr val="tx1"/>
                </a:solidFill>
                <a:latin typeface="+mn-lt"/>
                <a:cs typeface="Arial" pitchFamily="34" charset="0"/>
              </a:rPr>
              <a:t>uchy of Luxembourg: </a:t>
            </a:r>
            <a:br>
              <a:rPr lang="en-GB" sz="1200" i="1" noProof="0" dirty="0" smtClean="0">
                <a:solidFill>
                  <a:schemeClr val="tx1"/>
                </a:solidFill>
                <a:latin typeface="+mn-lt"/>
                <a:cs typeface="Arial" pitchFamily="34" charset="0"/>
              </a:rPr>
            </a:br>
            <a:r>
              <a:rPr lang="en-GB" sz="1200" i="1" noProof="0" dirty="0" smtClean="0">
                <a:solidFill>
                  <a:schemeClr val="tx1"/>
                </a:solidFill>
                <a:latin typeface="+mn-lt"/>
                <a:cs typeface="Arial" pitchFamily="34" charset="0"/>
              </a:rPr>
              <a:t>  </a:t>
            </a:r>
            <a:r>
              <a:rPr lang="en-GB" sz="1200" noProof="0" dirty="0" smtClean="0">
                <a:solidFill>
                  <a:schemeClr val="tx1"/>
                </a:solidFill>
                <a:latin typeface="+mn-lt"/>
                <a:cs typeface="Arial" pitchFamily="34" charset="0"/>
              </a:rPr>
              <a:t>www.luxembourg.public.lu/en/publications/b/ap-histoire/index.html</a:t>
            </a:r>
            <a:endParaRPr lang="en-GB" sz="1200" noProof="0" dirty="0" smtClean="0">
              <a:solidFill>
                <a:schemeClr val="tx1"/>
              </a:solidFill>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CBA28B-DF43-4C18-8DED-044F8D48F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0780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eaLnBrk="1" hangingPunct="1">
              <a:lnSpc>
                <a:spcPct val="100000"/>
              </a:lnSpc>
              <a:spcBef>
                <a:spcPct val="0"/>
              </a:spcBef>
            </a:pPr>
            <a:r>
              <a:rPr lang="en-GB" sz="1200" b="1" u="sng" noProof="0" dirty="0" smtClean="0">
                <a:solidFill>
                  <a:schemeClr val="tx1"/>
                </a:solidFill>
                <a:latin typeface="+mn-lt"/>
                <a:cs typeface="Arial" charset="0"/>
              </a:rPr>
              <a:t>History: 20</a:t>
            </a:r>
            <a:r>
              <a:rPr lang="en-GB" sz="1200" b="1" u="sng" baseline="30000" noProof="0" dirty="0" smtClean="0">
                <a:solidFill>
                  <a:schemeClr val="tx1"/>
                </a:solidFill>
                <a:latin typeface="+mn-lt"/>
                <a:cs typeface="Arial" charset="0"/>
              </a:rPr>
              <a:t>th</a:t>
            </a:r>
            <a:r>
              <a:rPr lang="en-GB" sz="1200" b="1" u="sng" noProof="0" dirty="0" smtClean="0">
                <a:solidFill>
                  <a:schemeClr val="tx1"/>
                </a:solidFill>
                <a:latin typeface="+mn-lt"/>
                <a:cs typeface="Arial" charset="0"/>
              </a:rPr>
              <a:t> century – abandoning neutrality</a:t>
            </a:r>
          </a:p>
          <a:p>
            <a:pPr indent="0" eaLnBrk="1" hangingPunct="1">
              <a:lnSpc>
                <a:spcPct val="100000"/>
              </a:lnSpc>
              <a:spcBef>
                <a:spcPct val="0"/>
              </a:spcBef>
            </a:pPr>
            <a:endParaRPr lang="en-GB" sz="1200" noProof="0" dirty="0" smtClean="0">
              <a:solidFill>
                <a:schemeClr val="tx1"/>
              </a:solidFill>
              <a:latin typeface="+mn-lt"/>
            </a:endParaRPr>
          </a:p>
          <a:p>
            <a:pPr indent="0" eaLnBrk="1" hangingPunct="1">
              <a:lnSpc>
                <a:spcPct val="100000"/>
              </a:lnSpc>
            </a:pPr>
            <a:r>
              <a:rPr lang="en-GB" sz="1200" noProof="0" dirty="0" smtClean="0">
                <a:solidFill>
                  <a:schemeClr val="tx1"/>
                </a:solidFill>
                <a:latin typeface="+mn-lt"/>
              </a:rPr>
              <a:t>Despite its neutrality, the Grand Duchy was </a:t>
            </a:r>
            <a:r>
              <a:rPr lang="en-GB" sz="1200" b="1" noProof="0" dirty="0" smtClean="0">
                <a:solidFill>
                  <a:schemeClr val="tx1"/>
                </a:solidFill>
                <a:latin typeface="+mn-lt"/>
              </a:rPr>
              <a:t>invaded and occupied during both world wars by German troops</a:t>
            </a:r>
            <a:r>
              <a:rPr lang="en-GB" sz="1200" noProof="0" dirty="0" smtClean="0">
                <a:solidFill>
                  <a:schemeClr val="tx1"/>
                </a:solidFill>
                <a:latin typeface="+mn-lt"/>
              </a:rPr>
              <a:t>, on 2 August 1914 and on 10 May 1940.</a:t>
            </a:r>
            <a:br>
              <a:rPr lang="en-GB" sz="1200" noProof="0" dirty="0" smtClean="0">
                <a:solidFill>
                  <a:schemeClr val="tx1"/>
                </a:solidFill>
                <a:latin typeface="+mn-lt"/>
              </a:rPr>
            </a:br>
            <a:r>
              <a:rPr lang="en-GB" sz="1200" noProof="0" dirty="0" smtClean="0">
                <a:solidFill>
                  <a:schemeClr val="tx1"/>
                </a:solidFill>
                <a:latin typeface="+mn-lt"/>
              </a:rPr>
              <a:t/>
            </a:r>
            <a:br>
              <a:rPr lang="en-GB" sz="1200" noProof="0" dirty="0" smtClean="0">
                <a:solidFill>
                  <a:schemeClr val="tx1"/>
                </a:solidFill>
                <a:latin typeface="+mn-lt"/>
              </a:rPr>
            </a:br>
            <a:r>
              <a:rPr lang="en-GB" sz="1200" noProof="0" dirty="0" smtClean="0">
                <a:solidFill>
                  <a:schemeClr val="tx1"/>
                </a:solidFill>
                <a:latin typeface="+mn-lt"/>
              </a:rPr>
              <a:t>During the second invasion, Grand Duchess Charlotte and the government went into </a:t>
            </a:r>
            <a:r>
              <a:rPr lang="en-GB" sz="1200" b="1" noProof="0" dirty="0" smtClean="0">
                <a:solidFill>
                  <a:schemeClr val="tx1"/>
                </a:solidFill>
                <a:latin typeface="+mn-lt"/>
              </a:rPr>
              <a:t>exile</a:t>
            </a:r>
            <a:r>
              <a:rPr lang="en-GB" sz="1200" noProof="0" dirty="0" smtClean="0">
                <a:solidFill>
                  <a:schemeClr val="tx1"/>
                </a:solidFill>
                <a:latin typeface="+mn-lt"/>
              </a:rPr>
              <a:t> and the country was placed under </a:t>
            </a:r>
            <a:r>
              <a:rPr lang="en-GB" sz="1200" b="1" noProof="0" dirty="0" smtClean="0">
                <a:solidFill>
                  <a:schemeClr val="tx1"/>
                </a:solidFill>
                <a:latin typeface="+mn-lt"/>
              </a:rPr>
              <a:t>Nazi occupation.</a:t>
            </a:r>
            <a:r>
              <a:rPr lang="en-GB" sz="1200" noProof="0" dirty="0" smtClean="0">
                <a:solidFill>
                  <a:schemeClr val="tx1"/>
                </a:solidFill>
                <a:latin typeface="+mn-lt"/>
              </a:rPr>
              <a:t> On 10 September 1944, the city of Luxembourg was liberated by the Americans. During the </a:t>
            </a:r>
            <a:r>
              <a:rPr lang="en-GB" sz="1200" b="1" noProof="0" dirty="0" smtClean="0">
                <a:solidFill>
                  <a:schemeClr val="tx1"/>
                </a:solidFill>
                <a:latin typeface="+mn-lt"/>
              </a:rPr>
              <a:t>Battle of the Bulge,</a:t>
            </a:r>
            <a:r>
              <a:rPr lang="en-GB" sz="1200" noProof="0" dirty="0" smtClean="0">
                <a:solidFill>
                  <a:schemeClr val="tx1"/>
                </a:solidFill>
                <a:latin typeface="+mn-lt"/>
              </a:rPr>
              <a:t> German forces devastated the north and the east of the country (December 1944 to February 1945). </a:t>
            </a:r>
            <a:br>
              <a:rPr lang="en-GB" sz="1200" noProof="0" dirty="0" smtClean="0">
                <a:solidFill>
                  <a:schemeClr val="tx1"/>
                </a:solidFill>
                <a:latin typeface="+mn-lt"/>
              </a:rPr>
            </a:br>
            <a:r>
              <a:rPr lang="en-GB" sz="1200" noProof="0" dirty="0" smtClean="0">
                <a:solidFill>
                  <a:schemeClr val="tx1"/>
                </a:solidFill>
                <a:latin typeface="+mn-lt"/>
              </a:rPr>
              <a:t/>
            </a:r>
            <a:br>
              <a:rPr lang="en-GB" sz="1200" noProof="0" dirty="0" smtClean="0">
                <a:solidFill>
                  <a:schemeClr val="tx1"/>
                </a:solidFill>
                <a:latin typeface="+mn-lt"/>
              </a:rPr>
            </a:br>
            <a:r>
              <a:rPr lang="en-GB" sz="1200" noProof="0" dirty="0" smtClean="0">
                <a:solidFill>
                  <a:schemeClr val="tx1"/>
                </a:solidFill>
                <a:latin typeface="+mn-lt"/>
              </a:rPr>
              <a:t>After the Second World War, </a:t>
            </a:r>
            <a:r>
              <a:rPr lang="en-GB" sz="1200" b="1" noProof="0" dirty="0" smtClean="0">
                <a:solidFill>
                  <a:schemeClr val="tx1"/>
                </a:solidFill>
                <a:latin typeface="+mn-lt"/>
              </a:rPr>
              <a:t>the Grand Duchy abandoned its status of neutrality</a:t>
            </a:r>
            <a:r>
              <a:rPr lang="en-GB" sz="1200" noProof="0" dirty="0" smtClean="0">
                <a:solidFill>
                  <a:schemeClr val="tx1"/>
                </a:solidFill>
                <a:latin typeface="+mn-lt"/>
              </a:rPr>
              <a:t> and ensured its place within the international community that formed after 1945. It was a founding member of the Benelux Union (1944), the UN (1945), NATO (1949), the ECSC (1951), the EEC and Euratom (Treaties of Rome) (1957), etc. </a:t>
            </a:r>
            <a:br>
              <a:rPr lang="en-GB" sz="1200" noProof="0" dirty="0" smtClean="0">
                <a:solidFill>
                  <a:schemeClr val="tx1"/>
                </a:solidFill>
                <a:latin typeface="+mn-lt"/>
              </a:rPr>
            </a:br>
            <a:r>
              <a:rPr lang="en-GB" sz="1200" noProof="0" dirty="0" smtClean="0">
                <a:solidFill>
                  <a:schemeClr val="tx1"/>
                </a:solidFill>
                <a:latin typeface="+mn-lt"/>
              </a:rPr>
              <a:t/>
            </a:r>
            <a:br>
              <a:rPr lang="en-GB" sz="1200" noProof="0" dirty="0" smtClean="0">
                <a:solidFill>
                  <a:schemeClr val="tx1"/>
                </a:solidFill>
                <a:latin typeface="+mn-lt"/>
              </a:rPr>
            </a:br>
            <a:r>
              <a:rPr lang="en-GB" sz="1200" noProof="0" dirty="0" smtClean="0">
                <a:solidFill>
                  <a:schemeClr val="tx1"/>
                </a:solidFill>
                <a:latin typeface="+mn-lt"/>
              </a:rPr>
              <a:t>The accession to the throne of </a:t>
            </a:r>
            <a:r>
              <a:rPr lang="en-GB" sz="1200" b="1" noProof="0" dirty="0" smtClean="0">
                <a:solidFill>
                  <a:schemeClr val="tx1"/>
                </a:solidFill>
                <a:latin typeface="+mn-lt"/>
              </a:rPr>
              <a:t>Grand Duke Jean </a:t>
            </a:r>
            <a:r>
              <a:rPr lang="en-GB" sz="1200" noProof="0" dirty="0" smtClean="0">
                <a:solidFill>
                  <a:schemeClr val="tx1"/>
                </a:solidFill>
                <a:latin typeface="+mn-lt"/>
              </a:rPr>
              <a:t>in 1964 marked the beginning of an era of exceptional prosperity. Grand Duke Jean abdicated in 2000 in favour of his son Henri.</a:t>
            </a:r>
            <a:br>
              <a:rPr lang="en-GB" sz="1200" noProof="0" dirty="0" smtClean="0">
                <a:solidFill>
                  <a:schemeClr val="tx1"/>
                </a:solidFill>
                <a:latin typeface="+mn-lt"/>
              </a:rPr>
            </a:br>
            <a:r>
              <a:rPr lang="en-GB" sz="1200" noProof="0" dirty="0" smtClean="0">
                <a:solidFill>
                  <a:schemeClr val="tx1"/>
                </a:solidFill>
                <a:latin typeface="+mn-lt"/>
              </a:rPr>
              <a:t/>
            </a:r>
            <a:br>
              <a:rPr lang="en-GB" sz="1200" noProof="0" dirty="0" smtClean="0">
                <a:solidFill>
                  <a:schemeClr val="tx1"/>
                </a:solidFill>
                <a:latin typeface="+mn-lt"/>
              </a:rPr>
            </a:br>
            <a:r>
              <a:rPr lang="en-GB" sz="1200" noProof="0" dirty="0" smtClean="0">
                <a:solidFill>
                  <a:schemeClr val="tx1"/>
                </a:solidFill>
                <a:latin typeface="+mn-lt"/>
              </a:rPr>
              <a:t>In 2014, Luxembourg celebrated</a:t>
            </a:r>
            <a:r>
              <a:rPr lang="en-GB" sz="1200" baseline="0" noProof="0" dirty="0" smtClean="0">
                <a:solidFill>
                  <a:schemeClr val="tx1"/>
                </a:solidFill>
                <a:latin typeface="+mn-lt"/>
              </a:rPr>
              <a:t> 175 years of independence.</a:t>
            </a:r>
            <a:br>
              <a:rPr lang="en-GB" sz="1200" baseline="0" noProof="0" dirty="0" smtClean="0">
                <a:solidFill>
                  <a:schemeClr val="tx1"/>
                </a:solidFill>
                <a:latin typeface="+mn-lt"/>
              </a:rPr>
            </a:br>
            <a:r>
              <a:rPr lang="en-GB" sz="1200" baseline="0" noProof="0" dirty="0" smtClean="0">
                <a:solidFill>
                  <a:schemeClr val="tx1"/>
                </a:solidFill>
                <a:latin typeface="+mn-lt"/>
              </a:rPr>
              <a:t/>
            </a:r>
            <a:br>
              <a:rPr lang="en-GB" sz="1200" baseline="0" noProof="0" dirty="0" smtClean="0">
                <a:solidFill>
                  <a:schemeClr val="tx1"/>
                </a:solidFill>
                <a:latin typeface="+mn-lt"/>
              </a:rPr>
            </a:br>
            <a:r>
              <a:rPr lang="en-GB" sz="1200" i="1" kern="1200" noProof="0" dirty="0" smtClean="0">
                <a:solidFill>
                  <a:schemeClr val="tx1"/>
                </a:solidFill>
                <a:latin typeface="+mn-lt"/>
                <a:ea typeface="+mn-ea"/>
                <a:cs typeface="+mn-cs"/>
              </a:rPr>
              <a:t>Image: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noProof="0" dirty="0" smtClean="0">
                <a:solidFill>
                  <a:schemeClr val="tx1"/>
                </a:solidFill>
                <a:latin typeface="+mn-lt"/>
                <a:ea typeface="+mn-ea"/>
                <a:cs typeface="+mn-cs"/>
              </a:rPr>
              <a:t>return from exile of HRH Grand Duchesse Charlotte in </a:t>
            </a:r>
            <a:r>
              <a:rPr lang="en-GB" sz="1200" i="1" kern="1200" baseline="0" noProof="0" dirty="0" smtClean="0">
                <a:solidFill>
                  <a:schemeClr val="tx1"/>
                </a:solidFill>
                <a:latin typeface="+mn-lt"/>
                <a:ea typeface="+mn-ea"/>
                <a:cs typeface="+mn-cs"/>
              </a:rPr>
              <a:t>April 1945, (from left to right) Prince Felix of Bourbon-Parma; Grand Duchesse Charlotte: </a:t>
            </a:r>
            <a:r>
              <a:rPr lang="fr-FR" sz="1200" i="1" kern="1200" dirty="0" smtClean="0">
                <a:solidFill>
                  <a:schemeClr val="tx1"/>
                </a:solidFill>
                <a:effectLst/>
                <a:latin typeface="+mn-lt"/>
                <a:ea typeface="+mn-ea"/>
                <a:cs typeface="+mn-cs"/>
              </a:rPr>
              <a:t>G. </a:t>
            </a:r>
            <a:r>
              <a:rPr lang="fr-FR" sz="1200" i="1" kern="1200" dirty="0" err="1" smtClean="0">
                <a:solidFill>
                  <a:schemeClr val="tx1"/>
                </a:solidFill>
                <a:effectLst/>
                <a:latin typeface="+mn-lt"/>
                <a:ea typeface="+mn-ea"/>
                <a:cs typeface="+mn-cs"/>
              </a:rPr>
              <a:t>Mirgain</a:t>
            </a:r>
            <a:r>
              <a:rPr lang="fr-FR" sz="1200" i="1" kern="1200" dirty="0" smtClean="0">
                <a:solidFill>
                  <a:schemeClr val="tx1"/>
                </a:solidFill>
                <a:effectLst/>
                <a:latin typeface="+mn-lt"/>
                <a:ea typeface="+mn-ea"/>
                <a:cs typeface="+mn-cs"/>
              </a:rPr>
              <a:t> © Collections photographiques de la Cour grand-ducale</a:t>
            </a:r>
            <a:endParaRPr lang="en-US" sz="1200" i="1" kern="1200" dirty="0" smtClean="0">
              <a:solidFill>
                <a:schemeClr val="tx1"/>
              </a:solidFill>
              <a:effectLst/>
              <a:latin typeface="+mn-lt"/>
              <a:ea typeface="+mn-ea"/>
              <a:cs typeface="+mn-cs"/>
            </a:endParaRPr>
          </a:p>
          <a:p>
            <a:pPr indent="0" eaLnBrk="1" hangingPunct="1">
              <a:lnSpc>
                <a:spcPct val="100000"/>
              </a:lnSpc>
            </a:pPr>
            <a:endParaRPr lang="en-GB" sz="1200" i="1" kern="1200" noProof="0" dirty="0" smtClean="0">
              <a:solidFill>
                <a:schemeClr val="tx1"/>
              </a:solidFill>
              <a:latin typeface="+mn-lt"/>
              <a:ea typeface="+mn-ea"/>
              <a:cs typeface="+mn-cs"/>
            </a:endParaRPr>
          </a:p>
          <a:p>
            <a:pPr indent="0" eaLnBrk="1" hangingPunct="1">
              <a:lnSpc>
                <a:spcPct val="100000"/>
              </a:lnSpc>
            </a:pPr>
            <a:r>
              <a:rPr lang="en-GB" sz="1200" i="1" kern="1200" noProof="0" dirty="0" smtClean="0">
                <a:solidFill>
                  <a:schemeClr val="tx1"/>
                </a:solidFill>
                <a:latin typeface="+mn-lt"/>
                <a:ea typeface="+mn-ea"/>
                <a:cs typeface="+mn-cs"/>
              </a:rPr>
              <a:t/>
            </a:r>
            <a:br>
              <a:rPr lang="en-GB" sz="1200" i="1" kern="1200" noProof="0" dirty="0" smtClean="0">
                <a:solidFill>
                  <a:schemeClr val="tx1"/>
                </a:solidFill>
                <a:latin typeface="+mn-lt"/>
                <a:ea typeface="+mn-ea"/>
                <a:cs typeface="+mn-cs"/>
              </a:rPr>
            </a:br>
            <a:r>
              <a:rPr lang="en-GB" sz="1200" b="1" noProof="0" dirty="0" smtClean="0">
                <a:solidFill>
                  <a:schemeClr val="tx1"/>
                </a:solidFill>
                <a:latin typeface="+mn-lt"/>
              </a:rPr>
              <a:t>FOR MORE INFORMATION</a:t>
            </a:r>
            <a:endParaRPr lang="en-GB" sz="1200" noProof="0" dirty="0" smtClean="0">
              <a:solidFill>
                <a:schemeClr val="tx1"/>
              </a:solidFill>
              <a:latin typeface="+mn-lt"/>
            </a:endParaRPr>
          </a:p>
          <a:p>
            <a:pPr indent="0" eaLnBrk="1" hangingPunct="1">
              <a:lnSpc>
                <a:spcPct val="100000"/>
              </a:lnSpc>
              <a:buFont typeface="Arial" pitchFamily="34" charset="0"/>
              <a:buChar char="•"/>
              <a:defRPr/>
            </a:pPr>
            <a:r>
              <a:rPr lang="en-GB" sz="1200" noProof="0" dirty="0" smtClean="0">
                <a:solidFill>
                  <a:schemeClr val="tx1"/>
                </a:solidFill>
                <a:latin typeface="+mn-lt"/>
              </a:rPr>
              <a:t> “History”: </a:t>
            </a:r>
            <a:br>
              <a:rPr lang="en-GB" sz="1200" noProof="0" dirty="0" smtClean="0">
                <a:solidFill>
                  <a:schemeClr val="tx1"/>
                </a:solidFill>
                <a:latin typeface="+mn-lt"/>
              </a:rPr>
            </a:br>
            <a:r>
              <a:rPr lang="en-GB" sz="1200" noProof="0" dirty="0" smtClean="0">
                <a:solidFill>
                  <a:schemeClr val="tx1"/>
                </a:solidFill>
                <a:latin typeface="+mn-lt"/>
              </a:rPr>
              <a:t>  www.luxembourg.public.lu/en/le-grand-duche-se-presente/histoire/index.html</a:t>
            </a:r>
          </a:p>
          <a:p>
            <a:pPr indent="0" eaLnBrk="1" hangingPunct="1">
              <a:lnSpc>
                <a:spcPct val="100000"/>
              </a:lnSpc>
              <a:buFont typeface="Arial" pitchFamily="34" charset="0"/>
              <a:buChar char="•"/>
              <a:defRPr/>
            </a:pPr>
            <a:r>
              <a:rPr lang="en-GB" sz="1200" noProof="0" dirty="0" smtClean="0">
                <a:solidFill>
                  <a:schemeClr val="tx1"/>
                </a:solidFill>
                <a:latin typeface="+mn-lt"/>
                <a:cs typeface="Arial" pitchFamily="34" charset="0"/>
              </a:rPr>
              <a:t> </a:t>
            </a:r>
            <a:r>
              <a:rPr lang="en-GB" sz="1200" i="1" noProof="0" dirty="0" smtClean="0">
                <a:solidFill>
                  <a:schemeClr val="tx1"/>
                </a:solidFill>
                <a:latin typeface="+mn-lt"/>
                <a:cs typeface="Arial" pitchFamily="34" charset="0"/>
              </a:rPr>
              <a:t>About… History</a:t>
            </a:r>
            <a:r>
              <a:rPr lang="en-GB" sz="1200" i="1" baseline="0" noProof="0" dirty="0" smtClean="0">
                <a:solidFill>
                  <a:schemeClr val="tx1"/>
                </a:solidFill>
                <a:latin typeface="+mn-lt"/>
                <a:cs typeface="Arial" pitchFamily="34" charset="0"/>
              </a:rPr>
              <a:t> of the</a:t>
            </a:r>
            <a:r>
              <a:rPr lang="en-GB" sz="1200" i="1" noProof="0" dirty="0" smtClean="0">
                <a:solidFill>
                  <a:schemeClr val="tx1"/>
                </a:solidFill>
                <a:latin typeface="+mn-lt"/>
                <a:cs typeface="Arial" pitchFamily="34" charset="0"/>
              </a:rPr>
              <a:t> Grand</a:t>
            </a:r>
            <a:r>
              <a:rPr lang="en-GB" sz="1200" i="1" baseline="0" noProof="0" dirty="0" smtClean="0">
                <a:solidFill>
                  <a:schemeClr val="tx1"/>
                </a:solidFill>
                <a:latin typeface="+mn-lt"/>
                <a:cs typeface="Arial" pitchFamily="34" charset="0"/>
              </a:rPr>
              <a:t> D</a:t>
            </a:r>
            <a:r>
              <a:rPr lang="en-GB" sz="1200" i="1" noProof="0" dirty="0" smtClean="0">
                <a:solidFill>
                  <a:schemeClr val="tx1"/>
                </a:solidFill>
                <a:latin typeface="+mn-lt"/>
                <a:cs typeface="Arial" pitchFamily="34" charset="0"/>
              </a:rPr>
              <a:t>uchy of Luxembourg: </a:t>
            </a:r>
            <a:br>
              <a:rPr lang="en-GB" sz="1200" i="1" noProof="0" dirty="0" smtClean="0">
                <a:solidFill>
                  <a:schemeClr val="tx1"/>
                </a:solidFill>
                <a:latin typeface="+mn-lt"/>
                <a:cs typeface="Arial" pitchFamily="34" charset="0"/>
              </a:rPr>
            </a:br>
            <a:r>
              <a:rPr lang="en-GB" sz="1200" i="1" noProof="0" dirty="0" smtClean="0">
                <a:solidFill>
                  <a:schemeClr val="tx1"/>
                </a:solidFill>
                <a:latin typeface="+mn-lt"/>
                <a:cs typeface="Arial" pitchFamily="34" charset="0"/>
              </a:rPr>
              <a:t>  </a:t>
            </a:r>
            <a:r>
              <a:rPr lang="en-GB" sz="1200" noProof="0" dirty="0" smtClean="0">
                <a:solidFill>
                  <a:schemeClr val="tx1"/>
                </a:solidFill>
                <a:latin typeface="+mn-lt"/>
                <a:cs typeface="Arial" pitchFamily="34" charset="0"/>
              </a:rPr>
              <a:t>www.luxembourg.public.lu/en/publications/b/ap-histoire/index.html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CBA28B-DF43-4C18-8DED-044F8D48F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5350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eaLnBrk="1" hangingPunct="1">
              <a:lnSpc>
                <a:spcPct val="100000"/>
              </a:lnSpc>
              <a:spcBef>
                <a:spcPct val="0"/>
              </a:spcBef>
            </a:pPr>
            <a:r>
              <a:rPr lang="en-GB" sz="1200" b="1" u="sng" noProof="0" dirty="0" smtClean="0">
                <a:solidFill>
                  <a:schemeClr val="tx1"/>
                </a:solidFill>
                <a:latin typeface="+mn-lt"/>
                <a:cs typeface="Arial" charset="0"/>
              </a:rPr>
              <a:t>History: 20</a:t>
            </a:r>
            <a:r>
              <a:rPr lang="en-GB" sz="1200" b="1" u="sng" baseline="30000" noProof="0" dirty="0" smtClean="0">
                <a:solidFill>
                  <a:schemeClr val="tx1"/>
                </a:solidFill>
                <a:latin typeface="+mn-lt"/>
                <a:cs typeface="Arial" charset="0"/>
              </a:rPr>
              <a:t>th</a:t>
            </a:r>
            <a:r>
              <a:rPr lang="en-GB" sz="1200" b="1" u="sng" noProof="0" dirty="0" smtClean="0">
                <a:solidFill>
                  <a:schemeClr val="tx1"/>
                </a:solidFill>
                <a:latin typeface="+mn-lt"/>
                <a:cs typeface="Arial" charset="0"/>
              </a:rPr>
              <a:t> century – commitment to European integration</a:t>
            </a:r>
            <a:endParaRPr lang="en-GB" sz="1200" noProof="0" dirty="0" smtClean="0">
              <a:solidFill>
                <a:schemeClr val="tx1"/>
              </a:solidFill>
              <a:latin typeface="+mn-lt"/>
            </a:endParaRPr>
          </a:p>
          <a:p>
            <a:pPr indent="0" eaLnBrk="1" hangingPunct="1">
              <a:lnSpc>
                <a:spcPct val="100000"/>
              </a:lnSpc>
            </a:pPr>
            <a:endParaRPr lang="en-GB" sz="1200" noProof="0" dirty="0" smtClean="0">
              <a:solidFill>
                <a:schemeClr val="tx1"/>
              </a:solidFill>
              <a:latin typeface="+mn-lt"/>
            </a:endParaRPr>
          </a:p>
          <a:p>
            <a:pPr indent="0" eaLnBrk="1" hangingPunct="1">
              <a:lnSpc>
                <a:spcPct val="100000"/>
              </a:lnSpc>
            </a:pPr>
            <a:r>
              <a:rPr lang="en-GB" sz="1200" noProof="0" dirty="0" smtClean="0">
                <a:solidFill>
                  <a:schemeClr val="tx1"/>
                </a:solidFill>
                <a:latin typeface="+mn-lt"/>
              </a:rPr>
              <a:t>Over the course of the second half of the 20</a:t>
            </a:r>
            <a:r>
              <a:rPr lang="en-GB" sz="1200" baseline="30000" noProof="0" dirty="0" smtClean="0">
                <a:solidFill>
                  <a:schemeClr val="tx1"/>
                </a:solidFill>
                <a:latin typeface="+mn-lt"/>
              </a:rPr>
              <a:t>th</a:t>
            </a:r>
            <a:r>
              <a:rPr lang="en-GB" sz="1200" noProof="0" dirty="0" smtClean="0">
                <a:solidFill>
                  <a:schemeClr val="tx1"/>
                </a:solidFill>
                <a:latin typeface="+mn-lt"/>
              </a:rPr>
              <a:t> century, the prosperous and dynamic country played a </a:t>
            </a:r>
            <a:r>
              <a:rPr lang="en-GB" sz="1200" b="1" noProof="0" dirty="0" smtClean="0">
                <a:solidFill>
                  <a:schemeClr val="tx1"/>
                </a:solidFill>
                <a:latin typeface="+mn-lt"/>
              </a:rPr>
              <a:t>catalyst role in the unification of Europe.</a:t>
            </a:r>
            <a:r>
              <a:rPr lang="en-GB" sz="1200" noProof="0" dirty="0" smtClean="0">
                <a:solidFill>
                  <a:schemeClr val="tx1"/>
                </a:solidFill>
                <a:latin typeface="+mn-lt"/>
              </a:rPr>
              <a:t> Luxembourg was </a:t>
            </a:r>
            <a:r>
              <a:rPr lang="en-GB" sz="1200" b="1" noProof="0" dirty="0" smtClean="0">
                <a:solidFill>
                  <a:schemeClr val="tx1"/>
                </a:solidFill>
                <a:latin typeface="+mn-lt"/>
              </a:rPr>
              <a:t>one of the six founding members of the European Union</a:t>
            </a:r>
            <a:r>
              <a:rPr lang="en-GB" sz="1200" noProof="0" dirty="0" smtClean="0">
                <a:solidFill>
                  <a:schemeClr val="tx1"/>
                </a:solidFill>
                <a:latin typeface="+mn-lt"/>
              </a:rPr>
              <a:t>; its people and politicians are often convinced and committed Europeans.</a:t>
            </a:r>
            <a:br>
              <a:rPr lang="en-GB" sz="1200" noProof="0" dirty="0" smtClean="0">
                <a:solidFill>
                  <a:schemeClr val="tx1"/>
                </a:solidFill>
                <a:latin typeface="+mn-lt"/>
              </a:rPr>
            </a:br>
            <a:r>
              <a:rPr lang="en-GB" sz="1200" noProof="0" dirty="0" smtClean="0">
                <a:solidFill>
                  <a:schemeClr val="tx1"/>
                </a:solidFill>
                <a:latin typeface="+mn-lt"/>
              </a:rPr>
              <a:t/>
            </a:r>
            <a:br>
              <a:rPr lang="en-GB" sz="1200" noProof="0" dirty="0" smtClean="0">
                <a:solidFill>
                  <a:schemeClr val="tx1"/>
                </a:solidFill>
                <a:latin typeface="+mn-lt"/>
              </a:rPr>
            </a:br>
            <a:r>
              <a:rPr lang="en-GB" sz="1200" noProof="0" dirty="0" smtClean="0">
                <a:solidFill>
                  <a:schemeClr val="tx1"/>
                </a:solidFill>
                <a:latin typeface="+mn-lt"/>
              </a:rPr>
              <a:t>As a result, in 1986 the </a:t>
            </a:r>
            <a:r>
              <a:rPr lang="en-GB" sz="1200" b="1" noProof="0" dirty="0" smtClean="0">
                <a:solidFill>
                  <a:schemeClr val="tx1"/>
                </a:solidFill>
                <a:latin typeface="+mn-lt"/>
              </a:rPr>
              <a:t>people of Luxembourg </a:t>
            </a:r>
            <a:r>
              <a:rPr lang="en-GB" sz="1200" noProof="0" dirty="0" smtClean="0">
                <a:solidFill>
                  <a:schemeClr val="tx1"/>
                </a:solidFill>
                <a:latin typeface="+mn-lt"/>
              </a:rPr>
              <a:t>were awarded the </a:t>
            </a:r>
            <a:r>
              <a:rPr lang="en-GB" sz="1200" b="1" noProof="0" dirty="0" smtClean="0">
                <a:solidFill>
                  <a:schemeClr val="tx1"/>
                </a:solidFill>
                <a:latin typeface="+mn-lt"/>
              </a:rPr>
              <a:t>Charlemagne Prize</a:t>
            </a:r>
            <a:r>
              <a:rPr lang="en-GB" sz="1200" noProof="0" dirty="0" smtClean="0">
                <a:solidFill>
                  <a:schemeClr val="tx1"/>
                </a:solidFill>
                <a:latin typeface="+mn-lt"/>
              </a:rPr>
              <a:t> in recognition of their commitment to Europe. </a:t>
            </a:r>
          </a:p>
          <a:p>
            <a:pPr indent="0" eaLnBrk="1" hangingPunct="1">
              <a:lnSpc>
                <a:spcPct val="100000"/>
              </a:lnSpc>
            </a:pPr>
            <a:endParaRPr lang="en-GB" sz="1200" noProof="0" dirty="0" smtClean="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none" noProof="0" dirty="0" smtClean="0">
                <a:solidFill>
                  <a:schemeClr val="tx1"/>
                </a:solidFill>
                <a:latin typeface="+mn-lt"/>
              </a:rPr>
              <a:t>Pierre Werner </a:t>
            </a:r>
            <a:r>
              <a:rPr lang="en-GB" sz="1200" noProof="0" dirty="0" smtClean="0">
                <a:solidFill>
                  <a:schemeClr val="tx1"/>
                </a:solidFill>
                <a:latin typeface="+mn-lt"/>
              </a:rPr>
              <a:t>is considered one of the ‘forefathers of the euro’ (Werner Plan, 1970).</a:t>
            </a:r>
            <a:br>
              <a:rPr lang="en-GB" sz="1200" noProof="0" dirty="0" smtClean="0">
                <a:solidFill>
                  <a:schemeClr val="tx1"/>
                </a:solidFill>
                <a:latin typeface="+mn-lt"/>
              </a:rPr>
            </a:br>
            <a:r>
              <a:rPr lang="en-GB" sz="1200" noProof="0" dirty="0" smtClean="0">
                <a:solidFill>
                  <a:schemeClr val="tx1"/>
                </a:solidFill>
                <a:latin typeface="+mn-lt"/>
              </a:rPr>
              <a:t/>
            </a:r>
            <a:br>
              <a:rPr lang="en-GB" sz="1200" noProof="0" dirty="0" smtClean="0">
                <a:solidFill>
                  <a:schemeClr val="tx1"/>
                </a:solidFill>
                <a:latin typeface="+mn-lt"/>
              </a:rPr>
            </a:br>
            <a:r>
              <a:rPr lang="en-GB" sz="1200" noProof="0" dirty="0" smtClean="0">
                <a:solidFill>
                  <a:schemeClr val="tx1"/>
                </a:solidFill>
                <a:latin typeface="+mn-lt"/>
              </a:rPr>
              <a:t>During the 2005 </a:t>
            </a:r>
            <a:r>
              <a:rPr lang="en-GB" sz="1200" b="1" u="none" noProof="0" dirty="0" smtClean="0">
                <a:solidFill>
                  <a:schemeClr val="tx1"/>
                </a:solidFill>
                <a:latin typeface="+mn-lt"/>
              </a:rPr>
              <a:t>referendum on the Treaty establishing a Constitution for Europe, </a:t>
            </a:r>
            <a:r>
              <a:rPr lang="en-GB" sz="1200" noProof="0" dirty="0" smtClean="0">
                <a:solidFill>
                  <a:schemeClr val="tx1"/>
                </a:solidFill>
                <a:latin typeface="+mn-lt"/>
              </a:rPr>
              <a:t>56.52% of votes were in favour of the Constitution. </a:t>
            </a:r>
            <a:br>
              <a:rPr lang="en-GB" sz="1200" noProof="0" dirty="0" smtClean="0">
                <a:solidFill>
                  <a:schemeClr val="tx1"/>
                </a:solidFill>
                <a:latin typeface="+mn-lt"/>
              </a:rPr>
            </a:br>
            <a:r>
              <a:rPr lang="en-GB" sz="1200" noProof="0" dirty="0" smtClean="0">
                <a:solidFill>
                  <a:schemeClr val="tx1"/>
                </a:solidFill>
                <a:latin typeface="+mn-lt"/>
              </a:rPr>
              <a:t/>
            </a:r>
            <a:br>
              <a:rPr lang="en-GB" sz="1200" noProof="0" dirty="0" smtClean="0">
                <a:solidFill>
                  <a:schemeClr val="tx1"/>
                </a:solidFill>
                <a:latin typeface="+mn-lt"/>
              </a:rPr>
            </a:br>
            <a:r>
              <a:rPr lang="en-GB" sz="1200" noProof="0" dirty="0" smtClean="0">
                <a:solidFill>
                  <a:schemeClr val="tx1"/>
                </a:solidFill>
                <a:latin typeface="+mn-lt"/>
              </a:rPr>
              <a:t>Furthermore, </a:t>
            </a:r>
            <a:r>
              <a:rPr lang="en-GB" sz="1200" b="1" u="none" noProof="0" dirty="0" smtClean="0">
                <a:solidFill>
                  <a:schemeClr val="tx1"/>
                </a:solidFill>
                <a:latin typeface="+mn-lt"/>
              </a:rPr>
              <a:t>Robert Schuman, </a:t>
            </a:r>
            <a:r>
              <a:rPr lang="en-GB" sz="1200" noProof="0" dirty="0" smtClean="0">
                <a:solidFill>
                  <a:schemeClr val="tx1"/>
                </a:solidFill>
                <a:latin typeface="+mn-lt"/>
              </a:rPr>
              <a:t>one of the founding</a:t>
            </a:r>
            <a:r>
              <a:rPr lang="en-GB" sz="1200" baseline="0" noProof="0" dirty="0" smtClean="0">
                <a:solidFill>
                  <a:schemeClr val="tx1"/>
                </a:solidFill>
                <a:latin typeface="+mn-lt"/>
              </a:rPr>
              <a:t> fathers </a:t>
            </a:r>
            <a:r>
              <a:rPr lang="en-GB" sz="1200" noProof="0" dirty="0" smtClean="0">
                <a:solidFill>
                  <a:schemeClr val="tx1"/>
                </a:solidFill>
                <a:latin typeface="+mn-lt"/>
              </a:rPr>
              <a:t>of the European Union, was born in Luxembourg. His birth house, situated at the foot of the Kirchberg plateau, now houses the Robert Schuman Centre for European Studies and Research (CERE). </a:t>
            </a:r>
            <a:r>
              <a:rPr lang="en-GB" sz="1200" kern="1200" dirty="0" smtClean="0">
                <a:solidFill>
                  <a:schemeClr val="tx1"/>
                </a:solidFill>
                <a:latin typeface="+mn-lt"/>
                <a:ea typeface="+mn-ea"/>
                <a:cs typeface="+mn-cs"/>
              </a:rPr>
              <a:t>Its scientific library, containing more than 15,000 works on European politics and international relations, is accessible to the general public.</a:t>
            </a:r>
            <a:r>
              <a:rPr lang="en-GB" sz="1200" noProof="0" dirty="0" smtClean="0">
                <a:solidFill>
                  <a:schemeClr val="tx1"/>
                </a:solidFill>
                <a:latin typeface="+mn-lt"/>
              </a:rPr>
              <a:t/>
            </a:r>
            <a:br>
              <a:rPr lang="en-GB" sz="1200" noProof="0" dirty="0" smtClean="0">
                <a:solidFill>
                  <a:schemeClr val="tx1"/>
                </a:solidFill>
                <a:latin typeface="+mn-lt"/>
              </a:rPr>
            </a:br>
            <a:r>
              <a:rPr lang="en-GB" sz="1200" noProof="0" dirty="0" smtClean="0">
                <a:solidFill>
                  <a:schemeClr val="tx1"/>
                </a:solidFill>
                <a:latin typeface="+mn-lt"/>
              </a:rPr>
              <a:t/>
            </a:r>
            <a:br>
              <a:rPr lang="en-GB" sz="1200" noProof="0" dirty="0" smtClean="0">
                <a:solidFill>
                  <a:schemeClr val="tx1"/>
                </a:solidFill>
                <a:latin typeface="+mn-lt"/>
              </a:rPr>
            </a:br>
            <a:r>
              <a:rPr lang="en-GB" sz="1200" noProof="0" dirty="0" smtClean="0">
                <a:solidFill>
                  <a:schemeClr val="tx1"/>
                </a:solidFill>
                <a:latin typeface="+mn-lt"/>
              </a:rPr>
              <a:t>Two politicians from Luxembourg, </a:t>
            </a:r>
            <a:r>
              <a:rPr lang="en-GB" sz="1200" b="1" u="none" noProof="0" dirty="0" smtClean="0">
                <a:solidFill>
                  <a:schemeClr val="tx1"/>
                </a:solidFill>
                <a:latin typeface="+mn-lt"/>
              </a:rPr>
              <a:t>Gaston Thorn </a:t>
            </a:r>
            <a:r>
              <a:rPr lang="en-GB" sz="1200" noProof="0" dirty="0" smtClean="0">
                <a:solidFill>
                  <a:schemeClr val="tx1"/>
                </a:solidFill>
                <a:latin typeface="+mn-lt"/>
              </a:rPr>
              <a:t>and </a:t>
            </a:r>
            <a:r>
              <a:rPr lang="en-GB" sz="1200" b="1" u="none" noProof="0" dirty="0" smtClean="0">
                <a:solidFill>
                  <a:schemeClr val="tx1"/>
                </a:solidFill>
                <a:latin typeface="+mn-lt"/>
              </a:rPr>
              <a:t>Jacques Santer, </a:t>
            </a:r>
            <a:r>
              <a:rPr lang="en-GB" sz="1200" noProof="0" dirty="0" smtClean="0">
                <a:solidFill>
                  <a:schemeClr val="tx1"/>
                </a:solidFill>
                <a:latin typeface="+mn-lt"/>
              </a:rPr>
              <a:t>have previously held the position of President of the European Commission. As</a:t>
            </a:r>
            <a:r>
              <a:rPr lang="en-GB" sz="1200" baseline="0" noProof="0" dirty="0" smtClean="0">
                <a:solidFill>
                  <a:schemeClr val="tx1"/>
                </a:solidFill>
                <a:latin typeface="+mn-lt"/>
              </a:rPr>
              <a:t> of November 2014, </a:t>
            </a:r>
            <a:r>
              <a:rPr lang="en-GB" sz="1200" b="1" u="none" baseline="0" noProof="0" dirty="0" smtClean="0">
                <a:solidFill>
                  <a:schemeClr val="tx1"/>
                </a:solidFill>
                <a:latin typeface="+mn-lt"/>
              </a:rPr>
              <a:t>Jean-Claude Juncker </a:t>
            </a:r>
            <a:r>
              <a:rPr lang="en-GB" sz="1200" u="none" baseline="0" noProof="0" dirty="0" smtClean="0">
                <a:solidFill>
                  <a:schemeClr val="tx1"/>
                </a:solidFill>
                <a:latin typeface="+mn-lt"/>
              </a:rPr>
              <a:t>is the</a:t>
            </a:r>
            <a:r>
              <a:rPr lang="en-GB" sz="1200" baseline="0" noProof="0" dirty="0" smtClean="0">
                <a:solidFill>
                  <a:schemeClr val="tx1"/>
                </a:solidFill>
                <a:latin typeface="+mn-lt"/>
              </a:rPr>
              <a:t> third Luxembourg citizen to hold this post.</a:t>
            </a:r>
            <a:br>
              <a:rPr lang="en-GB" sz="1200" baseline="0" noProof="0" dirty="0" smtClean="0">
                <a:solidFill>
                  <a:schemeClr val="tx1"/>
                </a:solidFill>
                <a:latin typeface="+mn-lt"/>
              </a:rPr>
            </a:br>
            <a:r>
              <a:rPr lang="en-GB" sz="1200" baseline="0" noProof="0" dirty="0" smtClean="0">
                <a:solidFill>
                  <a:schemeClr val="tx1"/>
                </a:solidFill>
                <a:latin typeface="+mn-lt"/>
              </a:rPr>
              <a:t/>
            </a:r>
            <a:br>
              <a:rPr lang="en-GB" sz="1200" baseline="0" noProof="0" dirty="0" smtClean="0">
                <a:solidFill>
                  <a:schemeClr val="tx1"/>
                </a:solidFill>
                <a:latin typeface="+mn-lt"/>
              </a:rPr>
            </a:br>
            <a:r>
              <a:rPr lang="en-GB" sz="1200" b="1" u="none" noProof="0" dirty="0" smtClean="0">
                <a:solidFill>
                  <a:schemeClr val="tx1"/>
                </a:solidFill>
                <a:latin typeface="+mn-lt"/>
              </a:rPr>
              <a:t>Jean-Claude Juncker, </a:t>
            </a:r>
            <a:r>
              <a:rPr lang="en-GB" sz="1200" noProof="0" dirty="0" smtClean="0">
                <a:solidFill>
                  <a:schemeClr val="tx1"/>
                </a:solidFill>
                <a:latin typeface="+mn-lt"/>
              </a:rPr>
              <a:t>Prime Minister from 1995 to 2013, was</a:t>
            </a:r>
            <a:r>
              <a:rPr lang="en-GB" sz="1200" baseline="0" noProof="0" dirty="0" smtClean="0">
                <a:solidFill>
                  <a:schemeClr val="tx1"/>
                </a:solidFill>
                <a:latin typeface="+mn-lt"/>
              </a:rPr>
              <a:t> also</a:t>
            </a:r>
            <a:r>
              <a:rPr lang="en-GB" sz="1200" noProof="0" dirty="0" smtClean="0">
                <a:solidFill>
                  <a:schemeClr val="tx1"/>
                </a:solidFill>
                <a:latin typeface="+mn-lt"/>
              </a:rPr>
              <a:t> the first permanent president of the Eurogroup. He held this position from 2005 to 2013. </a:t>
            </a:r>
            <a:br>
              <a:rPr lang="en-GB" sz="1200" noProof="0" dirty="0" smtClean="0">
                <a:solidFill>
                  <a:schemeClr val="tx1"/>
                </a:solidFill>
                <a:latin typeface="+mn-lt"/>
              </a:rPr>
            </a:br>
            <a:r>
              <a:rPr lang="en-GB" sz="1200" noProof="0" dirty="0" smtClean="0">
                <a:solidFill>
                  <a:schemeClr val="tx1"/>
                </a:solidFill>
                <a:latin typeface="+mn-lt"/>
              </a:rPr>
              <a:t/>
            </a:r>
            <a:br>
              <a:rPr lang="en-GB" sz="1200" noProof="0" dirty="0" smtClean="0">
                <a:solidFill>
                  <a:schemeClr val="tx1"/>
                </a:solidFill>
                <a:latin typeface="+mn-lt"/>
              </a:rPr>
            </a:br>
            <a:r>
              <a:rPr lang="en-GB" sz="1200" noProof="0" dirty="0" smtClean="0">
                <a:solidFill>
                  <a:schemeClr val="tx1"/>
                </a:solidFill>
                <a:latin typeface="+mn-lt"/>
              </a:rPr>
              <a:t>Currently: </a:t>
            </a:r>
          </a:p>
          <a:p>
            <a:pPr indent="0" eaLnBrk="1" hangingPunct="1">
              <a:lnSpc>
                <a:spcPct val="100000"/>
              </a:lnSpc>
              <a:spcBef>
                <a:spcPct val="0"/>
              </a:spcBef>
            </a:pPr>
            <a:r>
              <a:rPr lang="en-GB" sz="1200" baseline="0" noProof="0" dirty="0" smtClean="0">
                <a:solidFill>
                  <a:schemeClr val="tx1"/>
                </a:solidFill>
                <a:latin typeface="+mn-lt"/>
              </a:rPr>
              <a:t>- </a:t>
            </a:r>
            <a:r>
              <a:rPr lang="en-GB" sz="1200" b="1" baseline="0" noProof="0" dirty="0" smtClean="0">
                <a:solidFill>
                  <a:schemeClr val="tx1"/>
                </a:solidFill>
                <a:latin typeface="+mn-lt"/>
              </a:rPr>
              <a:t>Jean-Claude Juncker </a:t>
            </a:r>
            <a:r>
              <a:rPr lang="en-GB" sz="1200" baseline="0" noProof="0" dirty="0" smtClean="0">
                <a:solidFill>
                  <a:schemeClr val="tx1"/>
                </a:solidFill>
                <a:latin typeface="+mn-lt"/>
              </a:rPr>
              <a:t>is the president of the European Commission since November 2014.</a:t>
            </a:r>
          </a:p>
          <a:p>
            <a:pPr indent="0" eaLnBrk="1" hangingPunct="1">
              <a:lnSpc>
                <a:spcPct val="100000"/>
              </a:lnSpc>
              <a:spcBef>
                <a:spcPct val="0"/>
              </a:spcBef>
              <a:buFontTx/>
              <a:buChar char="-"/>
            </a:pPr>
            <a:r>
              <a:rPr lang="en-GB" sz="1200" b="1" baseline="0" noProof="0" dirty="0" smtClean="0">
                <a:solidFill>
                  <a:schemeClr val="tx1"/>
                </a:solidFill>
                <a:latin typeface="+mn-lt"/>
              </a:rPr>
              <a:t> Yves Mersch</a:t>
            </a:r>
            <a:r>
              <a:rPr lang="en-GB" sz="1200" baseline="0" noProof="0" dirty="0" smtClean="0">
                <a:solidFill>
                  <a:schemeClr val="tx1"/>
                </a:solidFill>
                <a:latin typeface="+mn-lt"/>
              </a:rPr>
              <a:t> is a member of the Executive Board of the European Central Bank (ECB) since December 2012 </a:t>
            </a:r>
            <a:r>
              <a:rPr lang="en-GB" sz="1200" dirty="0" smtClean="0">
                <a:solidFill>
                  <a:schemeClr val="tx1"/>
                </a:solidFill>
                <a:latin typeface="+mn-lt"/>
              </a:rPr>
              <a:t>and this for a period of eight years</a:t>
            </a:r>
            <a:r>
              <a:rPr lang="en-GB" sz="1200" baseline="0" noProof="0" dirty="0" smtClean="0">
                <a:solidFill>
                  <a:schemeClr val="tx1"/>
                </a:solidFill>
                <a:latin typeface="+mn-lt"/>
              </a:rPr>
              <a:t>. </a:t>
            </a:r>
          </a:p>
          <a:p>
            <a:pPr indent="0" eaLnBrk="1" hangingPunct="1">
              <a:lnSpc>
                <a:spcPct val="100000"/>
              </a:lnSpc>
              <a:spcBef>
                <a:spcPct val="0"/>
              </a:spcBef>
              <a:buFontTx/>
              <a:buChar char="-"/>
            </a:pPr>
            <a:r>
              <a:rPr lang="en-GB" sz="1200" baseline="0" noProof="0" dirty="0" smtClean="0">
                <a:solidFill>
                  <a:schemeClr val="tx1"/>
                </a:solidFill>
                <a:latin typeface="+mn-lt"/>
              </a:rPr>
              <a:t> </a:t>
            </a:r>
            <a:r>
              <a:rPr lang="en-GB" sz="1200" b="1" baseline="0" noProof="0" dirty="0" smtClean="0">
                <a:solidFill>
                  <a:schemeClr val="tx1"/>
                </a:solidFill>
                <a:latin typeface="+mn-lt"/>
              </a:rPr>
              <a:t>Marc Jaeger </a:t>
            </a:r>
            <a:r>
              <a:rPr lang="en-GB" sz="1200" baseline="0" noProof="0" dirty="0" smtClean="0">
                <a:solidFill>
                  <a:schemeClr val="tx1"/>
                </a:solidFill>
                <a:latin typeface="+mn-lt"/>
              </a:rPr>
              <a:t>is</a:t>
            </a:r>
            <a:r>
              <a:rPr lang="en-GB" sz="1200" b="0" baseline="0" dirty="0" smtClean="0">
                <a:solidFill>
                  <a:schemeClr val="tx1"/>
                </a:solidFill>
                <a:latin typeface="+mn-lt"/>
              </a:rPr>
              <a:t> president of the General Court (of the European Union) since September 2007. </a:t>
            </a:r>
            <a:r>
              <a:rPr lang="en-GB" sz="1200" dirty="0" smtClean="0">
                <a:solidFill>
                  <a:schemeClr val="tx1"/>
                </a:solidFill>
                <a:latin typeface="+mn-lt"/>
              </a:rPr>
              <a:t>His re-election for a fourth term covers the period from September 2016 to August 2019.</a:t>
            </a:r>
            <a:r>
              <a:rPr lang="en-GB" sz="1200" b="0" baseline="0" dirty="0" smtClean="0">
                <a:solidFill>
                  <a:schemeClr val="tx1"/>
                </a:solidFill>
                <a:latin typeface="+mn-lt"/>
              </a:rPr>
              <a:t/>
            </a:r>
            <a:br>
              <a:rPr lang="en-GB" sz="1200" b="0" baseline="0" dirty="0" smtClean="0">
                <a:solidFill>
                  <a:schemeClr val="tx1"/>
                </a:solidFill>
                <a:latin typeface="+mn-lt"/>
              </a:rPr>
            </a:br>
            <a:r>
              <a:rPr lang="en-GB" sz="1200" b="0" baseline="0" dirty="0" smtClean="0">
                <a:solidFill>
                  <a:schemeClr val="tx1"/>
                </a:solidFill>
                <a:latin typeface="+mn-lt"/>
              </a:rPr>
              <a:t/>
            </a:r>
            <a:br>
              <a:rPr lang="en-GB" sz="1200" b="0" baseline="0" dirty="0" smtClean="0">
                <a:solidFill>
                  <a:schemeClr val="tx1"/>
                </a:solidFill>
                <a:latin typeface="+mn-lt"/>
              </a:rPr>
            </a:br>
            <a:r>
              <a:rPr lang="en-GB" sz="1200" i="1" kern="1200" noProof="0" dirty="0" smtClean="0">
                <a:solidFill>
                  <a:schemeClr val="tx1"/>
                </a:solidFill>
                <a:latin typeface="+mn-lt"/>
                <a:ea typeface="+mn-ea"/>
                <a:cs typeface="+mn-cs"/>
              </a:rPr>
              <a:t>Image: </a:t>
            </a:r>
          </a:p>
          <a:p>
            <a:pPr indent="0">
              <a:lnSpc>
                <a:spcPct val="100000"/>
              </a:lnSpc>
              <a:spcBef>
                <a:spcPts val="0"/>
              </a:spcBef>
              <a:defRPr/>
            </a:pPr>
            <a:r>
              <a:rPr lang="en-GB" sz="1200" i="1" kern="1200" noProof="0" dirty="0" smtClean="0">
                <a:solidFill>
                  <a:schemeClr val="tx1"/>
                </a:solidFill>
                <a:latin typeface="+mn-lt"/>
                <a:ea typeface="+mn-ea"/>
                <a:cs typeface="+mn-cs"/>
              </a:rPr>
              <a:t>HRH</a:t>
            </a:r>
            <a:r>
              <a:rPr lang="en-GB" sz="1200" i="1" kern="1200" baseline="0" noProof="0" dirty="0" smtClean="0">
                <a:solidFill>
                  <a:schemeClr val="tx1"/>
                </a:solidFill>
                <a:latin typeface="+mn-lt"/>
                <a:ea typeface="+mn-ea"/>
                <a:cs typeface="+mn-cs"/>
              </a:rPr>
              <a:t> G</a:t>
            </a:r>
            <a:r>
              <a:rPr lang="en-GB" sz="1200" i="1" kern="1200" noProof="0" dirty="0" smtClean="0">
                <a:solidFill>
                  <a:schemeClr val="tx1"/>
                </a:solidFill>
                <a:latin typeface="+mn-lt"/>
                <a:ea typeface="+mn-ea"/>
                <a:cs typeface="+mn-cs"/>
              </a:rPr>
              <a:t>rand Duke Jean is awarded the Charlemagne Prize on behalf of the people of Luxembourg (1986) </a:t>
            </a:r>
            <a:r>
              <a:rPr lang="fr-FR" sz="1200" b="0" i="1" baseline="0" dirty="0" smtClean="0">
                <a:solidFill>
                  <a:schemeClr val="tx1"/>
                </a:solidFill>
                <a:latin typeface="+mn-lt"/>
              </a:rPr>
              <a:t>© </a:t>
            </a:r>
            <a:r>
              <a:rPr lang="fr-FR" sz="1200" b="0" kern="1200" dirty="0" err="1" smtClean="0">
                <a:solidFill>
                  <a:schemeClr val="tx1"/>
                </a:solidFill>
                <a:effectLst/>
                <a:latin typeface="+mn-lt"/>
                <a:ea typeface="+mn-ea"/>
                <a:cs typeface="+mn-cs"/>
              </a:rPr>
              <a:t>Luxemburger</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Wort</a:t>
            </a:r>
            <a:r>
              <a:rPr lang="fr-FR" sz="1200" b="0" kern="1200" dirty="0" smtClean="0">
                <a:solidFill>
                  <a:schemeClr val="tx1"/>
                </a:solidFill>
                <a:effectLst/>
                <a:latin typeface="+mn-lt"/>
                <a:ea typeface="+mn-ea"/>
                <a:cs typeface="+mn-cs"/>
              </a:rPr>
              <a:t>  – Photographe – Jean </a:t>
            </a:r>
            <a:r>
              <a:rPr lang="fr-FR" sz="1200" b="0" kern="1200" dirty="0" err="1" smtClean="0">
                <a:solidFill>
                  <a:schemeClr val="tx1"/>
                </a:solidFill>
                <a:effectLst/>
                <a:latin typeface="+mn-lt"/>
                <a:ea typeface="+mn-ea"/>
                <a:cs typeface="+mn-cs"/>
              </a:rPr>
              <a:t>Weyrich</a:t>
            </a:r>
            <a:r>
              <a:rPr lang="fr-FR" sz="1200" b="0" kern="1200" dirty="0" smtClean="0">
                <a:solidFill>
                  <a:schemeClr val="tx1"/>
                </a:solidFill>
                <a:effectLst/>
                <a:latin typeface="+mn-lt"/>
                <a:ea typeface="+mn-ea"/>
                <a:cs typeface="+mn-cs"/>
              </a:rPr>
              <a:t> - Reproduction autorisée par </a:t>
            </a:r>
            <a:r>
              <a:rPr lang="fr-FR" sz="1200" b="0" kern="1200" dirty="0" err="1" smtClean="0">
                <a:solidFill>
                  <a:schemeClr val="tx1"/>
                </a:solidFill>
                <a:effectLst/>
                <a:latin typeface="+mn-lt"/>
                <a:ea typeface="+mn-ea"/>
                <a:cs typeface="+mn-cs"/>
              </a:rPr>
              <a:t>luxorr</a:t>
            </a:r>
            <a:r>
              <a:rPr lang="fr-FR" sz="1200" b="0" kern="1200" dirty="0" smtClean="0">
                <a:solidFill>
                  <a:schemeClr val="tx1"/>
                </a:solidFill>
                <a:effectLst/>
                <a:latin typeface="+mn-lt"/>
                <a:ea typeface="+mn-ea"/>
                <a:cs typeface="+mn-cs"/>
              </a:rPr>
              <a:t> – Toute nouvelle utilisation de ce contenu doit être autorisée à travers : </a:t>
            </a:r>
            <a:r>
              <a:rPr lang="fr-FR" sz="1200" b="0" u="sng" kern="1200" dirty="0" smtClean="0">
                <a:solidFill>
                  <a:schemeClr val="tx1"/>
                </a:solidFill>
                <a:effectLst/>
                <a:latin typeface="+mn-lt"/>
                <a:ea typeface="+mn-ea"/>
                <a:cs typeface="+mn-cs"/>
                <a:hlinkClick r:id="rId3"/>
              </a:rPr>
              <a:t>www.luxorr.lu</a:t>
            </a:r>
            <a:endParaRPr lang="fr-FR" sz="1200" b="0" i="1" baseline="0" dirty="0" smtClean="0">
              <a:solidFill>
                <a:schemeClr val="tx1"/>
              </a:solidFill>
              <a:latin typeface="+mn-lt"/>
            </a:endParaRPr>
          </a:p>
          <a:p>
            <a:pPr indent="0" eaLnBrk="1" hangingPunct="1">
              <a:lnSpc>
                <a:spcPct val="100000"/>
              </a:lnSpc>
              <a:spcBef>
                <a:spcPct val="0"/>
              </a:spcBef>
            </a:pPr>
            <a:endParaRPr lang="en-GB" sz="1200" noProof="0" dirty="0" smtClean="0">
              <a:solidFill>
                <a:schemeClr val="tx1"/>
              </a:solidFill>
              <a:latin typeface="+mn-lt"/>
            </a:endParaRPr>
          </a:p>
          <a:p>
            <a:pPr indent="0" eaLnBrk="1" hangingPunct="1">
              <a:lnSpc>
                <a:spcPct val="100000"/>
              </a:lnSpc>
              <a:spcBef>
                <a:spcPct val="0"/>
              </a:spcBef>
            </a:pPr>
            <a:endParaRPr lang="en-GB" sz="1200" noProof="0" dirty="0" smtClean="0">
              <a:solidFill>
                <a:schemeClr val="tx1"/>
              </a:solidFill>
              <a:latin typeface="+mn-lt"/>
            </a:endParaRPr>
          </a:p>
          <a:p>
            <a:pPr indent="0">
              <a:lnSpc>
                <a:spcPct val="100000"/>
              </a:lnSpc>
            </a:pPr>
            <a:r>
              <a:rPr lang="en-GB" sz="1200" b="1" noProof="0" dirty="0" smtClean="0">
                <a:solidFill>
                  <a:schemeClr val="tx1"/>
                </a:solidFill>
                <a:latin typeface="+mn-lt"/>
              </a:rPr>
              <a:t>FOR MORE INFORMATION</a:t>
            </a:r>
          </a:p>
          <a:p>
            <a:pPr indent="0" eaLnBrk="1" hangingPunct="1">
              <a:lnSpc>
                <a:spcPct val="100000"/>
              </a:lnSpc>
              <a:buFont typeface="Arial" pitchFamily="34" charset="0"/>
              <a:buChar char="•"/>
              <a:defRPr/>
            </a:pPr>
            <a:r>
              <a:rPr lang="en-GB" sz="1200" noProof="0" dirty="0" smtClean="0">
                <a:solidFill>
                  <a:schemeClr val="tx1"/>
                </a:solidFill>
                <a:latin typeface="+mn-lt"/>
              </a:rPr>
              <a:t> “Luxembourg and the European Union”: www.luxembourg.public.lu/en/le-grand-duche-se-presente/luxembourg-monde/luxembourg-europe/index.html</a:t>
            </a:r>
          </a:p>
          <a:p>
            <a:pPr indent="0">
              <a:lnSpc>
                <a:spcPct val="100000"/>
              </a:lnSpc>
              <a:buFont typeface="Arial" pitchFamily="34" charset="0"/>
              <a:buChar char="•"/>
              <a:defRPr/>
            </a:pPr>
            <a:r>
              <a:rPr lang="en-GB" sz="1200" i="0" baseline="0" noProof="0" dirty="0" smtClean="0">
                <a:solidFill>
                  <a:schemeClr val="tx1"/>
                </a:solidFill>
                <a:latin typeface="+mn-lt"/>
              </a:rPr>
              <a:t> </a:t>
            </a:r>
            <a:r>
              <a:rPr lang="en-GB" sz="1200" i="1" noProof="0" dirty="0" smtClean="0">
                <a:solidFill>
                  <a:schemeClr val="tx1"/>
                </a:solidFill>
                <a:latin typeface="+mn-lt"/>
              </a:rPr>
              <a:t>About… Luxembourg and the European</a:t>
            </a:r>
            <a:r>
              <a:rPr lang="en-GB" sz="1200" i="1" baseline="0" noProof="0" dirty="0" smtClean="0">
                <a:solidFill>
                  <a:schemeClr val="tx1"/>
                </a:solidFill>
                <a:latin typeface="+mn-lt"/>
              </a:rPr>
              <a:t> Union</a:t>
            </a:r>
            <a:r>
              <a:rPr lang="en-GB" sz="1200" i="1" noProof="0" dirty="0" smtClean="0">
                <a:solidFill>
                  <a:schemeClr val="tx1"/>
                </a:solidFill>
                <a:latin typeface="+mn-lt"/>
              </a:rPr>
              <a:t>: </a:t>
            </a:r>
            <a:r>
              <a:rPr lang="en-GB" sz="1200" i="0" noProof="0" dirty="0" smtClean="0">
                <a:solidFill>
                  <a:schemeClr val="tx1"/>
                </a:solidFill>
                <a:latin typeface="+mn-lt"/>
              </a:rPr>
              <a:t>www.luxembourg.public.lu/en/publications/p/ap-europe/index.html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CBA28B-DF43-4C18-8DED-044F8D48F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6292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eaLnBrk="1" hangingPunct="1">
              <a:lnSpc>
                <a:spcPct val="100000"/>
              </a:lnSpc>
              <a:spcBef>
                <a:spcPts val="0"/>
              </a:spcBef>
            </a:pPr>
            <a:r>
              <a:rPr lang="en-GB" sz="1200" b="1" u="sng" noProof="0" dirty="0" smtClean="0">
                <a:solidFill>
                  <a:schemeClr val="tx1"/>
                </a:solidFill>
                <a:latin typeface="+mn-lt"/>
              </a:rPr>
              <a:t>Population</a:t>
            </a:r>
            <a:r>
              <a:rPr lang="en-GB" sz="1200" b="1" u="none" baseline="0" noProof="0" dirty="0" smtClean="0">
                <a:solidFill>
                  <a:schemeClr val="tx1"/>
                </a:solidFill>
                <a:latin typeface="+mn-lt"/>
              </a:rPr>
              <a:t> </a:t>
            </a:r>
            <a:r>
              <a:rPr lang="en-GB" sz="1200" b="1" i="0" noProof="0" dirty="0" smtClean="0">
                <a:solidFill>
                  <a:schemeClr val="tx1"/>
                </a:solidFill>
                <a:latin typeface="+mn-lt"/>
              </a:rPr>
              <a:t>(as of 1.1.2018)</a:t>
            </a:r>
            <a:endParaRPr lang="en-GB" sz="1200" b="1" i="0" u="sng" noProof="0" dirty="0" smtClean="0">
              <a:solidFill>
                <a:schemeClr val="tx1"/>
              </a:solidFill>
              <a:latin typeface="+mn-lt"/>
            </a:endParaRPr>
          </a:p>
          <a:p>
            <a:pPr indent="0" eaLnBrk="1" hangingPunct="1">
              <a:lnSpc>
                <a:spcPct val="100000"/>
              </a:lnSpc>
              <a:spcBef>
                <a:spcPts val="0"/>
              </a:spcBef>
            </a:pPr>
            <a:endParaRPr lang="en-GB" sz="1200" noProof="0" dirty="0" smtClean="0">
              <a:solidFill>
                <a:schemeClr val="tx1"/>
              </a:solidFill>
              <a:latin typeface="+mn-lt"/>
            </a:endParaRPr>
          </a:p>
          <a:p>
            <a:pPr indent="0" eaLnBrk="1" hangingPunct="1">
              <a:lnSpc>
                <a:spcPct val="100000"/>
              </a:lnSpc>
              <a:spcBef>
                <a:spcPts val="0"/>
              </a:spcBef>
              <a:buFont typeface="Symbol" pitchFamily="18" charset="2"/>
              <a:buNone/>
            </a:pPr>
            <a:r>
              <a:rPr lang="en-GB" sz="1200" noProof="0" dirty="0" smtClean="0">
                <a:solidFill>
                  <a:schemeClr val="tx1"/>
                </a:solidFill>
                <a:latin typeface="+mn-lt"/>
              </a:rPr>
              <a:t>- Luxembourg has a total population of 602,000 </a:t>
            </a:r>
            <a:r>
              <a:rPr lang="en-GB" sz="1200" kern="1200" noProof="0" dirty="0" smtClean="0">
                <a:solidFill>
                  <a:schemeClr val="tx1"/>
                </a:solidFill>
                <a:latin typeface="+mn-lt"/>
                <a:ea typeface="+mn-ea"/>
                <a:cs typeface="+mn-cs"/>
              </a:rPr>
              <a:t>inhabitants</a:t>
            </a:r>
            <a:r>
              <a:rPr lang="en-GB" sz="1200" noProof="0" dirty="0" smtClean="0">
                <a:solidFill>
                  <a:schemeClr val="tx1"/>
                </a:solidFill>
                <a:latin typeface="+mn-lt"/>
              </a:rPr>
              <a:t>;</a:t>
            </a:r>
          </a:p>
          <a:p>
            <a:pPr indent="0" eaLnBrk="1" hangingPunct="1">
              <a:lnSpc>
                <a:spcPct val="100000"/>
              </a:lnSpc>
              <a:spcBef>
                <a:spcPts val="0"/>
              </a:spcBef>
              <a:buFont typeface="Symbol" pitchFamily="18" charset="2"/>
              <a:buNone/>
            </a:pPr>
            <a:endParaRPr lang="en-GB" sz="1200" noProof="0" dirty="0" smtClean="0">
              <a:solidFill>
                <a:schemeClr val="tx1"/>
              </a:solidFill>
              <a:latin typeface="+mn-lt"/>
            </a:endParaRPr>
          </a:p>
          <a:p>
            <a:pPr indent="0" eaLnBrk="1" hangingPunct="1">
              <a:lnSpc>
                <a:spcPct val="100000"/>
              </a:lnSpc>
              <a:spcBef>
                <a:spcPts val="0"/>
              </a:spcBef>
              <a:buFont typeface="Symbol" pitchFamily="18" charset="2"/>
              <a:buNone/>
            </a:pPr>
            <a:r>
              <a:rPr lang="en-GB" sz="1200" noProof="0" dirty="0" smtClean="0">
                <a:solidFill>
                  <a:schemeClr val="tx1"/>
                </a:solidFill>
                <a:latin typeface="+mn-lt"/>
              </a:rPr>
              <a:t>- 47.9% of the total population does not possess a Luxembourg passport, a proportion approaching 71% in the capital;</a:t>
            </a:r>
          </a:p>
          <a:p>
            <a:pPr indent="0" eaLnBrk="1" hangingPunct="1">
              <a:lnSpc>
                <a:spcPct val="100000"/>
              </a:lnSpc>
              <a:spcBef>
                <a:spcPts val="0"/>
              </a:spcBef>
              <a:buFont typeface="Symbol" pitchFamily="18" charset="2"/>
              <a:buNone/>
            </a:pPr>
            <a:endParaRPr lang="en-GB" sz="1200" noProof="0" dirty="0" smtClean="0">
              <a:solidFill>
                <a:schemeClr val="tx1"/>
              </a:solidFill>
              <a:latin typeface="+mn-lt"/>
            </a:endParaRPr>
          </a:p>
          <a:p>
            <a:pPr indent="0" eaLnBrk="1" hangingPunct="1">
              <a:lnSpc>
                <a:spcPct val="100000"/>
              </a:lnSpc>
              <a:spcBef>
                <a:spcPts val="0"/>
              </a:spcBef>
              <a:buFontTx/>
              <a:buChar char="-"/>
            </a:pPr>
            <a:r>
              <a:rPr lang="en-GB" sz="1200" noProof="0" dirty="0" smtClean="0">
                <a:solidFill>
                  <a:schemeClr val="tx1"/>
                </a:solidFill>
                <a:latin typeface="+mn-lt"/>
              </a:rPr>
              <a:t> Most populated cities: Luxembourg (</a:t>
            </a:r>
            <a:r>
              <a:rPr lang="en-GB" sz="1200" b="1" noProof="0" dirty="0" smtClean="0">
                <a:solidFill>
                  <a:schemeClr val="tx1"/>
                </a:solidFill>
                <a:latin typeface="+mn-lt"/>
              </a:rPr>
              <a:t>116,328 inhabitants </a:t>
            </a:r>
            <a:r>
              <a:rPr lang="en-GB" sz="1200" noProof="0" dirty="0" smtClean="0">
                <a:solidFill>
                  <a:schemeClr val="tx1"/>
                </a:solidFill>
                <a:latin typeface="+mn-lt"/>
              </a:rPr>
              <a:t>– 31.12.2017), Esch-sur-Alzette (</a:t>
            </a:r>
            <a:r>
              <a:rPr lang="en-GB" sz="1200" b="1" noProof="0" dirty="0" smtClean="0">
                <a:solidFill>
                  <a:schemeClr val="tx1"/>
                </a:solidFill>
                <a:latin typeface="+mn-lt"/>
              </a:rPr>
              <a:t>35,113 inhabitants </a:t>
            </a:r>
            <a:r>
              <a:rPr lang="en-GB" sz="1200" b="0" noProof="0" dirty="0" smtClean="0">
                <a:solidFill>
                  <a:schemeClr val="tx1"/>
                </a:solidFill>
                <a:latin typeface="+mn-lt"/>
              </a:rPr>
              <a:t>– 13.08.2018</a:t>
            </a:r>
            <a:r>
              <a:rPr lang="en-GB" sz="1200" noProof="0" dirty="0" smtClean="0">
                <a:solidFill>
                  <a:schemeClr val="tx1"/>
                </a:solidFill>
                <a:latin typeface="+mn-lt"/>
              </a:rPr>
              <a:t>), Differdange (</a:t>
            </a:r>
            <a:r>
              <a:rPr lang="en-GB" sz="1200" b="1" noProof="0" dirty="0" smtClean="0">
                <a:solidFill>
                  <a:schemeClr val="tx1"/>
                </a:solidFill>
                <a:latin typeface="+mn-lt"/>
              </a:rPr>
              <a:t>26,387 inhabitants </a:t>
            </a:r>
            <a:r>
              <a:rPr lang="en-GB" sz="1200" b="0" noProof="0" dirty="0" smtClean="0">
                <a:solidFill>
                  <a:schemeClr val="tx1"/>
                </a:solidFill>
                <a:latin typeface="+mn-lt"/>
              </a:rPr>
              <a:t>– 2.08.2018</a:t>
            </a:r>
            <a:r>
              <a:rPr lang="en-GB" sz="1200" noProof="0" dirty="0" smtClean="0">
                <a:solidFill>
                  <a:schemeClr val="tx1"/>
                </a:solidFill>
                <a:latin typeface="+mn-lt"/>
              </a:rPr>
              <a:t>).</a:t>
            </a:r>
          </a:p>
          <a:p>
            <a:pPr indent="0" eaLnBrk="1" hangingPunct="1">
              <a:lnSpc>
                <a:spcPct val="100000"/>
              </a:lnSpc>
              <a:spcBef>
                <a:spcPts val="0"/>
              </a:spcBef>
            </a:pPr>
            <a:endParaRPr lang="en-GB" sz="1200" noProof="0" dirty="0" smtClean="0">
              <a:solidFill>
                <a:schemeClr val="tx1"/>
              </a:solidFill>
              <a:latin typeface="+mn-lt"/>
            </a:endParaRPr>
          </a:p>
          <a:p>
            <a:pPr indent="0" eaLnBrk="1" hangingPunct="1">
              <a:lnSpc>
                <a:spcPct val="100000"/>
              </a:lnSpc>
              <a:spcBef>
                <a:spcPts val="0"/>
              </a:spcBef>
            </a:pPr>
            <a:endParaRPr lang="en-GB" sz="1200" noProof="0" dirty="0" smtClean="0">
              <a:solidFill>
                <a:schemeClr val="tx1"/>
              </a:solidFill>
              <a:latin typeface="+mn-lt"/>
            </a:endParaRPr>
          </a:p>
          <a:p>
            <a:pPr indent="0" eaLnBrk="1" hangingPunct="1">
              <a:lnSpc>
                <a:spcPct val="100000"/>
              </a:lnSpc>
              <a:spcBef>
                <a:spcPts val="0"/>
              </a:spcBef>
            </a:pPr>
            <a:r>
              <a:rPr lang="en-GB" sz="1200" b="1" noProof="0" dirty="0" smtClean="0">
                <a:solidFill>
                  <a:schemeClr val="tx1"/>
                </a:solidFill>
                <a:latin typeface="+mn-lt"/>
              </a:rPr>
              <a:t>FOR MORE INFORMATION</a:t>
            </a:r>
          </a:p>
          <a:p>
            <a:pPr indent="0" eaLnBrk="1" hangingPunct="1">
              <a:lnSpc>
                <a:spcPct val="100000"/>
              </a:lnSpc>
              <a:spcBef>
                <a:spcPts val="0"/>
              </a:spcBef>
              <a:buFont typeface="Arial" pitchFamily="34" charset="0"/>
              <a:buChar char="•"/>
            </a:pPr>
            <a:r>
              <a:rPr lang="en-GB" sz="1200" noProof="0" dirty="0" smtClean="0">
                <a:solidFill>
                  <a:schemeClr val="tx1"/>
                </a:solidFill>
                <a:latin typeface="+mn-lt"/>
              </a:rPr>
              <a:t> “Population”: </a:t>
            </a:r>
            <a:br>
              <a:rPr lang="en-GB" sz="1200" noProof="0" dirty="0" smtClean="0">
                <a:solidFill>
                  <a:schemeClr val="tx1"/>
                </a:solidFill>
                <a:latin typeface="+mn-lt"/>
              </a:rPr>
            </a:br>
            <a:r>
              <a:rPr lang="en-GB" sz="1200" noProof="0" dirty="0" smtClean="0">
                <a:solidFill>
                  <a:schemeClr val="tx1"/>
                </a:solidFill>
                <a:latin typeface="+mn-lt"/>
              </a:rPr>
              <a:t>  www.luxembourg.public.lu/en/le-grand-duche-se-presente/population/index.html</a:t>
            </a:r>
          </a:p>
          <a:p>
            <a:pPr indent="0" eaLnBrk="1" hangingPunct="1">
              <a:lnSpc>
                <a:spcPct val="100000"/>
              </a:lnSpc>
              <a:spcBef>
                <a:spcPts val="0"/>
              </a:spcBef>
              <a:buFont typeface="Arial" pitchFamily="34" charset="0"/>
              <a:buChar char="•"/>
            </a:pPr>
            <a:r>
              <a:rPr lang="en-GB" sz="1200" noProof="0" dirty="0" smtClean="0">
                <a:solidFill>
                  <a:schemeClr val="tx1"/>
                </a:solidFill>
                <a:latin typeface="+mn-lt"/>
              </a:rPr>
              <a:t> “Population et emploi”: </a:t>
            </a:r>
            <a:br>
              <a:rPr lang="en-GB" sz="1200" noProof="0" dirty="0" smtClean="0">
                <a:solidFill>
                  <a:schemeClr val="tx1"/>
                </a:solidFill>
                <a:latin typeface="+mn-lt"/>
              </a:rPr>
            </a:br>
            <a:r>
              <a:rPr lang="en-GB" sz="1200" noProof="0" dirty="0" smtClean="0">
                <a:solidFill>
                  <a:schemeClr val="tx1"/>
                </a:solidFill>
                <a:latin typeface="+mn-lt"/>
              </a:rPr>
              <a:t>  www.statistiques.public.lu/fr/population-emploi/index.html (in French)</a:t>
            </a:r>
          </a:p>
          <a:p>
            <a:pPr marL="0" marR="0" indent="0" algn="l" defTabSz="914400" rtl="0" eaLnBrk="1" fontAlgn="base" latinLnBrk="0" hangingPunct="1">
              <a:lnSpc>
                <a:spcPct val="100000"/>
              </a:lnSpc>
              <a:spcBef>
                <a:spcPts val="0"/>
              </a:spcBef>
              <a:spcAft>
                <a:spcPct val="0"/>
              </a:spcAft>
              <a:buClrTx/>
              <a:buSzTx/>
              <a:buFont typeface="Arial" pitchFamily="34" charset="0"/>
              <a:buChar char="•"/>
              <a:tabLst/>
              <a:defRPr/>
            </a:pPr>
            <a:r>
              <a:rPr lang="en-GB" sz="1200" i="1" noProof="0" dirty="0" smtClean="0">
                <a:solidFill>
                  <a:schemeClr val="tx1"/>
                </a:solidFill>
                <a:latin typeface="+mn-lt"/>
              </a:rPr>
              <a:t> About...</a:t>
            </a:r>
            <a:r>
              <a:rPr lang="en-GB" sz="1200" i="1" baseline="0" noProof="0" dirty="0" smtClean="0">
                <a:solidFill>
                  <a:schemeClr val="tx1"/>
                </a:solidFill>
                <a:latin typeface="+mn-lt"/>
              </a:rPr>
              <a:t> Multicultural </a:t>
            </a:r>
            <a:r>
              <a:rPr lang="en-GB" sz="1200" i="1" noProof="0" dirty="0" smtClean="0">
                <a:solidFill>
                  <a:schemeClr val="tx1"/>
                </a:solidFill>
                <a:latin typeface="+mn-lt"/>
              </a:rPr>
              <a:t>Luxembourg: </a:t>
            </a:r>
            <a:br>
              <a:rPr lang="en-GB" sz="1200" i="1" noProof="0" dirty="0" smtClean="0">
                <a:solidFill>
                  <a:schemeClr val="tx1"/>
                </a:solidFill>
                <a:latin typeface="+mn-lt"/>
              </a:rPr>
            </a:br>
            <a:r>
              <a:rPr lang="en-GB" sz="1200" i="1" noProof="0" dirty="0" smtClean="0">
                <a:solidFill>
                  <a:schemeClr val="tx1"/>
                </a:solidFill>
                <a:latin typeface="+mn-lt"/>
              </a:rPr>
              <a:t>  </a:t>
            </a:r>
            <a:r>
              <a:rPr lang="en-GB" sz="1200" noProof="0" dirty="0" smtClean="0">
                <a:solidFill>
                  <a:schemeClr val="tx1"/>
                </a:solidFill>
                <a:latin typeface="+mn-lt"/>
              </a:rPr>
              <a:t>www.luxembourg.public.lu/en/publications/i/ap-lux-multiculturel/index.html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CBA28B-DF43-4C18-8DED-044F8D48F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43163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eaLnBrk="1" hangingPunct="1">
              <a:lnSpc>
                <a:spcPct val="100000"/>
              </a:lnSpc>
              <a:spcBef>
                <a:spcPct val="0"/>
              </a:spcBef>
            </a:pPr>
            <a:r>
              <a:rPr lang="en-GB" sz="1200" b="1" u="sng" noProof="0" dirty="0" smtClean="0"/>
              <a:t>Population</a:t>
            </a:r>
            <a:r>
              <a:rPr lang="en-GB" sz="1200" b="1" u="none" baseline="0" noProof="0" dirty="0" smtClean="0"/>
              <a:t> </a:t>
            </a:r>
            <a:r>
              <a:rPr lang="en-GB" sz="1200" b="1" i="0" noProof="0" dirty="0" smtClean="0"/>
              <a:t>(as of 1.1.2018)</a:t>
            </a:r>
            <a:endParaRPr lang="en-GB" sz="1200" b="1" i="0" u="sng" noProof="0" dirty="0" smtClean="0"/>
          </a:p>
          <a:p>
            <a:pPr indent="0" eaLnBrk="1" hangingPunct="1">
              <a:lnSpc>
                <a:spcPct val="100000"/>
              </a:lnSpc>
              <a:buFontTx/>
              <a:buNone/>
            </a:pPr>
            <a:endParaRPr lang="en-GB" sz="1200" noProof="0" dirty="0" smtClean="0"/>
          </a:p>
          <a:p>
            <a:pPr indent="0" eaLnBrk="1" hangingPunct="1">
              <a:lnSpc>
                <a:spcPct val="100000"/>
              </a:lnSpc>
              <a:buFont typeface="Arial" pitchFamily="34" charset="0"/>
              <a:buNone/>
            </a:pPr>
            <a:r>
              <a:rPr lang="en-GB" sz="1200" noProof="0" dirty="0" smtClean="0"/>
              <a:t>-</a:t>
            </a:r>
            <a:r>
              <a:rPr lang="en-GB" sz="1200" baseline="0" noProof="0" dirty="0" smtClean="0"/>
              <a:t> </a:t>
            </a:r>
            <a:r>
              <a:rPr lang="en-GB" sz="1200" noProof="0" dirty="0" smtClean="0"/>
              <a:t>More than 170 nationalities live in Luxembourg;</a:t>
            </a:r>
          </a:p>
          <a:p>
            <a:pPr indent="0" eaLnBrk="1" hangingPunct="1">
              <a:lnSpc>
                <a:spcPct val="100000"/>
              </a:lnSpc>
              <a:buFont typeface="Arial" pitchFamily="34" charset="0"/>
              <a:buNone/>
            </a:pPr>
            <a:r>
              <a:rPr lang="en-GB" sz="1200" noProof="0" dirty="0" smtClean="0"/>
              <a:t>-</a:t>
            </a:r>
            <a:r>
              <a:rPr lang="en-GB" sz="1200" baseline="0" noProof="0" dirty="0" smtClean="0"/>
              <a:t> </a:t>
            </a:r>
            <a:r>
              <a:rPr lang="en-GB" sz="1200" noProof="0" dirty="0" smtClean="0"/>
              <a:t>Close to nine out of ten foreigners hail from European Union member states;</a:t>
            </a:r>
          </a:p>
          <a:p>
            <a:pPr indent="0" eaLnBrk="1" hangingPunct="1">
              <a:lnSpc>
                <a:spcPct val="100000"/>
              </a:lnSpc>
              <a:buFont typeface="Arial" pitchFamily="34" charset="0"/>
              <a:buNone/>
            </a:pPr>
            <a:r>
              <a:rPr lang="en-GB" sz="1200" noProof="0" dirty="0" smtClean="0"/>
              <a:t>-</a:t>
            </a:r>
            <a:r>
              <a:rPr lang="en-GB" sz="1200" baseline="0" noProof="0" dirty="0" smtClean="0"/>
              <a:t> </a:t>
            </a:r>
            <a:r>
              <a:rPr lang="en-GB" sz="1200" noProof="0" dirty="0" smtClean="0"/>
              <a:t>Proportion</a:t>
            </a:r>
            <a:r>
              <a:rPr lang="en-GB" sz="1200" baseline="0" noProof="0" dirty="0" smtClean="0"/>
              <a:t> of foreigners in the total population</a:t>
            </a:r>
            <a:r>
              <a:rPr lang="en-GB" sz="1200" noProof="0" dirty="0" smtClean="0"/>
              <a:t>: </a:t>
            </a:r>
          </a:p>
          <a:p>
            <a:pPr marL="171450" indent="-171450" eaLnBrk="1" hangingPunct="1">
              <a:lnSpc>
                <a:spcPct val="100000"/>
              </a:lnSpc>
              <a:buFont typeface="Arial" panose="020B0604020202020204" pitchFamily="34" charset="0"/>
              <a:buChar char="•"/>
            </a:pPr>
            <a:r>
              <a:rPr lang="en-GB" sz="1200" noProof="0" dirty="0" smtClean="0"/>
              <a:t>Portuguese: 16.02%</a:t>
            </a:r>
          </a:p>
          <a:p>
            <a:pPr marL="171450" indent="-171450" eaLnBrk="1" hangingPunct="1">
              <a:lnSpc>
                <a:spcPct val="100000"/>
              </a:lnSpc>
              <a:buFont typeface="Arial" panose="020B0604020202020204" pitchFamily="34" charset="0"/>
              <a:buChar char="•"/>
            </a:pPr>
            <a:r>
              <a:rPr lang="en-GB" sz="1200" noProof="0" dirty="0" smtClean="0"/>
              <a:t>French: 7.60%</a:t>
            </a:r>
          </a:p>
          <a:p>
            <a:pPr marL="171450" indent="-171450" eaLnBrk="1" hangingPunct="1">
              <a:lnSpc>
                <a:spcPct val="100000"/>
              </a:lnSpc>
              <a:buFont typeface="Arial" panose="020B0604020202020204" pitchFamily="34" charset="0"/>
              <a:buChar char="•"/>
            </a:pPr>
            <a:r>
              <a:rPr lang="en-GB" sz="1200" noProof="0" dirty="0" smtClean="0"/>
              <a:t>Italians: 3.65%</a:t>
            </a:r>
          </a:p>
          <a:p>
            <a:pPr marL="171450" indent="-171450" eaLnBrk="1" hangingPunct="1">
              <a:lnSpc>
                <a:spcPct val="100000"/>
              </a:lnSpc>
              <a:buFont typeface="Arial" panose="020B0604020202020204" pitchFamily="34" charset="0"/>
              <a:buChar char="•"/>
            </a:pPr>
            <a:r>
              <a:rPr lang="en-GB" sz="1200" noProof="0" dirty="0" smtClean="0"/>
              <a:t>Belgians: 3.35%</a:t>
            </a:r>
          </a:p>
          <a:p>
            <a:pPr marL="171450" indent="-171450" eaLnBrk="1" hangingPunct="1">
              <a:lnSpc>
                <a:spcPct val="100000"/>
              </a:lnSpc>
              <a:buFont typeface="Arial" panose="020B0604020202020204" pitchFamily="34" charset="0"/>
              <a:buChar char="•"/>
            </a:pPr>
            <a:r>
              <a:rPr lang="en-GB" sz="1200" noProof="0" dirty="0" smtClean="0"/>
              <a:t>Germans: 2.17%</a:t>
            </a:r>
          </a:p>
          <a:p>
            <a:pPr marL="171450" indent="-171450" eaLnBrk="1" hangingPunct="1">
              <a:lnSpc>
                <a:spcPct val="100000"/>
              </a:lnSpc>
              <a:buFont typeface="Arial" panose="020B0604020202020204" pitchFamily="34" charset="0"/>
              <a:buChar char="•"/>
            </a:pPr>
            <a:r>
              <a:rPr lang="en-GB" sz="1200" noProof="0" dirty="0" smtClean="0"/>
              <a:t>British: 0.98%</a:t>
            </a:r>
          </a:p>
          <a:p>
            <a:pPr marL="171450" indent="-171450" eaLnBrk="1" hangingPunct="1">
              <a:lnSpc>
                <a:spcPct val="100000"/>
              </a:lnSpc>
              <a:buFont typeface="Arial" panose="020B0604020202020204" pitchFamily="34" charset="0"/>
              <a:buChar char="•"/>
            </a:pPr>
            <a:r>
              <a:rPr lang="en-GB" sz="1200" noProof="0" dirty="0" smtClean="0"/>
              <a:t>Dutch: 0.71%</a:t>
            </a:r>
          </a:p>
          <a:p>
            <a:pPr marL="171450" indent="-171450" eaLnBrk="1" hangingPunct="1">
              <a:lnSpc>
                <a:spcPct val="100000"/>
              </a:lnSpc>
              <a:buFont typeface="Arial" panose="020B0604020202020204" pitchFamily="34" charset="0"/>
              <a:buChar char="•"/>
            </a:pPr>
            <a:r>
              <a:rPr lang="en-GB" sz="1200" noProof="0" dirty="0" smtClean="0"/>
              <a:t>Other EU countries: 6.06%</a:t>
            </a:r>
          </a:p>
          <a:p>
            <a:pPr marL="171450" indent="-171450" eaLnBrk="1" hangingPunct="1">
              <a:lnSpc>
                <a:spcPct val="100000"/>
              </a:lnSpc>
              <a:buFont typeface="Arial" panose="020B0604020202020204" pitchFamily="34" charset="0"/>
              <a:buChar char="•"/>
            </a:pPr>
            <a:r>
              <a:rPr lang="en-GB" sz="1200" noProof="0" dirty="0" smtClean="0"/>
              <a:t>Other: 7.28%</a:t>
            </a:r>
          </a:p>
          <a:p>
            <a:pPr indent="0" eaLnBrk="1" hangingPunct="1">
              <a:lnSpc>
                <a:spcPct val="100000"/>
              </a:lnSpc>
            </a:pPr>
            <a:endParaRPr lang="en-GB" sz="1200" noProof="0" dirty="0" smtClean="0"/>
          </a:p>
          <a:p>
            <a:pPr indent="0" eaLnBrk="1" hangingPunct="1">
              <a:lnSpc>
                <a:spcPct val="100000"/>
              </a:lnSpc>
            </a:pPr>
            <a:endParaRPr lang="en-GB" sz="1200" noProof="0" dirty="0" smtClean="0"/>
          </a:p>
          <a:p>
            <a:pPr indent="0" eaLnBrk="1" hangingPunct="1">
              <a:lnSpc>
                <a:spcPct val="100000"/>
              </a:lnSpc>
            </a:pPr>
            <a:r>
              <a:rPr lang="en-GB" sz="1200" b="1" noProof="0" dirty="0" smtClean="0"/>
              <a:t>FOR MORE INFORMATION</a:t>
            </a:r>
          </a:p>
          <a:p>
            <a:pPr marL="0" marR="0" indent="0" algn="l" defTabSz="914400" rtl="0" eaLnBrk="1" fontAlgn="base" latinLnBrk="0" hangingPunct="1">
              <a:lnSpc>
                <a:spcPct val="100000"/>
              </a:lnSpc>
              <a:spcBef>
                <a:spcPts val="0"/>
              </a:spcBef>
              <a:spcAft>
                <a:spcPct val="0"/>
              </a:spcAft>
              <a:buClrTx/>
              <a:buSzTx/>
              <a:buFont typeface="Arial" pitchFamily="34" charset="0"/>
              <a:buChar char="•"/>
              <a:tabLst/>
              <a:defRPr/>
            </a:pPr>
            <a:r>
              <a:rPr lang="en-GB" sz="1200" noProof="0" dirty="0" smtClean="0"/>
              <a:t> “Population”: </a:t>
            </a:r>
            <a:br>
              <a:rPr lang="en-GB" sz="1200" noProof="0" dirty="0" smtClean="0"/>
            </a:br>
            <a:r>
              <a:rPr lang="en-GB" sz="1200" noProof="0" dirty="0" smtClean="0"/>
              <a:t>  www.luxembourg.public.lu/en/le-grand-duche-se-presente/population/index.html </a:t>
            </a:r>
          </a:p>
          <a:p>
            <a:pPr marL="0" marR="0" indent="0" algn="l" defTabSz="914400" rtl="0" eaLnBrk="1" fontAlgn="base" latinLnBrk="0" hangingPunct="1">
              <a:lnSpc>
                <a:spcPct val="100000"/>
              </a:lnSpc>
              <a:spcBef>
                <a:spcPts val="0"/>
              </a:spcBef>
              <a:spcAft>
                <a:spcPct val="0"/>
              </a:spcAft>
              <a:buClrTx/>
              <a:buSzTx/>
              <a:buFont typeface="Arial" pitchFamily="34" charset="0"/>
              <a:buChar char="•"/>
              <a:tabLst/>
              <a:defRPr/>
            </a:pPr>
            <a:r>
              <a:rPr lang="en-GB" sz="1200" noProof="0" dirty="0" smtClean="0"/>
              <a:t> “Population</a:t>
            </a:r>
            <a:r>
              <a:rPr lang="en-GB" sz="1200" baseline="0" noProof="0" dirty="0" smtClean="0"/>
              <a:t> et emploi”</a:t>
            </a:r>
            <a:r>
              <a:rPr lang="en-GB" sz="1200" noProof="0" dirty="0" smtClean="0"/>
              <a:t>: </a:t>
            </a:r>
            <a:br>
              <a:rPr lang="en-GB" sz="1200" noProof="0" dirty="0" smtClean="0"/>
            </a:br>
            <a:r>
              <a:rPr lang="en-GB" sz="1200" noProof="0" dirty="0" smtClean="0"/>
              <a:t>  www.statistiques.public.lu/fr/population-emploi/index.html (in French)</a:t>
            </a:r>
          </a:p>
          <a:p>
            <a:pPr marL="0" marR="0" indent="0" algn="l" defTabSz="914400" rtl="0" eaLnBrk="1" fontAlgn="base" latinLnBrk="0" hangingPunct="1">
              <a:lnSpc>
                <a:spcPct val="100000"/>
              </a:lnSpc>
              <a:spcBef>
                <a:spcPts val="0"/>
              </a:spcBef>
              <a:spcAft>
                <a:spcPct val="0"/>
              </a:spcAft>
              <a:buClrTx/>
              <a:buSzTx/>
              <a:buFont typeface="Arial" pitchFamily="34" charset="0"/>
              <a:buChar char="•"/>
              <a:tabLst/>
              <a:defRPr/>
            </a:pPr>
            <a:r>
              <a:rPr lang="en-GB" sz="1200" i="1" noProof="0" dirty="0" smtClean="0"/>
              <a:t> About...</a:t>
            </a:r>
            <a:r>
              <a:rPr lang="en-GB" sz="1200" i="1" baseline="0" noProof="0" dirty="0" smtClean="0"/>
              <a:t> Multicultural </a:t>
            </a:r>
            <a:r>
              <a:rPr lang="en-GB" sz="1200" i="1" noProof="0" dirty="0" smtClean="0"/>
              <a:t>Luxembourg: </a:t>
            </a:r>
            <a:br>
              <a:rPr lang="en-GB" sz="1200" i="1" noProof="0" dirty="0" smtClean="0"/>
            </a:br>
            <a:r>
              <a:rPr lang="en-GB" sz="1200" i="1" noProof="0" dirty="0" smtClean="0"/>
              <a:t>  </a:t>
            </a:r>
            <a:r>
              <a:rPr lang="en-GB" sz="1200" noProof="0" dirty="0" smtClean="0"/>
              <a:t>www.luxembourg.public.lu/en/publications/i/ap-lux-multiculturel/index.html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CBA28B-DF43-4C18-8DED-044F8D48F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0167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eaLnBrk="1" hangingPunct="1">
              <a:lnSpc>
                <a:spcPct val="100000"/>
              </a:lnSpc>
            </a:pPr>
            <a:r>
              <a:rPr lang="en-GB" sz="1200" b="1" u="sng" noProof="0" dirty="0" smtClean="0"/>
              <a:t>Population:</a:t>
            </a:r>
            <a:r>
              <a:rPr lang="en-GB" sz="1200" b="1" u="sng" baseline="0" noProof="0" dirty="0" smtClean="0"/>
              <a:t> </a:t>
            </a:r>
            <a:r>
              <a:rPr lang="en-GB" sz="1200" b="1" u="sng" noProof="0" dirty="0" smtClean="0"/>
              <a:t>Population and employment</a:t>
            </a:r>
            <a:br>
              <a:rPr lang="en-GB" sz="1200" b="1" u="sng" noProof="0" dirty="0" smtClean="0"/>
            </a:br>
            <a:r>
              <a:rPr lang="en-GB" sz="1200" b="1" u="sng" noProof="0" dirty="0" smtClean="0"/>
              <a:t/>
            </a:r>
            <a:br>
              <a:rPr lang="en-GB" sz="1200" b="1" u="sng" noProof="0" dirty="0" smtClean="0"/>
            </a:br>
            <a:r>
              <a:rPr lang="en-GB" sz="1200" b="0" u="none" noProof="0" dirty="0" smtClean="0"/>
              <a:t>- </a:t>
            </a:r>
            <a:r>
              <a:rPr lang="en-GB" sz="1200" noProof="0" dirty="0" smtClean="0"/>
              <a:t>During the week, over 180,000 French, German and Belgian cross-border commuters travel to Luxembourg on a daily basis to work in the economic, commercial and financial hub of the Greater Region;</a:t>
            </a:r>
            <a:br>
              <a:rPr lang="en-GB" sz="1200" noProof="0" dirty="0" smtClean="0"/>
            </a:br>
            <a:r>
              <a:rPr lang="en-GB" sz="1200" noProof="0" dirty="0" smtClean="0"/>
              <a:t/>
            </a:r>
            <a:br>
              <a:rPr lang="en-GB" sz="1200" noProof="0" dirty="0" smtClean="0"/>
            </a:br>
            <a:r>
              <a:rPr lang="en-GB" sz="1200" noProof="0" dirty="0" smtClean="0"/>
              <a:t>- 70% of Luxembourg’s salaried population is made up of cross-border commuters (44%) and</a:t>
            </a:r>
            <a:r>
              <a:rPr lang="en-GB" sz="1200" baseline="0" noProof="0" dirty="0" smtClean="0"/>
              <a:t> f</a:t>
            </a:r>
            <a:r>
              <a:rPr lang="en-GB" sz="1200" noProof="0" dirty="0" smtClean="0"/>
              <a:t>oreign residents (26%);</a:t>
            </a:r>
            <a:br>
              <a:rPr lang="en-GB" sz="1200" noProof="0" dirty="0" smtClean="0"/>
            </a:br>
            <a:r>
              <a:rPr lang="en-GB" sz="1200" noProof="0" dirty="0" smtClean="0"/>
              <a:t/>
            </a:r>
            <a:br>
              <a:rPr lang="en-GB" sz="1200" noProof="0" dirty="0" smtClean="0"/>
            </a:br>
            <a:r>
              <a:rPr lang="en-GB" sz="1200" noProof="0" dirty="0" smtClean="0"/>
              <a:t>- Some 11,000 international civil servants work in Luxembourg’s European institutions (European Parliament, European Commission, Court of Justice of the European Union, European Investment Bank…).</a:t>
            </a:r>
            <a:br>
              <a:rPr lang="en-GB" sz="1200" noProof="0" dirty="0" smtClean="0"/>
            </a:br>
            <a:endParaRPr lang="en-GB" sz="1200" noProof="0" dirty="0" smtClean="0"/>
          </a:p>
          <a:p>
            <a:pPr indent="0" eaLnBrk="1" hangingPunct="1">
              <a:lnSpc>
                <a:spcPct val="100000"/>
              </a:lnSpc>
            </a:pPr>
            <a:r>
              <a:rPr lang="en-GB" sz="1200" noProof="0" dirty="0" smtClean="0"/>
              <a:t/>
            </a:r>
            <a:br>
              <a:rPr lang="en-GB" sz="1200" noProof="0" dirty="0" smtClean="0"/>
            </a:br>
            <a:r>
              <a:rPr lang="en-GB" sz="1200" b="1" noProof="0" dirty="0" smtClean="0"/>
              <a:t>FOR MORE INFORMATION</a:t>
            </a:r>
          </a:p>
          <a:p>
            <a:pPr indent="0" eaLnBrk="1" hangingPunct="1">
              <a:lnSpc>
                <a:spcPct val="100000"/>
              </a:lnSpc>
              <a:spcBef>
                <a:spcPts val="0"/>
              </a:spcBef>
              <a:buFont typeface="Arial" pitchFamily="34" charset="0"/>
              <a:buChar char="•"/>
            </a:pPr>
            <a:r>
              <a:rPr lang="en-GB" sz="1200" noProof="0" dirty="0" smtClean="0"/>
              <a:t> “Luxembourg Job Market”: </a:t>
            </a:r>
            <a:br>
              <a:rPr lang="en-GB" sz="1200" noProof="0" dirty="0" smtClean="0"/>
            </a:br>
            <a:r>
              <a:rPr lang="en-GB" sz="1200" noProof="0" dirty="0" smtClean="0"/>
              <a:t>  www.luxembourg.public.lu/en/travailler/marche-emploi/index.html</a:t>
            </a:r>
          </a:p>
          <a:p>
            <a:pPr marL="0" marR="0" indent="0" algn="l" defTabSz="914400" rtl="0" eaLnBrk="1" fontAlgn="base" latinLnBrk="0" hangingPunct="1">
              <a:lnSpc>
                <a:spcPct val="100000"/>
              </a:lnSpc>
              <a:spcBef>
                <a:spcPts val="0"/>
              </a:spcBef>
              <a:spcAft>
                <a:spcPct val="0"/>
              </a:spcAft>
              <a:buClrTx/>
              <a:buSzTx/>
              <a:buFont typeface="Arial" pitchFamily="34" charset="0"/>
              <a:buChar char="•"/>
              <a:tabLst/>
              <a:defRPr/>
            </a:pPr>
            <a:r>
              <a:rPr lang="en-GB" sz="1200" noProof="0" dirty="0" smtClean="0"/>
              <a:t> “Population et emploi”: </a:t>
            </a:r>
            <a:br>
              <a:rPr lang="en-GB" sz="1200" noProof="0" dirty="0" smtClean="0"/>
            </a:br>
            <a:r>
              <a:rPr lang="en-GB" sz="1200" noProof="0" dirty="0" smtClean="0"/>
              <a:t>  www.statistiques.public.lu/fr/population-emploi/index.html (in French)</a:t>
            </a:r>
          </a:p>
          <a:p>
            <a:pPr marL="0" marR="0" indent="0" algn="l" defTabSz="914400" rtl="0" eaLnBrk="1" fontAlgn="base" latinLnBrk="0" hangingPunct="1">
              <a:lnSpc>
                <a:spcPct val="100000"/>
              </a:lnSpc>
              <a:spcBef>
                <a:spcPts val="0"/>
              </a:spcBef>
              <a:spcAft>
                <a:spcPct val="0"/>
              </a:spcAft>
              <a:buClrTx/>
              <a:buSzTx/>
              <a:buFont typeface="Arial" pitchFamily="34" charset="0"/>
              <a:buChar char="•"/>
              <a:tabLst/>
              <a:defRPr/>
            </a:pPr>
            <a:r>
              <a:rPr lang="en-GB" sz="1200" i="1" noProof="0" dirty="0" smtClean="0"/>
              <a:t> About...</a:t>
            </a:r>
            <a:r>
              <a:rPr lang="en-GB" sz="1200" i="1" baseline="0" noProof="0" dirty="0" smtClean="0"/>
              <a:t> Multicultural </a:t>
            </a:r>
            <a:r>
              <a:rPr lang="en-GB" sz="1200" i="1" noProof="0" dirty="0" smtClean="0"/>
              <a:t>Luxembourg: </a:t>
            </a:r>
            <a:br>
              <a:rPr lang="en-GB" sz="1200" i="1" noProof="0" dirty="0" smtClean="0"/>
            </a:br>
            <a:r>
              <a:rPr lang="en-GB" sz="1200" i="1" noProof="0" dirty="0" smtClean="0"/>
              <a:t>  </a:t>
            </a:r>
            <a:r>
              <a:rPr lang="en-GB" sz="1200" noProof="0" dirty="0" smtClean="0"/>
              <a:t>www.luxembourg.public.lu/en/publications/i/ap-lux-multiculturel/index.html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CBA28B-DF43-4C18-8DED-044F8D48F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2132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defRPr/>
            </a:pPr>
            <a:r>
              <a:rPr lang="en-GB" sz="1200" b="1" u="sng" noProof="0" dirty="0" smtClean="0">
                <a:solidFill>
                  <a:schemeClr val="tx1"/>
                </a:solidFill>
                <a:latin typeface="+mn-lt"/>
                <a:ea typeface="ＭＳ Ｐゴシック" pitchFamily="-1" charset="-128"/>
              </a:rPr>
              <a:t>Values of the Luxembourg</a:t>
            </a:r>
            <a:r>
              <a:rPr lang="en-GB" sz="1200" b="1" u="sng" baseline="0" noProof="0" dirty="0" smtClean="0">
                <a:solidFill>
                  <a:schemeClr val="tx1"/>
                </a:solidFill>
                <a:latin typeface="+mn-lt"/>
                <a:ea typeface="ＭＳ Ｐゴシック" pitchFamily="-1" charset="-128"/>
              </a:rPr>
              <a:t> people</a:t>
            </a:r>
            <a:r>
              <a:rPr lang="en-GB" sz="1200" b="1" u="sng" noProof="0" dirty="0" smtClean="0">
                <a:solidFill>
                  <a:schemeClr val="tx1"/>
                </a:solidFill>
                <a:latin typeface="+mn-lt"/>
                <a:ea typeface="ＭＳ Ｐゴシック" pitchFamily="-1" charset="-128"/>
              </a:rPr>
              <a:t/>
            </a:r>
            <a:br>
              <a:rPr lang="en-GB" sz="1200" b="1" u="sng" noProof="0" dirty="0" smtClean="0">
                <a:solidFill>
                  <a:schemeClr val="tx1"/>
                </a:solidFill>
                <a:latin typeface="+mn-lt"/>
                <a:ea typeface="ＭＳ Ｐゴシック" pitchFamily="-1" charset="-128"/>
              </a:rPr>
            </a:br>
            <a:endParaRPr lang="en-GB" sz="1200" noProof="0" dirty="0" smtClean="0">
              <a:solidFill>
                <a:schemeClr val="tx1"/>
              </a:solidFill>
              <a:latin typeface="+mn-lt"/>
              <a:ea typeface="ＭＳ Ｐゴシック" pitchFamily="-1" charset="-128"/>
            </a:endParaRPr>
          </a:p>
          <a:p>
            <a:pPr>
              <a:spcBef>
                <a:spcPts val="0"/>
              </a:spcBef>
              <a:defRPr/>
            </a:pPr>
            <a:r>
              <a:rPr lang="en-GB" sz="1200" noProof="0" dirty="0" smtClean="0">
                <a:solidFill>
                  <a:schemeClr val="tx1"/>
                </a:solidFill>
                <a:latin typeface="+mn-lt"/>
                <a:ea typeface="ＭＳ Ｐゴシック" pitchFamily="-1" charset="-128"/>
              </a:rPr>
              <a:t>The most important values of the Luxembourg people are family, work, friends and leisure. This was revealed in the European Values Study (EVS), which aims to identify and explain the dynamics of changing values in 45 European countries.</a:t>
            </a:r>
          </a:p>
          <a:p>
            <a:pPr>
              <a:spcBef>
                <a:spcPts val="0"/>
              </a:spcBef>
              <a:defRPr/>
            </a:pPr>
            <a:endParaRPr lang="en-GB" sz="1200" noProof="0" dirty="0" smtClean="0">
              <a:solidFill>
                <a:schemeClr val="tx1"/>
              </a:solidFill>
              <a:latin typeface="+mn-lt"/>
              <a:ea typeface="ＭＳ Ｐゴシック" pitchFamily="-1" charset="-128"/>
            </a:endParaRPr>
          </a:p>
          <a:p>
            <a:pPr>
              <a:spcBef>
                <a:spcPts val="0"/>
              </a:spcBef>
              <a:defRPr/>
            </a:pPr>
            <a:r>
              <a:rPr lang="en-GB" sz="1200" noProof="0" dirty="0" smtClean="0">
                <a:solidFill>
                  <a:schemeClr val="tx1"/>
                </a:solidFill>
                <a:latin typeface="+mn-lt"/>
                <a:ea typeface="ＭＳ Ｐゴシック" pitchFamily="-1" charset="-128"/>
              </a:rPr>
              <a:t>The diagram illustrates how the values of younger (under 30) and older (over 50) respondents do not differ significantly, except as far as politics and religion are concerned. </a:t>
            </a:r>
          </a:p>
          <a:p>
            <a:pPr>
              <a:spcBef>
                <a:spcPts val="0"/>
              </a:spcBef>
              <a:defRPr/>
            </a:pPr>
            <a:endParaRPr lang="en-GB" sz="1200" noProof="0" dirty="0" smtClean="0">
              <a:solidFill>
                <a:schemeClr val="tx1"/>
              </a:solidFill>
              <a:latin typeface="+mn-lt"/>
              <a:ea typeface="ＭＳ Ｐゴシック" pitchFamily="-1" charset="-128"/>
            </a:endParaRPr>
          </a:p>
          <a:p>
            <a:pPr>
              <a:spcBef>
                <a:spcPts val="0"/>
              </a:spcBef>
              <a:defRPr/>
            </a:pPr>
            <a:endParaRPr lang="en-GB" sz="1200" noProof="0" dirty="0" smtClean="0">
              <a:solidFill>
                <a:schemeClr val="tx1"/>
              </a:solidFill>
              <a:latin typeface="+mn-lt"/>
              <a:ea typeface="ＭＳ Ｐゴシック" pitchFamily="-1" charset="-128"/>
            </a:endParaRPr>
          </a:p>
          <a:p>
            <a:pPr eaLnBrk="1" hangingPunct="1">
              <a:spcBef>
                <a:spcPts val="0"/>
              </a:spcBef>
              <a:defRPr/>
            </a:pPr>
            <a:r>
              <a:rPr lang="en-GB" sz="1200" b="1" noProof="0" dirty="0" smtClean="0">
                <a:solidFill>
                  <a:schemeClr val="tx1"/>
                </a:solidFill>
                <a:latin typeface="+mn-lt"/>
                <a:ea typeface="ＭＳ Ｐゴシック" pitchFamily="-1" charset="-128"/>
              </a:rPr>
              <a:t>FOR</a:t>
            </a:r>
            <a:r>
              <a:rPr lang="en-GB" sz="1200" b="1" baseline="0" noProof="0" dirty="0" smtClean="0">
                <a:solidFill>
                  <a:schemeClr val="tx1"/>
                </a:solidFill>
                <a:latin typeface="+mn-lt"/>
                <a:ea typeface="ＭＳ Ｐゴシック" pitchFamily="-1" charset="-128"/>
              </a:rPr>
              <a:t> MORE INFORMATION</a:t>
            </a:r>
            <a:endParaRPr lang="en-GB" sz="1200" b="1" noProof="0" dirty="0" smtClean="0">
              <a:solidFill>
                <a:schemeClr val="tx1"/>
              </a:solidFill>
              <a:latin typeface="+mn-lt"/>
              <a:ea typeface="ＭＳ Ｐゴシック" pitchFamily="-1" charset="-128"/>
            </a:endParaRPr>
          </a:p>
          <a:p>
            <a:pPr>
              <a:spcBef>
                <a:spcPts val="0"/>
              </a:spcBef>
              <a:buFont typeface="Arial" pitchFamily="34" charset="0"/>
              <a:buChar char="•"/>
              <a:defRPr/>
            </a:pPr>
            <a:r>
              <a:rPr lang="en-GB" sz="1200" noProof="0" dirty="0" smtClean="0">
                <a:solidFill>
                  <a:schemeClr val="tx1"/>
                </a:solidFill>
                <a:latin typeface="+mn-lt"/>
              </a:rPr>
              <a:t> European Values Study (EVS): </a:t>
            </a:r>
            <a:br>
              <a:rPr lang="en-GB" sz="1200" noProof="0" dirty="0" smtClean="0">
                <a:solidFill>
                  <a:schemeClr val="tx1"/>
                </a:solidFill>
                <a:latin typeface="+mn-lt"/>
              </a:rPr>
            </a:br>
            <a:r>
              <a:rPr lang="en-GB" sz="1200" noProof="0" dirty="0" smtClean="0">
                <a:solidFill>
                  <a:schemeClr val="tx1"/>
                </a:solidFill>
                <a:latin typeface="+mn-lt"/>
              </a:rPr>
              <a:t>  www.europeanvaluesstudy.eu</a:t>
            </a:r>
          </a:p>
          <a:p>
            <a:pPr>
              <a:spcBef>
                <a:spcPts val="0"/>
              </a:spcBef>
              <a:buFont typeface="Arial" pitchFamily="34" charset="0"/>
              <a:buChar char="•"/>
              <a:defRPr/>
            </a:pPr>
            <a:r>
              <a:rPr lang="en-GB" sz="1200" noProof="0" dirty="0" smtClean="0">
                <a:solidFill>
                  <a:schemeClr val="tx1"/>
                </a:solidFill>
                <a:latin typeface="+mn-lt"/>
              </a:rPr>
              <a:t> “Etude sur les valeurs au Luxembourg”: </a:t>
            </a:r>
            <a:br>
              <a:rPr lang="en-GB" sz="1200" noProof="0" dirty="0" smtClean="0">
                <a:solidFill>
                  <a:schemeClr val="tx1"/>
                </a:solidFill>
                <a:latin typeface="+mn-lt"/>
              </a:rPr>
            </a:br>
            <a:r>
              <a:rPr lang="en-GB" sz="1200" noProof="0" dirty="0" smtClean="0">
                <a:solidFill>
                  <a:schemeClr val="tx1"/>
                </a:solidFill>
                <a:latin typeface="+mn-lt"/>
              </a:rPr>
              <a:t>  www.luxembourg.public.lu/en/actualites/2010/08/12-valeurs/index.html (in French)</a:t>
            </a:r>
          </a:p>
          <a:p>
            <a:pPr>
              <a:spcBef>
                <a:spcPts val="0"/>
              </a:spcBef>
              <a:buFont typeface="Arial" pitchFamily="34" charset="0"/>
              <a:buChar char="•"/>
              <a:defRPr/>
            </a:pPr>
            <a:r>
              <a:rPr lang="en-GB" sz="1200" kern="1200" noProof="0" dirty="0" smtClean="0">
                <a:solidFill>
                  <a:schemeClr val="tx1"/>
                </a:solidFill>
                <a:latin typeface="+mn-lt"/>
                <a:ea typeface="+mn-ea"/>
                <a:cs typeface="+mn-cs"/>
              </a:rPr>
              <a:t> </a:t>
            </a:r>
            <a:r>
              <a:rPr lang="en-GB" sz="1200" b="0" i="1" kern="1200" noProof="0" dirty="0" smtClean="0">
                <a:solidFill>
                  <a:schemeClr val="tx1"/>
                </a:solidFill>
                <a:latin typeface="+mn-lt"/>
                <a:ea typeface="+mn-ea"/>
                <a:cs typeface="+mn-cs"/>
              </a:rPr>
              <a:t>Les langues parlées au travail, à l’école et/ou à la maison </a:t>
            </a:r>
            <a:r>
              <a:rPr lang="en-GB" sz="1200" b="0" i="0" kern="1200" noProof="0" dirty="0" smtClean="0">
                <a:solidFill>
                  <a:schemeClr val="tx1"/>
                </a:solidFill>
                <a:latin typeface="+mn-lt"/>
                <a:ea typeface="+mn-ea"/>
                <a:cs typeface="+mn-cs"/>
              </a:rPr>
              <a:t>(</a:t>
            </a:r>
            <a:r>
              <a:rPr lang="en-GB" sz="1200" i="0" kern="1200" dirty="0" smtClean="0">
                <a:solidFill>
                  <a:schemeClr val="tx1"/>
                </a:solidFill>
                <a:latin typeface="+mn-lt"/>
                <a:ea typeface="+mn-ea"/>
                <a:cs typeface="+mn-cs"/>
              </a:rPr>
              <a:t>L</a:t>
            </a:r>
            <a:r>
              <a:rPr lang="en-GB" sz="1200" kern="1200" dirty="0" smtClean="0">
                <a:solidFill>
                  <a:schemeClr val="tx1"/>
                </a:solidFill>
                <a:latin typeface="+mn-lt"/>
                <a:ea typeface="+mn-ea"/>
                <a:cs typeface="+mn-cs"/>
              </a:rPr>
              <a:t>anguages spoken at work, at school and/or at home)</a:t>
            </a:r>
            <a:r>
              <a:rPr lang="en-GB" sz="1200" b="0" i="0" kern="1200" noProof="0" dirty="0" smtClean="0">
                <a:solidFill>
                  <a:schemeClr val="tx1"/>
                </a:solidFill>
                <a:latin typeface="+mn-lt"/>
                <a:ea typeface="+mn-ea"/>
                <a:cs typeface="+mn-cs"/>
              </a:rPr>
              <a:t>:</a:t>
            </a:r>
            <a:r>
              <a:rPr lang="en-GB" sz="1200" b="0" i="1" kern="1200" noProof="0" dirty="0" smtClean="0">
                <a:solidFill>
                  <a:schemeClr val="tx1"/>
                </a:solidFill>
                <a:latin typeface="+mn-lt"/>
                <a:ea typeface="+mn-ea"/>
                <a:cs typeface="+mn-cs"/>
              </a:rPr>
              <a:t> </a:t>
            </a:r>
            <a:br>
              <a:rPr lang="en-GB" sz="1200" b="0" i="1" kern="1200" noProof="0" dirty="0" smtClean="0">
                <a:solidFill>
                  <a:schemeClr val="tx1"/>
                </a:solidFill>
                <a:latin typeface="+mn-lt"/>
                <a:ea typeface="+mn-ea"/>
                <a:cs typeface="+mn-cs"/>
              </a:rPr>
            </a:br>
            <a:r>
              <a:rPr lang="en-GB" sz="1200" b="0" i="1" kern="1200" noProof="0" dirty="0" smtClean="0">
                <a:solidFill>
                  <a:schemeClr val="tx1"/>
                </a:solidFill>
                <a:latin typeface="+mn-lt"/>
                <a:ea typeface="+mn-ea"/>
                <a:cs typeface="+mn-cs"/>
              </a:rPr>
              <a:t>  </a:t>
            </a:r>
            <a:r>
              <a:rPr lang="en-GB" sz="1200" kern="1200" noProof="0" dirty="0" smtClean="0">
                <a:solidFill>
                  <a:schemeClr val="tx1"/>
                </a:solidFill>
                <a:latin typeface="+mn-lt"/>
                <a:ea typeface="+mn-ea"/>
                <a:cs typeface="+mn-cs"/>
              </a:rPr>
              <a:t>www.statistiques.public.lu/fr/publications/series/rp2011/2013/13-13-langues/index.html (in</a:t>
            </a:r>
            <a:r>
              <a:rPr lang="en-GB" sz="1200" kern="1200" baseline="0" noProof="0" dirty="0" smtClean="0">
                <a:solidFill>
                  <a:schemeClr val="tx1"/>
                </a:solidFill>
                <a:latin typeface="+mn-lt"/>
                <a:ea typeface="+mn-ea"/>
                <a:cs typeface="+mn-cs"/>
              </a:rPr>
              <a:t> French and German)</a:t>
            </a:r>
            <a:endParaRPr lang="en-GB" sz="1200" kern="1200" noProof="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6CBA28B-DF43-4C18-8DED-044F8D48FD28}" type="slidenum">
              <a:rPr lang="en-US" smtClean="0"/>
              <a:t>19</a:t>
            </a:fld>
            <a:endParaRPr lang="en-US" dirty="0"/>
          </a:p>
        </p:txBody>
      </p:sp>
    </p:spTree>
    <p:extLst>
      <p:ext uri="{BB962C8B-B14F-4D97-AF65-F5344CB8AC3E}">
        <p14:creationId xmlns:p14="http://schemas.microsoft.com/office/powerpoint/2010/main" val="9292302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100000"/>
              </a:lnSpc>
              <a:spcBef>
                <a:spcPct val="0"/>
              </a:spcBef>
            </a:pPr>
            <a:r>
              <a:rPr lang="en-GB" sz="1200" b="1" u="sng" noProof="0" dirty="0" smtClean="0"/>
              <a:t>Linguistic Situation: Official languages and everyday languages</a:t>
            </a:r>
          </a:p>
          <a:p>
            <a:pPr eaLnBrk="1" hangingPunct="1">
              <a:lnSpc>
                <a:spcPct val="100000"/>
              </a:lnSpc>
              <a:spcBef>
                <a:spcPct val="0"/>
              </a:spcBef>
            </a:pPr>
            <a:endParaRPr lang="en-GB" sz="1200" noProof="0" dirty="0" smtClean="0"/>
          </a:p>
          <a:p>
            <a:pPr eaLnBrk="1" hangingPunct="1">
              <a:lnSpc>
                <a:spcPct val="100000"/>
              </a:lnSpc>
              <a:spcBef>
                <a:spcPct val="0"/>
              </a:spcBef>
            </a:pPr>
            <a:r>
              <a:rPr lang="en-GB" sz="1200" noProof="0" dirty="0" smtClean="0"/>
              <a:t>The linguistic situation in Luxembourg is characterised by the use and legal recognition of three languages: Luxembourgish, French and German. The importance of the linguistic coexistence of these languages is an integral part of the national identity.</a:t>
            </a:r>
          </a:p>
          <a:p>
            <a:pPr eaLnBrk="1" hangingPunct="1">
              <a:lnSpc>
                <a:spcPct val="100000"/>
              </a:lnSpc>
              <a:spcBef>
                <a:spcPct val="0"/>
              </a:spcBef>
            </a:pPr>
            <a:endParaRPr lang="en-GB" sz="1200" noProof="0" dirty="0" smtClean="0"/>
          </a:p>
          <a:p>
            <a:pPr eaLnBrk="1" hangingPunct="1">
              <a:lnSpc>
                <a:spcPct val="100000"/>
              </a:lnSpc>
              <a:spcBef>
                <a:spcPct val="0"/>
              </a:spcBef>
            </a:pPr>
            <a:r>
              <a:rPr lang="en-GB" sz="1200" noProof="0" dirty="0" smtClean="0"/>
              <a:t>- </a:t>
            </a:r>
            <a:r>
              <a:rPr lang="en-GB" sz="1200" b="1" noProof="0" dirty="0" smtClean="0"/>
              <a:t>National language:</a:t>
            </a:r>
            <a:r>
              <a:rPr lang="en-GB" sz="1200" noProof="0" dirty="0" smtClean="0"/>
              <a:t> Luxembourgish </a:t>
            </a:r>
            <a:r>
              <a:rPr lang="en-GB" sz="1200" i="1" noProof="0" dirty="0" smtClean="0"/>
              <a:t>(Lëtzebuergesch)</a:t>
            </a:r>
            <a:r>
              <a:rPr lang="en-GB" sz="1200" i="0" noProof="0" dirty="0" smtClean="0"/>
              <a:t>,</a:t>
            </a:r>
            <a:r>
              <a:rPr lang="en-GB" sz="1200" i="1" noProof="0" dirty="0" smtClean="0"/>
              <a:t> </a:t>
            </a:r>
            <a:r>
              <a:rPr lang="en-GB" sz="1200" noProof="0" dirty="0" smtClean="0"/>
              <a:t>a Moselle</a:t>
            </a:r>
            <a:r>
              <a:rPr lang="en-GB" sz="1200" baseline="0" noProof="0" dirty="0" smtClean="0"/>
              <a:t> </a:t>
            </a:r>
            <a:r>
              <a:rPr lang="en-GB" sz="1200" noProof="0" dirty="0" smtClean="0"/>
              <a:t>Franconian dialect (became the national language following the law of 24 February 1984 on language regime), </a:t>
            </a:r>
            <a:r>
              <a:rPr lang="en-GB" sz="1200" b="1" u="none" noProof="0" dirty="0" smtClean="0"/>
              <a:t>part of the family of Germanic languages; </a:t>
            </a:r>
          </a:p>
          <a:p>
            <a:pPr eaLnBrk="1" hangingPunct="1">
              <a:lnSpc>
                <a:spcPct val="100000"/>
              </a:lnSpc>
              <a:spcBef>
                <a:spcPct val="0"/>
              </a:spcBef>
            </a:pPr>
            <a:r>
              <a:rPr lang="en-GB" sz="1200" noProof="0" dirty="0" smtClean="0"/>
              <a:t>- </a:t>
            </a:r>
            <a:r>
              <a:rPr lang="en-GB" sz="1200" b="1" noProof="0" dirty="0" smtClean="0"/>
              <a:t>Administrative languages:</a:t>
            </a:r>
            <a:r>
              <a:rPr lang="en-GB" sz="1200" noProof="0" dirty="0" smtClean="0"/>
              <a:t> French, German and Luxembourgish;</a:t>
            </a:r>
          </a:p>
          <a:p>
            <a:pPr eaLnBrk="1" hangingPunct="1">
              <a:lnSpc>
                <a:spcPct val="100000"/>
              </a:lnSpc>
              <a:spcBef>
                <a:spcPct val="0"/>
              </a:spcBef>
            </a:pPr>
            <a:r>
              <a:rPr lang="en-GB" sz="1200" noProof="0" dirty="0" smtClean="0"/>
              <a:t>-</a:t>
            </a:r>
            <a:r>
              <a:rPr lang="en-GB" sz="1200" b="1" noProof="0" dirty="0" smtClean="0"/>
              <a:t> Legislative language:</a:t>
            </a:r>
            <a:r>
              <a:rPr lang="en-GB" sz="1200" noProof="0" dirty="0" smtClean="0"/>
              <a:t> French.</a:t>
            </a:r>
          </a:p>
          <a:p>
            <a:pPr eaLnBrk="1" hangingPunct="1">
              <a:lnSpc>
                <a:spcPct val="100000"/>
              </a:lnSpc>
              <a:spcBef>
                <a:spcPct val="0"/>
              </a:spcBef>
              <a:buFontTx/>
              <a:buNone/>
            </a:pPr>
            <a:endParaRPr lang="en-GB" sz="1200" noProof="0" dirty="0" smtClean="0"/>
          </a:p>
          <a:p>
            <a:pPr eaLnBrk="1" hangingPunct="1">
              <a:lnSpc>
                <a:spcPct val="100000"/>
              </a:lnSpc>
              <a:spcBef>
                <a:spcPct val="0"/>
              </a:spcBef>
            </a:pPr>
            <a:r>
              <a:rPr lang="en-GB" sz="1200" b="1" noProof="0" dirty="0" smtClean="0"/>
              <a:t>In work</a:t>
            </a:r>
            <a:r>
              <a:rPr lang="en-GB" sz="1200" b="1" baseline="0" noProof="0" dirty="0" smtClean="0"/>
              <a:t> life</a:t>
            </a:r>
            <a:r>
              <a:rPr lang="en-GB" sz="1200" noProof="0" dirty="0" smtClean="0"/>
              <a:t>, given that the majority of the working population is foreign (71%), French is the </a:t>
            </a:r>
            <a:r>
              <a:rPr lang="en-GB" sz="1200" b="1" noProof="0" dirty="0" smtClean="0"/>
              <a:t>main language of communication</a:t>
            </a:r>
            <a:r>
              <a:rPr lang="en-GB" sz="1200" noProof="0" dirty="0" smtClean="0"/>
              <a:t>, followed by Luxembourgish, German, English and Portuguese. </a:t>
            </a:r>
          </a:p>
          <a:p>
            <a:pPr eaLnBrk="1" hangingPunct="1">
              <a:lnSpc>
                <a:spcPct val="100000"/>
              </a:lnSpc>
              <a:spcBef>
                <a:spcPct val="0"/>
              </a:spcBef>
            </a:pPr>
            <a:endParaRPr lang="en-GB" sz="1200" noProof="0" dirty="0" smtClean="0"/>
          </a:p>
          <a:p>
            <a:pPr eaLnBrk="1" hangingPunct="1">
              <a:lnSpc>
                <a:spcPct val="100000"/>
              </a:lnSpc>
              <a:spcBef>
                <a:spcPct val="0"/>
              </a:spcBef>
            </a:pPr>
            <a:r>
              <a:rPr lang="en-GB" sz="1200" b="1" i="0" kern="1200" dirty="0" smtClean="0">
                <a:solidFill>
                  <a:schemeClr val="tx1"/>
                </a:solidFill>
                <a:effectLst/>
                <a:latin typeface="+mn-lt"/>
                <a:ea typeface="+mn-ea"/>
                <a:cs typeface="+mn-cs"/>
              </a:rPr>
              <a:t>Strategy for the promotion of the Luxembourg language: </a:t>
            </a:r>
            <a:r>
              <a:rPr lang="en-GB" sz="1200" b="0" i="0" kern="1200" dirty="0" smtClean="0">
                <a:solidFill>
                  <a:schemeClr val="tx1"/>
                </a:solidFill>
                <a:effectLst/>
                <a:latin typeface="+mn-lt"/>
                <a:ea typeface="+mn-ea"/>
                <a:cs typeface="+mn-cs"/>
              </a:rPr>
              <a:t>In order to promote the Luxembourg language, the Luxembourg government has implemented a long-term strategy, with the aim to achieve a language and culture policy in line with all actors in society. The four major objectives and concrete commitments are:</a:t>
            </a:r>
          </a:p>
          <a:p>
            <a:pPr marL="171450" indent="-171450" eaLnBrk="1" hangingPunct="1">
              <a:lnSpc>
                <a:spcPct val="100000"/>
              </a:lnSpc>
              <a:spcBef>
                <a:spcPct val="0"/>
              </a:spcBef>
              <a:buFont typeface="Arial" panose="020B0604020202020204" pitchFamily="34" charset="0"/>
              <a:buChar char="•"/>
            </a:pPr>
            <a:r>
              <a:rPr lang="en-GB" sz="1200" b="0" i="0" kern="1200" dirty="0" smtClean="0">
                <a:solidFill>
                  <a:schemeClr val="tx1"/>
                </a:solidFill>
                <a:effectLst/>
                <a:latin typeface="+mn-lt"/>
                <a:ea typeface="+mn-ea"/>
                <a:cs typeface="+mn-cs"/>
              </a:rPr>
              <a:t>increasing the importance of Luxembourgish;</a:t>
            </a:r>
          </a:p>
          <a:p>
            <a:pPr marL="171450" indent="-171450" eaLnBrk="1" hangingPunct="1">
              <a:lnSpc>
                <a:spcPct val="100000"/>
              </a:lnSpc>
              <a:spcBef>
                <a:spcPct val="0"/>
              </a:spcBef>
              <a:buFont typeface="Arial" panose="020B0604020202020204" pitchFamily="34" charset="0"/>
              <a:buChar char="•"/>
            </a:pPr>
            <a:r>
              <a:rPr lang="en-GB" sz="1200" b="0" i="0" kern="1200" dirty="0" smtClean="0">
                <a:solidFill>
                  <a:schemeClr val="tx1"/>
                </a:solidFill>
                <a:effectLst/>
                <a:latin typeface="+mn-lt"/>
                <a:ea typeface="+mn-ea"/>
                <a:cs typeface="+mn-cs"/>
              </a:rPr>
              <a:t>advancing the standardisation, use and study of Luxembourgish;</a:t>
            </a:r>
          </a:p>
          <a:p>
            <a:pPr marL="171450" indent="-171450" eaLnBrk="1" hangingPunct="1">
              <a:lnSpc>
                <a:spcPct val="100000"/>
              </a:lnSpc>
              <a:spcBef>
                <a:spcPct val="0"/>
              </a:spcBef>
              <a:buFont typeface="Arial" panose="020B0604020202020204" pitchFamily="34" charset="0"/>
              <a:buChar char="•"/>
            </a:pPr>
            <a:r>
              <a:rPr lang="en-GB" sz="1200" b="0" i="0" kern="1200" dirty="0" smtClean="0">
                <a:solidFill>
                  <a:schemeClr val="tx1"/>
                </a:solidFill>
                <a:effectLst/>
                <a:latin typeface="+mn-lt"/>
                <a:ea typeface="+mn-ea"/>
                <a:cs typeface="+mn-cs"/>
              </a:rPr>
              <a:t>promoting</a:t>
            </a:r>
            <a:r>
              <a:rPr lang="en-GB" sz="1200" b="0" i="0" kern="1200" baseline="0" dirty="0" smtClean="0">
                <a:solidFill>
                  <a:schemeClr val="tx1"/>
                </a:solidFill>
                <a:effectLst/>
                <a:latin typeface="+mn-lt"/>
                <a:ea typeface="+mn-ea"/>
                <a:cs typeface="+mn-cs"/>
              </a:rPr>
              <a:t> learning Luxembourgish and learning about Luxembourg culture;</a:t>
            </a:r>
          </a:p>
          <a:p>
            <a:pPr marL="171450" indent="-171450" eaLnBrk="1" hangingPunct="1">
              <a:lnSpc>
                <a:spcPct val="100000"/>
              </a:lnSpc>
              <a:spcBef>
                <a:spcPct val="0"/>
              </a:spcBef>
              <a:buFont typeface="Arial" panose="020B0604020202020204" pitchFamily="34" charset="0"/>
              <a:buChar char="•"/>
            </a:pPr>
            <a:r>
              <a:rPr lang="en-GB" sz="1200" b="0" i="0" kern="1200" baseline="0" dirty="0" smtClean="0">
                <a:solidFill>
                  <a:schemeClr val="tx1"/>
                </a:solidFill>
                <a:effectLst/>
                <a:latin typeface="+mn-lt"/>
                <a:ea typeface="+mn-ea"/>
                <a:cs typeface="+mn-cs"/>
              </a:rPr>
              <a:t>promoting culture in the Luxembourg language.</a:t>
            </a:r>
            <a:endParaRPr lang="en-GB" sz="1200" b="0" i="0" kern="1200" dirty="0" smtClean="0">
              <a:solidFill>
                <a:schemeClr val="tx1"/>
              </a:solidFill>
              <a:effectLst/>
              <a:latin typeface="+mn-lt"/>
              <a:ea typeface="+mn-ea"/>
              <a:cs typeface="+mn-cs"/>
            </a:endParaRPr>
          </a:p>
          <a:p>
            <a:pPr eaLnBrk="1" hangingPunct="1">
              <a:lnSpc>
                <a:spcPct val="100000"/>
              </a:lnSpc>
              <a:spcBef>
                <a:spcPct val="0"/>
              </a:spcBef>
            </a:pPr>
            <a:endParaRPr lang="en-GB" sz="1200" noProof="0" dirty="0" smtClean="0"/>
          </a:p>
          <a:p>
            <a:pPr eaLnBrk="1" hangingPunct="1">
              <a:lnSpc>
                <a:spcPct val="100000"/>
              </a:lnSpc>
              <a:spcBef>
                <a:spcPct val="0"/>
              </a:spcBef>
            </a:pPr>
            <a:endParaRPr lang="en-GB" sz="1200" noProof="0" dirty="0" smtClean="0"/>
          </a:p>
          <a:p>
            <a:pPr eaLnBrk="1" hangingPunct="1">
              <a:lnSpc>
                <a:spcPct val="100000"/>
              </a:lnSpc>
            </a:pPr>
            <a:r>
              <a:rPr lang="en-GB" sz="1200" b="1" noProof="0" dirty="0" smtClean="0"/>
              <a:t>FOR MORE INFORMATION</a:t>
            </a:r>
          </a:p>
          <a:p>
            <a:pPr eaLnBrk="1" hangingPunct="1">
              <a:lnSpc>
                <a:spcPct val="100000"/>
              </a:lnSpc>
              <a:buFontTx/>
              <a:buChar char="•"/>
            </a:pPr>
            <a:r>
              <a:rPr lang="en-GB" sz="1200" noProof="0" dirty="0" smtClean="0"/>
              <a:t> “Languages”: </a:t>
            </a:r>
            <a:br>
              <a:rPr lang="en-GB" sz="1200" noProof="0" dirty="0" smtClean="0"/>
            </a:br>
            <a:r>
              <a:rPr lang="en-GB" sz="1200" noProof="0" dirty="0" smtClean="0"/>
              <a:t>  luxembourg.public.lu/</a:t>
            </a:r>
            <a:r>
              <a:rPr lang="en-GB" sz="1200" noProof="0" dirty="0" err="1" smtClean="0"/>
              <a:t>en</a:t>
            </a:r>
            <a:r>
              <a:rPr lang="en-GB" sz="1200" noProof="0" dirty="0" smtClean="0"/>
              <a:t>/le-grand-</a:t>
            </a:r>
            <a:r>
              <a:rPr lang="en-GB" sz="1200" noProof="0" dirty="0" err="1" smtClean="0"/>
              <a:t>duche</a:t>
            </a:r>
            <a:r>
              <a:rPr lang="en-GB" sz="1200" noProof="0" dirty="0" smtClean="0"/>
              <a:t>-se-</a:t>
            </a:r>
            <a:r>
              <a:rPr lang="en-GB" sz="1200" noProof="0" dirty="0" err="1" smtClean="0"/>
              <a:t>presente</a:t>
            </a:r>
            <a:r>
              <a:rPr lang="en-GB" sz="1200" noProof="0" dirty="0" smtClean="0"/>
              <a:t>/</a:t>
            </a:r>
            <a:r>
              <a:rPr lang="en-GB" sz="1200" noProof="0" dirty="0" err="1" smtClean="0"/>
              <a:t>langues</a:t>
            </a:r>
            <a:r>
              <a:rPr lang="en-GB" sz="1200" noProof="0" dirty="0" smtClean="0"/>
              <a:t>/index.html</a:t>
            </a:r>
          </a:p>
          <a:p>
            <a:pPr marL="0" marR="0" lvl="0" indent="0" algn="l" defTabSz="914400" rtl="0" eaLnBrk="1" fontAlgn="auto" latinLnBrk="0" hangingPunct="1">
              <a:lnSpc>
                <a:spcPct val="100000"/>
              </a:lnSpc>
              <a:spcBef>
                <a:spcPts val="0"/>
              </a:spcBef>
              <a:spcAft>
                <a:spcPts val="0"/>
              </a:spcAft>
              <a:buClrTx/>
              <a:buSzTx/>
              <a:buFontTx/>
              <a:buChar char="•"/>
              <a:tabLst/>
              <a:defRPr/>
            </a:pPr>
            <a:r>
              <a:rPr lang="en-GB" sz="1200" noProof="0" dirty="0" smtClean="0">
                <a:cs typeface="Arial" charset="0"/>
              </a:rPr>
              <a:t> </a:t>
            </a:r>
            <a:r>
              <a:rPr lang="en-GB" dirty="0" smtClean="0"/>
              <a:t>“Strategy for the Promotion of the Luxembourgish Language”: </a:t>
            </a:r>
            <a:br>
              <a:rPr lang="en-GB" dirty="0" smtClean="0"/>
            </a:br>
            <a:r>
              <a:rPr lang="en-GB" dirty="0" smtClean="0"/>
              <a:t>  </a:t>
            </a:r>
            <a:r>
              <a:rPr lang="en-GB" sz="1200" noProof="0" dirty="0" smtClean="0">
                <a:cs typeface="Arial" charset="0"/>
              </a:rPr>
              <a:t>https://gouvernement.lu/en/dossiers/2018/langue-luxembourgeoise.html</a:t>
            </a:r>
            <a:endParaRPr lang="en-GB" sz="1200" noProof="0" dirty="0" smtClean="0"/>
          </a:p>
          <a:p>
            <a:pPr eaLnBrk="1" hangingPunct="1">
              <a:lnSpc>
                <a:spcPct val="100000"/>
              </a:lnSpc>
              <a:buFont typeface="Arial" pitchFamily="34" charset="0"/>
              <a:buChar char="•"/>
              <a:defRPr/>
            </a:pPr>
            <a:r>
              <a:rPr lang="en-GB" sz="1200" noProof="0" dirty="0" smtClean="0"/>
              <a:t> </a:t>
            </a:r>
            <a:r>
              <a:rPr lang="en-GB" sz="1200" i="1" noProof="0" dirty="0" smtClean="0"/>
              <a:t>About... Languages</a:t>
            </a:r>
            <a:r>
              <a:rPr lang="en-GB" sz="1200" i="1" baseline="0" noProof="0" dirty="0" smtClean="0"/>
              <a:t> </a:t>
            </a:r>
            <a:r>
              <a:rPr lang="en-GB" sz="1200" i="1" noProof="0" dirty="0" smtClean="0"/>
              <a:t>in Luxembourg: </a:t>
            </a:r>
            <a:br>
              <a:rPr lang="en-GB" sz="1200" i="1" noProof="0" dirty="0" smtClean="0"/>
            </a:br>
            <a:r>
              <a:rPr lang="en-GB" sz="1200" i="1" noProof="0" dirty="0" smtClean="0"/>
              <a:t>  </a:t>
            </a:r>
            <a:r>
              <a:rPr lang="en-GB" sz="1200" noProof="0" dirty="0" smtClean="0"/>
              <a:t>www.luxembourg.public.lu/en/publications/i/ap-langues/index.html</a:t>
            </a:r>
          </a:p>
          <a:p>
            <a:pPr eaLnBrk="1" hangingPunct="1">
              <a:lnSpc>
                <a:spcPct val="100000"/>
              </a:lnSpc>
              <a:buFont typeface="Arial" pitchFamily="34" charset="0"/>
              <a:buChar char="•"/>
              <a:defRPr/>
            </a:pPr>
            <a:r>
              <a:rPr lang="en-GB" sz="1200" i="1" noProof="0" dirty="0" smtClean="0">
                <a:cs typeface="Arial" charset="0"/>
              </a:rPr>
              <a:t> Everything</a:t>
            </a:r>
            <a:r>
              <a:rPr lang="en-GB" sz="1200" i="1" baseline="0" noProof="0" dirty="0" smtClean="0">
                <a:cs typeface="Arial" charset="0"/>
              </a:rPr>
              <a:t> you need to know about the Grand Duchy of Luxembourg</a:t>
            </a:r>
            <a:r>
              <a:rPr lang="en-GB" sz="1200" i="1" noProof="0" dirty="0" smtClean="0">
                <a:cs typeface="Arial" charset="0"/>
              </a:rPr>
              <a:t>: </a:t>
            </a:r>
            <a:br>
              <a:rPr lang="en-GB" sz="1200" i="1" noProof="0" dirty="0" smtClean="0">
                <a:cs typeface="Arial" charset="0"/>
              </a:rPr>
            </a:br>
            <a:r>
              <a:rPr lang="en-GB" sz="1200" i="1" noProof="0" dirty="0" smtClean="0">
                <a:cs typeface="Arial" charset="0"/>
              </a:rPr>
              <a:t>  </a:t>
            </a:r>
            <a:r>
              <a:rPr lang="en-GB" sz="1200" noProof="0" dirty="0" smtClean="0">
                <a:cs typeface="Arial" charset="0"/>
              </a:rPr>
              <a:t>www.luxembourg.public.lu/en/publications/c/tout-savoir/index.html</a:t>
            </a:r>
            <a:endParaRPr lang="en-GB" sz="120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CBA28B-DF43-4C18-8DED-044F8D48F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1782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CBA28B-DF43-4C18-8DED-044F8D48F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8797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eaLnBrk="1" hangingPunct="1">
              <a:lnSpc>
                <a:spcPct val="100000"/>
              </a:lnSpc>
              <a:spcBef>
                <a:spcPct val="0"/>
              </a:spcBef>
            </a:pPr>
            <a:r>
              <a:rPr lang="en-GB" sz="1200" b="1" u="sng" noProof="0" dirty="0" smtClean="0"/>
              <a:t>Linguistic Situation: Languages in the education system</a:t>
            </a:r>
          </a:p>
          <a:p>
            <a:pPr indent="0" eaLnBrk="1" hangingPunct="1">
              <a:lnSpc>
                <a:spcPct val="100000"/>
              </a:lnSpc>
              <a:spcBef>
                <a:spcPct val="0"/>
              </a:spcBef>
            </a:pPr>
            <a:endParaRPr lang="en-GB" sz="1200" u="sng" noProof="0" dirty="0" smtClean="0"/>
          </a:p>
          <a:p>
            <a:pPr indent="0" eaLnBrk="1" hangingPunct="1">
              <a:lnSpc>
                <a:spcPct val="100000"/>
              </a:lnSpc>
              <a:spcBef>
                <a:spcPct val="0"/>
              </a:spcBef>
              <a:buFont typeface="Calibri" pitchFamily="34" charset="0"/>
              <a:buNone/>
            </a:pPr>
            <a:r>
              <a:rPr lang="en-GB" sz="1200" noProof="0" dirty="0" smtClean="0"/>
              <a:t>- The </a:t>
            </a:r>
            <a:r>
              <a:rPr lang="en-GB" sz="1200" b="1" noProof="0" dirty="0" smtClean="0"/>
              <a:t>public education system </a:t>
            </a:r>
            <a:r>
              <a:rPr lang="en-GB" sz="1200" noProof="0" dirty="0" smtClean="0"/>
              <a:t>places </a:t>
            </a:r>
            <a:r>
              <a:rPr lang="en-GB" sz="1200" b="1" noProof="0" dirty="0" smtClean="0"/>
              <a:t>great emphasis on the learning of languages. </a:t>
            </a:r>
            <a:r>
              <a:rPr lang="en-GB" sz="1200" noProof="0" dirty="0" smtClean="0"/>
              <a:t>The compulsory languages that are taught are Luxembourgish, German, French and English. German is the language of literacy at school. </a:t>
            </a:r>
          </a:p>
          <a:p>
            <a:pPr indent="0" eaLnBrk="1" hangingPunct="1">
              <a:lnSpc>
                <a:spcPct val="100000"/>
              </a:lnSpc>
              <a:spcBef>
                <a:spcPct val="0"/>
              </a:spcBef>
              <a:buFont typeface="Calibri" pitchFamily="34" charset="0"/>
              <a:buNone/>
            </a:pPr>
            <a:endParaRPr lang="en-GB" sz="1200" noProof="0" dirty="0" smtClean="0"/>
          </a:p>
          <a:p>
            <a:pPr indent="0" eaLnBrk="1" hangingPunct="1">
              <a:lnSpc>
                <a:spcPct val="100000"/>
              </a:lnSpc>
              <a:spcBef>
                <a:spcPct val="0"/>
              </a:spcBef>
              <a:buFont typeface="Calibri" pitchFamily="34" charset="0"/>
              <a:buNone/>
            </a:pPr>
            <a:r>
              <a:rPr lang="en-GB" sz="1200" noProof="0" dirty="0" smtClean="0"/>
              <a:t>- There is a </a:t>
            </a:r>
            <a:r>
              <a:rPr lang="en-GB" sz="1200" b="1" noProof="0" dirty="0" smtClean="0"/>
              <a:t>broad range of European and international schools </a:t>
            </a:r>
            <a:r>
              <a:rPr lang="en-GB" sz="1200" noProof="0" dirty="0" smtClean="0"/>
              <a:t>for children of foreign residents. </a:t>
            </a:r>
          </a:p>
          <a:p>
            <a:pPr indent="0" eaLnBrk="1" hangingPunct="1">
              <a:lnSpc>
                <a:spcPct val="100000"/>
              </a:lnSpc>
              <a:spcBef>
                <a:spcPct val="0"/>
              </a:spcBef>
              <a:buFont typeface="Calibri" pitchFamily="34" charset="0"/>
              <a:buNone/>
            </a:pPr>
            <a:endParaRPr lang="en-GB" sz="1200" noProof="0" dirty="0" smtClean="0"/>
          </a:p>
          <a:p>
            <a:pPr indent="0" eaLnBrk="1" hangingPunct="1">
              <a:lnSpc>
                <a:spcPct val="100000"/>
              </a:lnSpc>
              <a:spcBef>
                <a:spcPct val="0"/>
              </a:spcBef>
              <a:buFont typeface="Calibri" pitchFamily="34" charset="0"/>
              <a:buNone/>
            </a:pPr>
            <a:r>
              <a:rPr lang="en-GB" sz="1200" noProof="0" dirty="0" smtClean="0"/>
              <a:t>- Certain public and private establishments provide classes in preparation for the </a:t>
            </a:r>
            <a:r>
              <a:rPr lang="en-GB" sz="1200" b="1" noProof="0" dirty="0" smtClean="0"/>
              <a:t>International Baccalaureate </a:t>
            </a:r>
            <a:r>
              <a:rPr lang="en-GB" sz="1200" noProof="0" dirty="0" smtClean="0"/>
              <a:t>in French or English. </a:t>
            </a:r>
          </a:p>
          <a:p>
            <a:pPr indent="0" eaLnBrk="1" hangingPunct="1">
              <a:lnSpc>
                <a:spcPct val="100000"/>
              </a:lnSpc>
              <a:spcBef>
                <a:spcPct val="0"/>
              </a:spcBef>
              <a:buFont typeface="Calibri" pitchFamily="34" charset="0"/>
              <a:buChar char="⁻"/>
            </a:pPr>
            <a:endParaRPr lang="en-GB" sz="1200" noProof="0" dirty="0" smtClean="0"/>
          </a:p>
          <a:p>
            <a:pPr indent="0" eaLnBrk="1" hangingPunct="1">
              <a:lnSpc>
                <a:spcPct val="100000"/>
              </a:lnSpc>
              <a:spcBef>
                <a:spcPct val="0"/>
              </a:spcBef>
              <a:buFontTx/>
              <a:buChar char="-"/>
            </a:pPr>
            <a:r>
              <a:rPr lang="en-GB" sz="1200" noProof="0" dirty="0" smtClean="0"/>
              <a:t> Since</a:t>
            </a:r>
            <a:r>
              <a:rPr lang="en-GB" sz="1200" baseline="0" noProof="0" dirty="0" smtClean="0"/>
              <a:t> </a:t>
            </a:r>
            <a:r>
              <a:rPr lang="en-GB" sz="1200" noProof="0" dirty="0" smtClean="0"/>
              <a:t>the 2013/2014 school year, the Lycée classique d’Echternach has</a:t>
            </a:r>
            <a:r>
              <a:rPr lang="en-GB" sz="1200" baseline="0" noProof="0" dirty="0" smtClean="0"/>
              <a:t> been </a:t>
            </a:r>
            <a:r>
              <a:rPr lang="en-GB" sz="1200" noProof="0" dirty="0" smtClean="0"/>
              <a:t>offering a </a:t>
            </a:r>
            <a:r>
              <a:rPr lang="en-GB" sz="1200" b="1" noProof="0" dirty="0" smtClean="0"/>
              <a:t>preparatory class for the entrance</a:t>
            </a:r>
            <a:r>
              <a:rPr lang="en-GB" sz="1200" b="1" baseline="0" noProof="0" dirty="0" smtClean="0"/>
              <a:t> examinations to the </a:t>
            </a:r>
            <a:r>
              <a:rPr lang="en-GB" sz="1200" b="1" noProof="0" dirty="0" smtClean="0"/>
              <a:t>French ‘</a:t>
            </a:r>
            <a:r>
              <a:rPr lang="en-GB" sz="1200" b="1" i="0" noProof="0" dirty="0" smtClean="0"/>
              <a:t>grandes écoles’, higher education establishments with a focus on business and management.</a:t>
            </a:r>
          </a:p>
          <a:p>
            <a:pPr indent="0" eaLnBrk="1" hangingPunct="1">
              <a:lnSpc>
                <a:spcPct val="100000"/>
              </a:lnSpc>
              <a:spcBef>
                <a:spcPct val="0"/>
              </a:spcBef>
              <a:buFontTx/>
              <a:buNone/>
            </a:pPr>
            <a:endParaRPr lang="en-GB" sz="1200" noProof="0" dirty="0" smtClean="0"/>
          </a:p>
          <a:p>
            <a:pPr marL="0" indent="0" eaLnBrk="1" hangingPunct="1">
              <a:lnSpc>
                <a:spcPct val="100000"/>
              </a:lnSpc>
              <a:spcBef>
                <a:spcPct val="0"/>
              </a:spcBef>
              <a:buFontTx/>
              <a:buNone/>
            </a:pPr>
            <a:r>
              <a:rPr lang="en-GB" sz="1200" b="0" noProof="0" dirty="0" smtClean="0"/>
              <a:t>- The </a:t>
            </a:r>
            <a:r>
              <a:rPr lang="en-GB" sz="1200" b="1" noProof="0" dirty="0" smtClean="0"/>
              <a:t>University of Luxembourg,</a:t>
            </a:r>
            <a:r>
              <a:rPr lang="en-GB" sz="1200" noProof="0" dirty="0" smtClean="0"/>
              <a:t> with a focus on education</a:t>
            </a:r>
            <a:r>
              <a:rPr lang="en-GB" sz="1200" baseline="0" noProof="0" dirty="0" smtClean="0"/>
              <a:t> and research, is a strong proponent of multilingualism.</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GB" sz="1200" noProof="0" dirty="0" smtClean="0"/>
          </a:p>
          <a:p>
            <a:pPr indent="0" eaLnBrk="1" hangingPunct="1">
              <a:lnSpc>
                <a:spcPct val="100000"/>
              </a:lnSpc>
              <a:spcBef>
                <a:spcPct val="0"/>
              </a:spcBef>
            </a:pPr>
            <a:r>
              <a:rPr lang="en-GB" sz="1200" noProof="0" dirty="0" smtClean="0"/>
              <a:t/>
            </a:r>
            <a:br>
              <a:rPr lang="en-GB" sz="1200" noProof="0" dirty="0" smtClean="0"/>
            </a:br>
            <a:r>
              <a:rPr lang="en-GB" sz="1200" b="1" noProof="0" dirty="0" smtClean="0"/>
              <a:t>FOR MORE INFORMATION</a:t>
            </a:r>
          </a:p>
          <a:p>
            <a:pPr eaLnBrk="1" hangingPunct="1">
              <a:lnSpc>
                <a:spcPct val="100000"/>
              </a:lnSpc>
              <a:buFontTx/>
              <a:buChar char="•"/>
            </a:pPr>
            <a:r>
              <a:rPr lang="en-GB" sz="1200" noProof="0" dirty="0" smtClean="0"/>
              <a:t> “Languages”: </a:t>
            </a:r>
            <a:br>
              <a:rPr lang="en-GB" sz="1200" noProof="0" dirty="0" smtClean="0"/>
            </a:br>
            <a:r>
              <a:rPr lang="en-GB" sz="1200" baseline="0" noProof="0" dirty="0" smtClean="0"/>
              <a:t>   </a:t>
            </a:r>
            <a:r>
              <a:rPr lang="en-GB" sz="1200" noProof="0" dirty="0" smtClean="0"/>
              <a:t>luxembourg.public.lu/</a:t>
            </a:r>
            <a:r>
              <a:rPr lang="en-GB" sz="1200" noProof="0" dirty="0" err="1" smtClean="0"/>
              <a:t>en</a:t>
            </a:r>
            <a:r>
              <a:rPr lang="en-GB" sz="1200" noProof="0" dirty="0" smtClean="0"/>
              <a:t>/le-grand-</a:t>
            </a:r>
            <a:r>
              <a:rPr lang="en-GB" sz="1200" noProof="0" dirty="0" err="1" smtClean="0"/>
              <a:t>duche</a:t>
            </a:r>
            <a:r>
              <a:rPr lang="en-GB" sz="1200" noProof="0" dirty="0" smtClean="0"/>
              <a:t>-se-</a:t>
            </a:r>
            <a:r>
              <a:rPr lang="en-GB" sz="1200" noProof="0" dirty="0" err="1" smtClean="0"/>
              <a:t>presente</a:t>
            </a:r>
            <a:r>
              <a:rPr lang="en-GB" sz="1200" noProof="0" dirty="0" smtClean="0"/>
              <a:t>/</a:t>
            </a:r>
            <a:r>
              <a:rPr lang="en-GB" sz="1200" noProof="0" dirty="0" err="1" smtClean="0"/>
              <a:t>langues</a:t>
            </a:r>
            <a:r>
              <a:rPr lang="en-GB" sz="1200" noProof="0" dirty="0" smtClean="0"/>
              <a:t>/index.html</a:t>
            </a:r>
          </a:p>
          <a:p>
            <a:pPr eaLnBrk="1" hangingPunct="1">
              <a:lnSpc>
                <a:spcPct val="100000"/>
              </a:lnSpc>
              <a:buFontTx/>
              <a:buChar char="•"/>
            </a:pPr>
            <a:r>
              <a:rPr lang="en-GB" sz="1200" noProof="0" dirty="0" smtClean="0"/>
              <a:t> “Which Languages at School?”: </a:t>
            </a:r>
            <a:br>
              <a:rPr lang="en-GB" sz="1200" noProof="0" dirty="0" smtClean="0"/>
            </a:br>
            <a:r>
              <a:rPr lang="en-GB" sz="1200" noProof="0" dirty="0" smtClean="0"/>
              <a:t>   luxembourg.public.lu/</a:t>
            </a:r>
            <a:r>
              <a:rPr lang="en-GB" sz="1200" noProof="0" dirty="0" err="1" smtClean="0"/>
              <a:t>en</a:t>
            </a:r>
            <a:r>
              <a:rPr lang="en-GB" sz="1200" noProof="0" dirty="0" smtClean="0"/>
              <a:t>/le-grand-</a:t>
            </a:r>
            <a:r>
              <a:rPr lang="en-GB" sz="1200" noProof="0" dirty="0" err="1" smtClean="0"/>
              <a:t>duche</a:t>
            </a:r>
            <a:r>
              <a:rPr lang="en-GB" sz="1200" noProof="0" dirty="0" smtClean="0"/>
              <a:t>-se-</a:t>
            </a:r>
            <a:r>
              <a:rPr lang="en-GB" sz="1200" noProof="0" dirty="0" err="1" smtClean="0"/>
              <a:t>presente</a:t>
            </a:r>
            <a:r>
              <a:rPr lang="en-GB" sz="1200" noProof="0" dirty="0" smtClean="0"/>
              <a:t>/</a:t>
            </a:r>
            <a:r>
              <a:rPr lang="en-GB" sz="1200" noProof="0" dirty="0" err="1" smtClean="0"/>
              <a:t>langues</a:t>
            </a:r>
            <a:r>
              <a:rPr lang="en-GB" sz="1200" noProof="0" dirty="0" smtClean="0"/>
              <a:t>/utilisation-</a:t>
            </a:r>
            <a:r>
              <a:rPr lang="en-GB" sz="1200" noProof="0" dirty="0" err="1" smtClean="0"/>
              <a:t>langues</a:t>
            </a:r>
            <a:r>
              <a:rPr lang="en-GB" sz="1200" noProof="0" dirty="0" smtClean="0"/>
              <a:t>/</a:t>
            </a:r>
            <a:r>
              <a:rPr lang="en-GB" sz="1200" noProof="0" dirty="0" err="1" smtClean="0"/>
              <a:t>ecole</a:t>
            </a:r>
            <a:r>
              <a:rPr lang="en-GB" sz="1200" noProof="0" dirty="0" smtClean="0"/>
              <a:t>/index.html</a:t>
            </a:r>
          </a:p>
          <a:p>
            <a:pPr marL="0" marR="0" indent="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GB" sz="1200" noProof="0" dirty="0" smtClean="0"/>
              <a:t> “Langues à l’école luxembourgeoise”: </a:t>
            </a:r>
            <a:br>
              <a:rPr lang="en-GB" sz="1200" noProof="0" dirty="0" smtClean="0"/>
            </a:br>
            <a:r>
              <a:rPr lang="en-GB" sz="1200" noProof="0" dirty="0" smtClean="0"/>
              <a:t>  </a:t>
            </a:r>
            <a:r>
              <a:rPr lang="en-GB" sz="1200" dirty="0" smtClean="0"/>
              <a:t>www.men.public.lu/fr/themes-transversaux/langues-ecole-luxembourgeoise/index.html</a:t>
            </a:r>
            <a:r>
              <a:rPr lang="en-GB" sz="1200" baseline="0" dirty="0" smtClean="0"/>
              <a:t> </a:t>
            </a:r>
            <a:r>
              <a:rPr lang="en-GB" sz="1200" noProof="0" dirty="0" smtClean="0"/>
              <a:t>(in French)</a:t>
            </a:r>
          </a:p>
          <a:p>
            <a:pPr indent="0" eaLnBrk="1" hangingPunct="1">
              <a:lnSpc>
                <a:spcPct val="100000"/>
              </a:lnSpc>
              <a:buFont typeface="Arial" pitchFamily="34" charset="0"/>
              <a:buChar char="•"/>
            </a:pPr>
            <a:r>
              <a:rPr lang="en-GB" sz="1200" i="1" noProof="0" dirty="0" smtClean="0">
                <a:cs typeface="Arial" charset="0"/>
              </a:rPr>
              <a:t> </a:t>
            </a:r>
            <a:r>
              <a:rPr lang="en-GB" sz="1200" i="1" noProof="0" dirty="0" smtClean="0"/>
              <a:t>About... Languages</a:t>
            </a:r>
            <a:r>
              <a:rPr lang="en-GB" sz="1200" i="1" baseline="0" noProof="0" dirty="0" smtClean="0"/>
              <a:t> </a:t>
            </a:r>
            <a:r>
              <a:rPr lang="en-GB" sz="1200" i="1" noProof="0" dirty="0" smtClean="0"/>
              <a:t>in Luxembourg: </a:t>
            </a:r>
            <a:br>
              <a:rPr lang="en-GB" sz="1200" i="1" noProof="0" dirty="0" smtClean="0"/>
            </a:br>
            <a:r>
              <a:rPr lang="en-GB" sz="1200" i="1" noProof="0" dirty="0" smtClean="0"/>
              <a:t>  </a:t>
            </a:r>
            <a:r>
              <a:rPr lang="en-GB" sz="1200" noProof="0" dirty="0" smtClean="0"/>
              <a:t>www.luxembourg.public.lu/en/publications/i/ap-langues/index.html</a:t>
            </a:r>
          </a:p>
          <a:p>
            <a:pPr indent="0" eaLnBrk="1" hangingPunct="1">
              <a:lnSpc>
                <a:spcPct val="100000"/>
              </a:lnSpc>
              <a:buFont typeface="Arial" pitchFamily="34" charset="0"/>
              <a:buChar char="•"/>
            </a:pPr>
            <a:r>
              <a:rPr lang="en-GB" sz="1200" i="1" noProof="0" dirty="0" smtClean="0">
                <a:cs typeface="Arial" charset="0"/>
              </a:rPr>
              <a:t> Everything</a:t>
            </a:r>
            <a:r>
              <a:rPr lang="en-GB" sz="1200" i="1" baseline="0" noProof="0" dirty="0" smtClean="0">
                <a:cs typeface="Arial" charset="0"/>
              </a:rPr>
              <a:t> you need to know about the Grand Duchy of Luxembourg</a:t>
            </a:r>
            <a:r>
              <a:rPr lang="en-GB" sz="1200" i="1" noProof="0" dirty="0" smtClean="0">
                <a:cs typeface="Arial" charset="0"/>
              </a:rPr>
              <a:t>: </a:t>
            </a:r>
            <a:r>
              <a:rPr lang="en-GB" sz="1200" noProof="0" dirty="0" smtClean="0">
                <a:cs typeface="Arial" charset="0"/>
              </a:rPr>
              <a:t>www.luxembourg.public.lu/en/publications/c/tout-savoir/index.html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CBA28B-DF43-4C18-8DED-044F8D48F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65287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100000"/>
              </a:lnSpc>
              <a:spcBef>
                <a:spcPct val="0"/>
              </a:spcBef>
            </a:pPr>
            <a:r>
              <a:rPr lang="en-GB" sz="1200" b="1" u="sng" noProof="0" dirty="0" smtClean="0"/>
              <a:t>National Symbols</a:t>
            </a:r>
          </a:p>
          <a:p>
            <a:pPr eaLnBrk="1" hangingPunct="1">
              <a:lnSpc>
                <a:spcPct val="100000"/>
              </a:lnSpc>
              <a:spcBef>
                <a:spcPct val="0"/>
              </a:spcBef>
            </a:pPr>
            <a:endParaRPr lang="en-GB" sz="1200" noProof="0" dirty="0" smtClean="0"/>
          </a:p>
          <a:p>
            <a:pPr eaLnBrk="1" hangingPunct="1">
              <a:lnSpc>
                <a:spcPct val="100000"/>
              </a:lnSpc>
              <a:spcBef>
                <a:spcPct val="0"/>
              </a:spcBef>
              <a:buFont typeface="Arial" pitchFamily="34" charset="0"/>
              <a:buNone/>
            </a:pPr>
            <a:r>
              <a:rPr lang="en-GB" sz="1200" noProof="0" dirty="0" smtClean="0"/>
              <a:t>The symbols of the state represent and symbolise the identity of the people, their sovereignty, but also their desire to ‘live together’.</a:t>
            </a:r>
            <a:br>
              <a:rPr lang="en-GB" sz="1200" noProof="0" dirty="0" smtClean="0"/>
            </a:br>
            <a:r>
              <a:rPr lang="en-GB" sz="1200" noProof="0" dirty="0" smtClean="0"/>
              <a:t/>
            </a:r>
            <a:br>
              <a:rPr lang="en-GB" sz="1200" noProof="0" dirty="0" smtClean="0"/>
            </a:br>
            <a:r>
              <a:rPr lang="en-GB" sz="1200" noProof="0" dirty="0" smtClean="0"/>
              <a:t>- National flag</a:t>
            </a:r>
            <a:br>
              <a:rPr lang="en-GB" sz="1200" noProof="0" dirty="0" smtClean="0"/>
            </a:br>
            <a:r>
              <a:rPr lang="en-GB" sz="1200" noProof="0" dirty="0" smtClean="0"/>
              <a:t>- National anthem</a:t>
            </a:r>
            <a:br>
              <a:rPr lang="en-GB" sz="1200" noProof="0" dirty="0" smtClean="0"/>
            </a:br>
            <a:r>
              <a:rPr lang="en-GB" sz="1200" noProof="0" dirty="0" smtClean="0"/>
              <a:t>- Anthem of the grand-ducal house</a:t>
            </a:r>
            <a:br>
              <a:rPr lang="en-GB" sz="1200" noProof="0" dirty="0" smtClean="0"/>
            </a:br>
            <a:r>
              <a:rPr lang="en-GB" sz="1200" noProof="0" dirty="0" smtClean="0"/>
              <a:t>- National day</a:t>
            </a:r>
            <a:br>
              <a:rPr lang="en-GB" sz="1200" noProof="0" dirty="0" smtClean="0"/>
            </a:br>
            <a:r>
              <a:rPr lang="en-GB" sz="1200" noProof="0" dirty="0" smtClean="0"/>
              <a:t>- Coats of arms</a:t>
            </a:r>
            <a:br>
              <a:rPr lang="en-GB" sz="1200" noProof="0" dirty="0" smtClean="0"/>
            </a:br>
            <a:endParaRPr lang="en-GB" sz="1200" noProof="0" dirty="0" smtClean="0"/>
          </a:p>
          <a:p>
            <a:pPr eaLnBrk="1" hangingPunct="1">
              <a:lnSpc>
                <a:spcPct val="100000"/>
              </a:lnSpc>
              <a:spcBef>
                <a:spcPct val="0"/>
              </a:spcBef>
              <a:buFont typeface="Arial" pitchFamily="34" charset="0"/>
              <a:buNone/>
            </a:pPr>
            <a:r>
              <a:rPr lang="en-GB" sz="1200" noProof="0" dirty="0" smtClean="0"/>
              <a:t/>
            </a:r>
            <a:br>
              <a:rPr lang="en-GB" sz="1200" noProof="0" dirty="0" smtClean="0"/>
            </a:br>
            <a:r>
              <a:rPr lang="en-GB" sz="1200" b="1" noProof="0" dirty="0" smtClean="0"/>
              <a:t>FOR MORE INFORMATION</a:t>
            </a:r>
          </a:p>
          <a:p>
            <a:pPr eaLnBrk="1" hangingPunct="1">
              <a:lnSpc>
                <a:spcPct val="100000"/>
              </a:lnSpc>
              <a:buFont typeface="Arial" pitchFamily="34" charset="0"/>
              <a:buChar char="•"/>
            </a:pPr>
            <a:r>
              <a:rPr lang="en-GB" sz="1200" noProof="0" dirty="0" smtClean="0"/>
              <a:t> “National Symbols”: </a:t>
            </a:r>
            <a:br>
              <a:rPr lang="en-GB" sz="1200" noProof="0" dirty="0" smtClean="0"/>
            </a:br>
            <a:r>
              <a:rPr lang="en-GB" sz="1200" noProof="0" dirty="0" smtClean="0"/>
              <a:t>  www.luxembourg.public.lu/en/le-grand-duche-se-presente/symboles-nationaux/index.html</a:t>
            </a:r>
          </a:p>
          <a:p>
            <a:pPr eaLnBrk="1" hangingPunct="1">
              <a:lnSpc>
                <a:spcPct val="100000"/>
              </a:lnSpc>
              <a:buFont typeface="Arial" pitchFamily="34" charset="0"/>
              <a:buChar char="•"/>
            </a:pPr>
            <a:r>
              <a:rPr lang="en-GB" sz="1200" i="1" noProof="0" dirty="0" smtClean="0"/>
              <a:t> About... Symbols</a:t>
            </a:r>
            <a:r>
              <a:rPr lang="en-GB" sz="1200" i="1" baseline="0" noProof="0" dirty="0" smtClean="0"/>
              <a:t> of the State and the</a:t>
            </a:r>
            <a:r>
              <a:rPr lang="en-GB" sz="1200" i="1" noProof="0" dirty="0" smtClean="0"/>
              <a:t> Nation: </a:t>
            </a:r>
            <a:br>
              <a:rPr lang="en-GB" sz="1200" i="1" noProof="0" dirty="0" smtClean="0"/>
            </a:br>
            <a:r>
              <a:rPr lang="en-GB" sz="1200" i="1" noProof="0" dirty="0" smtClean="0"/>
              <a:t>  </a:t>
            </a:r>
            <a:r>
              <a:rPr lang="en-GB" sz="1200" noProof="0" dirty="0" smtClean="0"/>
              <a:t>www.luxembourg.public.lu/en/publications/d/ap-symboles/index.html</a:t>
            </a:r>
          </a:p>
          <a:p>
            <a:pPr eaLnBrk="1" hangingPunct="1">
              <a:lnSpc>
                <a:spcPct val="100000"/>
              </a:lnSpc>
              <a:buFont typeface="Arial" pitchFamily="34" charset="0"/>
              <a:buChar char="•"/>
              <a:defRPr/>
            </a:pPr>
            <a:r>
              <a:rPr lang="en-GB" sz="1200" i="1" noProof="0" dirty="0" smtClean="0">
                <a:cs typeface="Arial" charset="0"/>
              </a:rPr>
              <a:t> Everything</a:t>
            </a:r>
            <a:r>
              <a:rPr lang="en-GB" sz="1200" i="1" baseline="0" noProof="0" dirty="0" smtClean="0">
                <a:cs typeface="Arial" charset="0"/>
              </a:rPr>
              <a:t> You Need to Know about the Grand Duchy of Luxembourg</a:t>
            </a:r>
            <a:r>
              <a:rPr lang="en-GB" sz="1200" i="1" noProof="0" dirty="0" smtClean="0">
                <a:cs typeface="Arial" charset="0"/>
              </a:rPr>
              <a:t>: </a:t>
            </a:r>
            <a:br>
              <a:rPr lang="en-GB" sz="1200" i="1" noProof="0" dirty="0" smtClean="0">
                <a:cs typeface="Arial" charset="0"/>
              </a:rPr>
            </a:br>
            <a:r>
              <a:rPr lang="en-GB" sz="1200" i="1" noProof="0" dirty="0" smtClean="0">
                <a:cs typeface="Arial" charset="0"/>
              </a:rPr>
              <a:t>  </a:t>
            </a:r>
            <a:r>
              <a:rPr lang="en-GB" sz="1200" noProof="0" dirty="0" smtClean="0">
                <a:cs typeface="Arial" charset="0"/>
              </a:rPr>
              <a:t>www.luxembourg.public.lu/en/publications/c/tout-savoir/index.html</a:t>
            </a:r>
            <a:endParaRPr lang="en-GB" noProof="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CBA28B-DF43-4C18-8DED-044F8D48F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26557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eaLnBrk="1" hangingPunct="1">
              <a:lnSpc>
                <a:spcPct val="100000"/>
              </a:lnSpc>
              <a:spcBef>
                <a:spcPct val="0"/>
              </a:spcBef>
            </a:pPr>
            <a:r>
              <a:rPr lang="en-GB" sz="1200" b="1" u="sng" noProof="0" dirty="0" smtClean="0">
                <a:latin typeface="+mn-lt"/>
              </a:rPr>
              <a:t>National Symbols: National flag</a:t>
            </a:r>
          </a:p>
          <a:p>
            <a:pPr indent="0" eaLnBrk="1" hangingPunct="1">
              <a:lnSpc>
                <a:spcPct val="100000"/>
              </a:lnSpc>
              <a:spcBef>
                <a:spcPct val="0"/>
              </a:spcBef>
            </a:pPr>
            <a:endParaRPr lang="en-GB" sz="1200" b="1" noProof="0" dirty="0" smtClean="0">
              <a:latin typeface="+mn-lt"/>
            </a:endParaRPr>
          </a:p>
          <a:p>
            <a:pPr indent="0" eaLnBrk="1" hangingPunct="1">
              <a:lnSpc>
                <a:spcPct val="100000"/>
              </a:lnSpc>
              <a:spcBef>
                <a:spcPct val="0"/>
              </a:spcBef>
            </a:pPr>
            <a:r>
              <a:rPr lang="en-GB" sz="1200" b="1" noProof="0" dirty="0" smtClean="0">
                <a:latin typeface="+mn-lt"/>
              </a:rPr>
              <a:t>The national flag </a:t>
            </a:r>
            <a:r>
              <a:rPr lang="en-GB" sz="1200" noProof="0" dirty="0" smtClean="0">
                <a:latin typeface="+mn-lt"/>
              </a:rPr>
              <a:t>is made up of three horizontal bands of red, white and blue. While the Luxembourg flag bears a close resemblance to the flag of the Netherlands, the latter features a distinctive cobalt blue band, while the blue of the Luxembourg flag is a sky blue.</a:t>
            </a:r>
            <a:br>
              <a:rPr lang="en-GB" sz="1200" noProof="0" dirty="0" smtClean="0">
                <a:latin typeface="+mn-lt"/>
              </a:rPr>
            </a:br>
            <a:r>
              <a:rPr lang="en-GB" sz="1200" noProof="0" dirty="0" smtClean="0">
                <a:latin typeface="+mn-lt"/>
              </a:rPr>
              <a:t/>
            </a:r>
            <a:br>
              <a:rPr lang="en-GB" sz="1200" noProof="0" dirty="0" smtClean="0">
                <a:latin typeface="+mn-lt"/>
              </a:rPr>
            </a:br>
            <a:r>
              <a:rPr lang="en-GB" sz="1200" noProof="0" dirty="0" smtClean="0">
                <a:latin typeface="+mn-lt"/>
              </a:rPr>
              <a:t>Like the coat of arms, the Luxembourg flag is protected by the law of 23 June 1972 on national emblems.</a:t>
            </a:r>
            <a:br>
              <a:rPr lang="en-GB" sz="1200" noProof="0" dirty="0" smtClean="0">
                <a:latin typeface="+mn-lt"/>
              </a:rPr>
            </a:br>
            <a:r>
              <a:rPr lang="en-GB" sz="1200" noProof="0" dirty="0" smtClean="0">
                <a:latin typeface="+mn-lt"/>
              </a:rPr>
              <a:t/>
            </a:r>
            <a:br>
              <a:rPr lang="en-GB" sz="1200" noProof="0" dirty="0" smtClean="0">
                <a:latin typeface="+mn-lt"/>
              </a:rPr>
            </a:br>
            <a:r>
              <a:rPr lang="en-GB" sz="1200" i="1" kern="1200" noProof="0" dirty="0" smtClean="0">
                <a:solidFill>
                  <a:schemeClr val="tx1"/>
                </a:solidFill>
                <a:latin typeface="+mn-lt"/>
                <a:ea typeface="+mn-ea"/>
                <a:cs typeface="+mn-cs"/>
              </a:rPr>
              <a:t>Images: </a:t>
            </a:r>
            <a:br>
              <a:rPr lang="en-GB" sz="1200" i="1" kern="1200" noProof="0" dirty="0" smtClean="0">
                <a:solidFill>
                  <a:schemeClr val="tx1"/>
                </a:solidFill>
                <a:latin typeface="+mn-lt"/>
                <a:ea typeface="+mn-ea"/>
                <a:cs typeface="+mn-cs"/>
              </a:rPr>
            </a:br>
            <a:r>
              <a:rPr lang="en-GB" sz="1200" i="1" kern="1200" noProof="0" dirty="0" smtClean="0">
                <a:solidFill>
                  <a:schemeClr val="tx1"/>
                </a:solidFill>
                <a:latin typeface="+mn-lt"/>
                <a:ea typeface="+mn-ea"/>
                <a:cs typeface="+mn-cs"/>
              </a:rPr>
              <a:t>on the left, Luxembourg flag </a:t>
            </a:r>
            <a:r>
              <a:rPr lang="en-GB" i="1" noProof="0" dirty="0" smtClean="0">
                <a:latin typeface="+mn-lt"/>
              </a:rPr>
              <a:t>© SIP;</a:t>
            </a:r>
          </a:p>
          <a:p>
            <a:pPr indent="0" eaLnBrk="1" hangingPunct="1">
              <a:lnSpc>
                <a:spcPct val="100000"/>
              </a:lnSpc>
              <a:spcBef>
                <a:spcPct val="0"/>
              </a:spcBef>
            </a:pPr>
            <a:r>
              <a:rPr lang="en-GB" i="1" noProof="0" dirty="0" smtClean="0">
                <a:latin typeface="+mn-lt"/>
              </a:rPr>
              <a:t>on the right, statue of the </a:t>
            </a:r>
            <a:r>
              <a:rPr lang="en-GB" sz="1200" i="0" kern="1200" noProof="0" dirty="0" smtClean="0">
                <a:solidFill>
                  <a:schemeClr val="tx1"/>
                </a:solidFill>
                <a:latin typeface="+mn-lt"/>
                <a:ea typeface="+mn-ea"/>
                <a:cs typeface="+mn-cs"/>
              </a:rPr>
              <a:t>Gëlle Fra </a:t>
            </a:r>
            <a:r>
              <a:rPr lang="en-GB" sz="1200" i="1" kern="1200" noProof="0" dirty="0" smtClean="0">
                <a:solidFill>
                  <a:schemeClr val="tx1"/>
                </a:solidFill>
                <a:latin typeface="+mn-lt"/>
                <a:ea typeface="+mn-ea"/>
                <a:cs typeface="+mn-cs"/>
              </a:rPr>
              <a:t>(Golden Lady) with the Luxembourg flag in the foreground</a:t>
            </a:r>
            <a:r>
              <a:rPr lang="en-GB" sz="1200" i="0" kern="1200" baseline="0" noProof="0" dirty="0" smtClean="0">
                <a:solidFill>
                  <a:schemeClr val="tx1"/>
                </a:solidFill>
                <a:latin typeface="+mn-lt"/>
                <a:ea typeface="+mn-ea"/>
                <a:cs typeface="+mn-cs"/>
              </a:rPr>
              <a:t> </a:t>
            </a:r>
            <a:r>
              <a:rPr lang="en-GB" i="1" noProof="0" dirty="0" smtClean="0">
                <a:latin typeface="+mn-lt"/>
              </a:rPr>
              <a:t>©</a:t>
            </a:r>
            <a:r>
              <a:rPr lang="en-GB" sz="1200" i="0" kern="1200" noProof="0" dirty="0" smtClean="0">
                <a:solidFill>
                  <a:schemeClr val="tx1"/>
                </a:solidFill>
                <a:latin typeface="+mn-lt"/>
                <a:ea typeface="+mn-ea"/>
                <a:cs typeface="+mn-cs"/>
              </a:rPr>
              <a:t> </a:t>
            </a:r>
            <a:r>
              <a:rPr lang="en-GB" sz="1200" i="1" kern="1200" noProof="0" dirty="0" smtClean="0">
                <a:solidFill>
                  <a:schemeClr val="tx1"/>
                </a:solidFill>
                <a:latin typeface="+mn-lt"/>
                <a:ea typeface="+mn-ea"/>
                <a:cs typeface="+mn-cs"/>
              </a:rPr>
              <a:t>SIP.</a:t>
            </a:r>
            <a:endParaRPr lang="en-GB" sz="1200" noProof="0" dirty="0" smtClean="0">
              <a:latin typeface="+mn-lt"/>
            </a:endParaRPr>
          </a:p>
          <a:p>
            <a:pPr indent="0" eaLnBrk="1" hangingPunct="1">
              <a:lnSpc>
                <a:spcPct val="100000"/>
              </a:lnSpc>
              <a:spcBef>
                <a:spcPct val="0"/>
              </a:spcBef>
            </a:pPr>
            <a:endParaRPr lang="en-GB" sz="1200" noProof="0" dirty="0" smtClean="0">
              <a:latin typeface="+mn-lt"/>
            </a:endParaRPr>
          </a:p>
          <a:p>
            <a:pPr indent="0" eaLnBrk="1" hangingPunct="1">
              <a:lnSpc>
                <a:spcPct val="100000"/>
              </a:lnSpc>
              <a:spcBef>
                <a:spcPct val="0"/>
              </a:spcBef>
            </a:pPr>
            <a:endParaRPr lang="en-GB" sz="1200" noProof="0" dirty="0" smtClean="0">
              <a:latin typeface="+mn-lt"/>
            </a:endParaRPr>
          </a:p>
          <a:p>
            <a:pPr indent="0" eaLnBrk="1" hangingPunct="1">
              <a:lnSpc>
                <a:spcPct val="100000"/>
              </a:lnSpc>
              <a:spcBef>
                <a:spcPct val="0"/>
              </a:spcBef>
            </a:pPr>
            <a:r>
              <a:rPr lang="en-GB" sz="1200" b="1" noProof="0" dirty="0" smtClean="0">
                <a:latin typeface="+mn-lt"/>
              </a:rPr>
              <a:t>FOR MORE INFORMATION</a:t>
            </a:r>
          </a:p>
          <a:p>
            <a:pPr indent="0" eaLnBrk="1" hangingPunct="1">
              <a:lnSpc>
                <a:spcPct val="100000"/>
              </a:lnSpc>
              <a:buFont typeface="Arial" pitchFamily="34" charset="0"/>
              <a:buChar char="•"/>
            </a:pPr>
            <a:r>
              <a:rPr lang="en-GB" sz="1200" noProof="0" dirty="0" smtClean="0">
                <a:latin typeface="+mn-lt"/>
              </a:rPr>
              <a:t> “National Symbols”: </a:t>
            </a:r>
            <a:br>
              <a:rPr lang="en-GB" sz="1200" noProof="0" dirty="0" smtClean="0">
                <a:latin typeface="+mn-lt"/>
              </a:rPr>
            </a:br>
            <a:r>
              <a:rPr lang="en-GB" sz="1200" noProof="0" dirty="0" smtClean="0">
                <a:latin typeface="+mn-lt"/>
              </a:rPr>
              <a:t>  www.luxembourg.public.lu/en/le-grand-duche-se-presente/symboles-nationaux/index.html</a:t>
            </a:r>
          </a:p>
          <a:p>
            <a:pPr marL="0" marR="0" indent="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GB" sz="1200" i="1" noProof="0" dirty="0" smtClean="0">
                <a:latin typeface="+mn-lt"/>
              </a:rPr>
              <a:t> About... Symbols</a:t>
            </a:r>
            <a:r>
              <a:rPr lang="en-GB" sz="1200" i="1" baseline="0" noProof="0" dirty="0" smtClean="0">
                <a:latin typeface="+mn-lt"/>
              </a:rPr>
              <a:t> of the State and the</a:t>
            </a:r>
            <a:r>
              <a:rPr lang="en-GB" sz="1200" i="1" noProof="0" dirty="0" smtClean="0">
                <a:latin typeface="+mn-lt"/>
              </a:rPr>
              <a:t> Nation: </a:t>
            </a:r>
            <a:br>
              <a:rPr lang="en-GB" sz="1200" i="1" noProof="0" dirty="0" smtClean="0">
                <a:latin typeface="+mn-lt"/>
              </a:rPr>
            </a:br>
            <a:r>
              <a:rPr lang="en-GB" sz="1200" i="1" noProof="0" dirty="0" smtClean="0">
                <a:latin typeface="+mn-lt"/>
              </a:rPr>
              <a:t>  </a:t>
            </a:r>
            <a:r>
              <a:rPr lang="en-GB" sz="1200" noProof="0" dirty="0" smtClean="0">
                <a:latin typeface="+mn-lt"/>
              </a:rPr>
              <a:t>www.luxembourg.public.lu/en/publications/d/ap-symboles/index.html</a:t>
            </a:r>
          </a:p>
          <a:p>
            <a:pPr marL="0" marR="0" indent="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GB" sz="1200" i="1" noProof="0" dirty="0" smtClean="0">
                <a:latin typeface="+mn-lt"/>
                <a:cs typeface="Arial" charset="0"/>
              </a:rPr>
              <a:t> Everything</a:t>
            </a:r>
            <a:r>
              <a:rPr lang="en-GB" sz="1200" i="1" baseline="0" noProof="0" dirty="0" smtClean="0">
                <a:latin typeface="+mn-lt"/>
                <a:cs typeface="Arial" charset="0"/>
              </a:rPr>
              <a:t> You Need to Know about the Grand Duchy of Luxembourg</a:t>
            </a:r>
            <a:r>
              <a:rPr lang="en-GB" sz="1200" i="1" noProof="0" dirty="0" smtClean="0">
                <a:latin typeface="+mn-lt"/>
                <a:cs typeface="Arial" charset="0"/>
              </a:rPr>
              <a:t>: </a:t>
            </a:r>
            <a:br>
              <a:rPr lang="en-GB" sz="1200" i="1" noProof="0" dirty="0" smtClean="0">
                <a:latin typeface="+mn-lt"/>
                <a:cs typeface="Arial" charset="0"/>
              </a:rPr>
            </a:br>
            <a:r>
              <a:rPr lang="en-GB" sz="1200" i="1" noProof="0" dirty="0" smtClean="0">
                <a:latin typeface="+mn-lt"/>
                <a:cs typeface="Arial" charset="0"/>
              </a:rPr>
              <a:t>  </a:t>
            </a:r>
            <a:r>
              <a:rPr lang="en-GB" sz="1200" noProof="0" dirty="0" smtClean="0">
                <a:latin typeface="+mn-lt"/>
                <a:cs typeface="Arial" charset="0"/>
              </a:rPr>
              <a:t>www.luxembourg.public.lu/en/publications/c/tout-savoir/index.html</a:t>
            </a:r>
            <a:endParaRPr lang="en-GB" sz="1200" i="0" noProof="0" dirty="0" smtClean="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CBA28B-DF43-4C18-8DED-044F8D48F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04766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eaLnBrk="1" hangingPunct="1">
              <a:lnSpc>
                <a:spcPct val="100000"/>
              </a:lnSpc>
              <a:spcBef>
                <a:spcPts val="0"/>
              </a:spcBef>
            </a:pPr>
            <a:r>
              <a:rPr lang="en-GB" sz="1200" b="1" u="sng" noProof="0" dirty="0" smtClean="0">
                <a:solidFill>
                  <a:schemeClr val="tx1"/>
                </a:solidFill>
              </a:rPr>
              <a:t>National Symbols: national anthem</a:t>
            </a:r>
          </a:p>
          <a:p>
            <a:pPr indent="0" eaLnBrk="1" hangingPunct="1">
              <a:lnSpc>
                <a:spcPct val="100000"/>
              </a:lnSpc>
              <a:spcBef>
                <a:spcPts val="0"/>
              </a:spcBef>
            </a:pPr>
            <a:endParaRPr lang="en-GB" sz="1200" b="1" noProof="0" dirty="0" smtClean="0">
              <a:solidFill>
                <a:schemeClr val="tx1"/>
              </a:solidFill>
            </a:endParaRPr>
          </a:p>
          <a:p>
            <a:pPr indent="0" eaLnBrk="1" hangingPunct="1">
              <a:lnSpc>
                <a:spcPct val="100000"/>
              </a:lnSpc>
              <a:spcBef>
                <a:spcPts val="0"/>
              </a:spcBef>
            </a:pPr>
            <a:r>
              <a:rPr lang="en-GB" sz="1200" b="1" noProof="0" dirty="0" smtClean="0">
                <a:solidFill>
                  <a:schemeClr val="tx1"/>
                </a:solidFill>
              </a:rPr>
              <a:t>The national anthem, </a:t>
            </a:r>
            <a:r>
              <a:rPr lang="en-GB" sz="1200" b="0" noProof="0" dirty="0" smtClean="0">
                <a:solidFill>
                  <a:schemeClr val="tx1"/>
                </a:solidFill>
              </a:rPr>
              <a:t>legally </a:t>
            </a:r>
            <a:r>
              <a:rPr lang="en-GB" sz="1200" noProof="0" dirty="0" smtClean="0">
                <a:solidFill>
                  <a:schemeClr val="tx1"/>
                </a:solidFill>
              </a:rPr>
              <a:t>protected since 1993, consists of the first and last verse of the song </a:t>
            </a:r>
            <a:r>
              <a:rPr lang="en-GB" sz="1200" i="1" noProof="0" dirty="0" smtClean="0">
                <a:solidFill>
                  <a:schemeClr val="tx1"/>
                </a:solidFill>
              </a:rPr>
              <a:t>Ons Heemecht</a:t>
            </a:r>
            <a:r>
              <a:rPr lang="en-GB" sz="1200" noProof="0" dirty="0" smtClean="0">
                <a:solidFill>
                  <a:schemeClr val="tx1"/>
                </a:solidFill>
              </a:rPr>
              <a:t> (Our Homeland) of 1859, a poem in Luxembourgish by </a:t>
            </a:r>
            <a:r>
              <a:rPr lang="en-GB" sz="1200" b="1" noProof="0" dirty="0" smtClean="0">
                <a:solidFill>
                  <a:schemeClr val="tx1"/>
                </a:solidFill>
              </a:rPr>
              <a:t>Michel Lentz </a:t>
            </a:r>
            <a:r>
              <a:rPr lang="en-GB" sz="1200" noProof="0" dirty="0" smtClean="0">
                <a:solidFill>
                  <a:schemeClr val="tx1"/>
                </a:solidFill>
              </a:rPr>
              <a:t>that was set to music by </a:t>
            </a:r>
            <a:r>
              <a:rPr lang="en-GB" sz="1200" b="1" noProof="0" dirty="0" smtClean="0">
                <a:solidFill>
                  <a:schemeClr val="tx1"/>
                </a:solidFill>
              </a:rPr>
              <a:t>Jean-Antoine Zinnen</a:t>
            </a:r>
            <a:r>
              <a:rPr lang="en-GB" sz="1200" b="1" i="0" noProof="0" dirty="0" smtClean="0">
                <a:solidFill>
                  <a:schemeClr val="tx1"/>
                </a:solidFill>
              </a:rPr>
              <a:t>.</a:t>
            </a:r>
            <a:r>
              <a:rPr lang="en-GB" sz="1200" noProof="0" dirty="0" smtClean="0">
                <a:solidFill>
                  <a:schemeClr val="tx1"/>
                </a:solidFill>
              </a:rPr>
              <a:t> Performed for the first time in public during a grand ceremony in Ettelbruck in 1864, the national anthem expresses the great joy felt by the country, which had finally achieved independence and delighted in its peace and prosperity. In 2014, Luxembourg celebrated</a:t>
            </a:r>
            <a:r>
              <a:rPr lang="en-GB" sz="1200" baseline="0" noProof="0" dirty="0" smtClean="0">
                <a:solidFill>
                  <a:schemeClr val="tx1"/>
                </a:solidFill>
              </a:rPr>
              <a:t> the 150th anniversary of the first performance of the national anthem in Ettelbruck.</a:t>
            </a:r>
            <a:endParaRPr lang="en-GB" sz="1200" noProof="0" dirty="0" smtClean="0">
              <a:solidFill>
                <a:schemeClr val="tx1"/>
              </a:solidFill>
            </a:endParaRPr>
          </a:p>
          <a:p>
            <a:pPr indent="0" eaLnBrk="1" hangingPunct="1">
              <a:lnSpc>
                <a:spcPct val="100000"/>
              </a:lnSpc>
              <a:spcBef>
                <a:spcPts val="0"/>
              </a:spcBef>
            </a:pPr>
            <a:endParaRPr lang="en-GB" sz="1200" noProof="0" dirty="0" smtClean="0">
              <a:solidFill>
                <a:schemeClr val="tx1"/>
              </a:solidFill>
            </a:endParaRPr>
          </a:p>
          <a:p>
            <a:pPr indent="0">
              <a:lnSpc>
                <a:spcPct val="100000"/>
              </a:lnSpc>
              <a:spcBef>
                <a:spcPts val="0"/>
              </a:spcBef>
            </a:pPr>
            <a:r>
              <a:rPr lang="en-GB" sz="1200" noProof="0" dirty="0" smtClean="0">
                <a:solidFill>
                  <a:schemeClr val="tx1"/>
                </a:solidFill>
              </a:rPr>
              <a:t>Solely the government has the right to translate the national anthem in other</a:t>
            </a:r>
            <a:r>
              <a:rPr lang="en-GB" sz="1200" baseline="0" noProof="0" dirty="0" smtClean="0">
                <a:solidFill>
                  <a:schemeClr val="tx1"/>
                </a:solidFill>
              </a:rPr>
              <a:t> languages</a:t>
            </a:r>
            <a:r>
              <a:rPr lang="en-GB" sz="1200" noProof="0" dirty="0" smtClean="0">
                <a:solidFill>
                  <a:schemeClr val="tx1"/>
                </a:solidFill>
              </a:rPr>
              <a:t>. Official translations</a:t>
            </a:r>
            <a:r>
              <a:rPr lang="en-GB" sz="1200" baseline="0" noProof="0" dirty="0" smtClean="0">
                <a:solidFill>
                  <a:schemeClr val="tx1"/>
                </a:solidFill>
              </a:rPr>
              <a:t> </a:t>
            </a:r>
            <a:r>
              <a:rPr lang="en-GB" sz="1200" noProof="0" dirty="0" smtClean="0">
                <a:solidFill>
                  <a:schemeClr val="tx1"/>
                </a:solidFill>
              </a:rPr>
              <a:t>are available online: </a:t>
            </a:r>
            <a:br>
              <a:rPr lang="en-GB" sz="1200" noProof="0" dirty="0" smtClean="0">
                <a:solidFill>
                  <a:schemeClr val="tx1"/>
                </a:solidFill>
              </a:rPr>
            </a:br>
            <a:r>
              <a:rPr lang="en-GB" sz="1200" u="none" noProof="0" dirty="0" smtClean="0">
                <a:solidFill>
                  <a:schemeClr val="tx1"/>
                </a:solidFill>
              </a:rPr>
              <a:t>www.luxembourg.public.lu/en/le-grand-duche-se-presente/symboles-nationaux/hymne/index.html</a:t>
            </a:r>
          </a:p>
          <a:p>
            <a:pPr indent="0">
              <a:lnSpc>
                <a:spcPct val="100000"/>
              </a:lnSpc>
              <a:spcBef>
                <a:spcPts val="0"/>
              </a:spcBef>
            </a:pPr>
            <a:endParaRPr lang="en-GB" sz="1200" noProof="0" dirty="0" smtClean="0">
              <a:solidFill>
                <a:schemeClr val="tx1"/>
              </a:solidFill>
            </a:endParaRPr>
          </a:p>
          <a:p>
            <a:pPr indent="0">
              <a:lnSpc>
                <a:spcPct val="100000"/>
              </a:lnSpc>
              <a:spcBef>
                <a:spcPts val="0"/>
              </a:spcBef>
            </a:pPr>
            <a:endParaRPr lang="en-GB" sz="1200" noProof="0" dirty="0" smtClean="0">
              <a:solidFill>
                <a:schemeClr val="tx1"/>
              </a:solidFill>
            </a:endParaRPr>
          </a:p>
          <a:p>
            <a:pPr indent="0" eaLnBrk="1" hangingPunct="1">
              <a:lnSpc>
                <a:spcPct val="100000"/>
              </a:lnSpc>
              <a:spcBef>
                <a:spcPts val="0"/>
              </a:spcBef>
            </a:pPr>
            <a:r>
              <a:rPr lang="en-GB" sz="1200" b="1" noProof="0" dirty="0" smtClean="0">
                <a:solidFill>
                  <a:schemeClr val="tx1"/>
                </a:solidFill>
              </a:rPr>
              <a:t>FOR MORE INFORMATION</a:t>
            </a:r>
          </a:p>
          <a:p>
            <a:pPr indent="0" eaLnBrk="1" hangingPunct="1">
              <a:lnSpc>
                <a:spcPct val="100000"/>
              </a:lnSpc>
              <a:spcBef>
                <a:spcPts val="0"/>
              </a:spcBef>
              <a:buFont typeface="Arial" pitchFamily="34" charset="0"/>
              <a:buChar char="•"/>
              <a:defRPr/>
            </a:pPr>
            <a:r>
              <a:rPr lang="en-GB" sz="1200" noProof="0" dirty="0" smtClean="0">
                <a:solidFill>
                  <a:schemeClr val="tx1"/>
                </a:solidFill>
              </a:rPr>
              <a:t> “National Symbols”: </a:t>
            </a:r>
            <a:br>
              <a:rPr lang="en-GB" sz="1200" noProof="0" dirty="0" smtClean="0">
                <a:solidFill>
                  <a:schemeClr val="tx1"/>
                </a:solidFill>
              </a:rPr>
            </a:br>
            <a:r>
              <a:rPr lang="en-GB" sz="1200" noProof="0" dirty="0" smtClean="0">
                <a:solidFill>
                  <a:schemeClr val="tx1"/>
                </a:solidFill>
              </a:rPr>
              <a:t>  www.luxembourg.public.lu/en/le-grand-duche-se-presente/symboles-nationaux/index.html</a:t>
            </a:r>
          </a:p>
          <a:p>
            <a:pPr marL="0" marR="0" indent="0" algn="l" defTabSz="914400" rtl="0" eaLnBrk="1" fontAlgn="base" latinLnBrk="0" hangingPunct="1">
              <a:lnSpc>
                <a:spcPct val="100000"/>
              </a:lnSpc>
              <a:spcBef>
                <a:spcPts val="0"/>
              </a:spcBef>
              <a:spcAft>
                <a:spcPct val="0"/>
              </a:spcAft>
              <a:buClrTx/>
              <a:buSzTx/>
              <a:buFont typeface="Arial" pitchFamily="34" charset="0"/>
              <a:buChar char="•"/>
              <a:tabLst/>
              <a:defRPr/>
            </a:pPr>
            <a:r>
              <a:rPr lang="en-GB" sz="1200" i="1" noProof="0" dirty="0" smtClean="0">
                <a:solidFill>
                  <a:schemeClr val="tx1"/>
                </a:solidFill>
              </a:rPr>
              <a:t> About... Symbols</a:t>
            </a:r>
            <a:r>
              <a:rPr lang="en-GB" sz="1200" i="1" baseline="0" noProof="0" dirty="0" smtClean="0">
                <a:solidFill>
                  <a:schemeClr val="tx1"/>
                </a:solidFill>
              </a:rPr>
              <a:t> of the State and the</a:t>
            </a:r>
            <a:r>
              <a:rPr lang="en-GB" sz="1200" i="1" noProof="0" dirty="0" smtClean="0">
                <a:solidFill>
                  <a:schemeClr val="tx1"/>
                </a:solidFill>
              </a:rPr>
              <a:t> Nation: </a:t>
            </a:r>
            <a:br>
              <a:rPr lang="en-GB" sz="1200" i="1" noProof="0" dirty="0" smtClean="0">
                <a:solidFill>
                  <a:schemeClr val="tx1"/>
                </a:solidFill>
              </a:rPr>
            </a:br>
            <a:r>
              <a:rPr lang="en-GB" sz="1200" i="1" noProof="0" dirty="0" smtClean="0">
                <a:solidFill>
                  <a:schemeClr val="tx1"/>
                </a:solidFill>
              </a:rPr>
              <a:t>  </a:t>
            </a:r>
            <a:r>
              <a:rPr lang="en-GB" sz="1200" noProof="0" dirty="0" smtClean="0">
                <a:solidFill>
                  <a:schemeClr val="tx1"/>
                </a:solidFill>
              </a:rPr>
              <a:t>www.luxembourg.public.lu/en/publications/d/ap-symboles/index.html</a:t>
            </a:r>
          </a:p>
          <a:p>
            <a:pPr marL="0" marR="0" indent="0" algn="l" defTabSz="914400" rtl="0" eaLnBrk="1" fontAlgn="base" latinLnBrk="0" hangingPunct="1">
              <a:lnSpc>
                <a:spcPct val="100000"/>
              </a:lnSpc>
              <a:spcBef>
                <a:spcPts val="0"/>
              </a:spcBef>
              <a:spcAft>
                <a:spcPct val="0"/>
              </a:spcAft>
              <a:buClrTx/>
              <a:buSzTx/>
              <a:buFont typeface="Arial" pitchFamily="34" charset="0"/>
              <a:buChar char="•"/>
              <a:tabLst/>
              <a:defRPr/>
            </a:pPr>
            <a:r>
              <a:rPr lang="en-GB" sz="1200" i="1" noProof="0" dirty="0" smtClean="0">
                <a:solidFill>
                  <a:schemeClr val="tx1"/>
                </a:solidFill>
                <a:cs typeface="Arial" charset="0"/>
              </a:rPr>
              <a:t> Everything</a:t>
            </a:r>
            <a:r>
              <a:rPr lang="en-GB" sz="1200" i="1" baseline="0" noProof="0" dirty="0" smtClean="0">
                <a:solidFill>
                  <a:schemeClr val="tx1"/>
                </a:solidFill>
                <a:cs typeface="Arial" charset="0"/>
              </a:rPr>
              <a:t> You Need to Know about the Grand Duchy of Luxembourg</a:t>
            </a:r>
            <a:r>
              <a:rPr lang="en-GB" sz="1200" i="1" noProof="0" dirty="0" smtClean="0">
                <a:solidFill>
                  <a:schemeClr val="tx1"/>
                </a:solidFill>
                <a:cs typeface="Arial" charset="0"/>
              </a:rPr>
              <a:t>: </a:t>
            </a:r>
            <a:br>
              <a:rPr lang="en-GB" sz="1200" i="1" noProof="0" dirty="0" smtClean="0">
                <a:solidFill>
                  <a:schemeClr val="tx1"/>
                </a:solidFill>
                <a:cs typeface="Arial" charset="0"/>
              </a:rPr>
            </a:br>
            <a:r>
              <a:rPr lang="en-GB" sz="1200" i="1" noProof="0" dirty="0" smtClean="0">
                <a:solidFill>
                  <a:schemeClr val="tx1"/>
                </a:solidFill>
                <a:cs typeface="Arial" charset="0"/>
              </a:rPr>
              <a:t>  </a:t>
            </a:r>
            <a:r>
              <a:rPr lang="en-GB" sz="1200" noProof="0" dirty="0" smtClean="0">
                <a:solidFill>
                  <a:schemeClr val="tx1"/>
                </a:solidFill>
                <a:cs typeface="Arial" charset="0"/>
              </a:rPr>
              <a:t>www.luxembourg.public.lu/en/publications/c/tout-savoir/index.html</a:t>
            </a:r>
            <a:endParaRPr lang="en-GB" sz="1200" i="0" noProof="0" dirty="0" smtClean="0">
              <a:solidFill>
                <a:schemeClr val="tx1"/>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CBA28B-DF43-4C18-8DED-044F8D48F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7094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lnSpc>
                <a:spcPct val="100000"/>
              </a:lnSpc>
              <a:spcBef>
                <a:spcPts val="0"/>
              </a:spcBef>
            </a:pPr>
            <a:r>
              <a:rPr lang="en-GB" sz="1200" b="1" u="sng" dirty="0" smtClean="0"/>
              <a:t>National Symbols:</a:t>
            </a:r>
            <a:r>
              <a:rPr lang="en-GB" sz="1200" b="1" u="sng" baseline="0" dirty="0" smtClean="0"/>
              <a:t> a</a:t>
            </a:r>
            <a:r>
              <a:rPr lang="en-GB" sz="1200" b="1" u="sng" dirty="0" smtClean="0"/>
              <a:t>nthem of the Grand-Ducal house</a:t>
            </a:r>
          </a:p>
          <a:p>
            <a:pPr indent="0">
              <a:lnSpc>
                <a:spcPct val="100000"/>
              </a:lnSpc>
              <a:spcBef>
                <a:spcPts val="0"/>
              </a:spcBef>
            </a:pPr>
            <a:endParaRPr lang="en-GB" sz="1200" dirty="0" smtClean="0"/>
          </a:p>
          <a:p>
            <a:pPr indent="0">
              <a:lnSpc>
                <a:spcPct val="100000"/>
              </a:lnSpc>
              <a:spcBef>
                <a:spcPts val="0"/>
              </a:spcBef>
            </a:pPr>
            <a:r>
              <a:rPr lang="en-GB" sz="1200" i="1" dirty="0" smtClean="0"/>
              <a:t>De Wilhelmus </a:t>
            </a:r>
            <a:r>
              <a:rPr lang="en-GB" sz="1200" dirty="0" smtClean="0"/>
              <a:t>is the anthem of the grand-ducal house. </a:t>
            </a:r>
            <a:br>
              <a:rPr lang="en-GB" sz="1200" dirty="0" smtClean="0"/>
            </a:br>
            <a:r>
              <a:rPr lang="en-GB" sz="1200" dirty="0" smtClean="0"/>
              <a:t/>
            </a:r>
            <a:br>
              <a:rPr lang="en-GB" sz="1200" dirty="0" smtClean="0"/>
            </a:br>
            <a:r>
              <a:rPr lang="en-GB" sz="1200" dirty="0" smtClean="0"/>
              <a:t>It is struck up whenever a member of the grand-ducal family arrives at or leaves an official ceremony.</a:t>
            </a:r>
            <a:br>
              <a:rPr lang="en-GB" sz="1200" dirty="0" smtClean="0"/>
            </a:br>
            <a:r>
              <a:rPr lang="en-GB" sz="1200" dirty="0" smtClean="0"/>
              <a:t/>
            </a:r>
            <a:br>
              <a:rPr lang="en-GB" sz="1200" dirty="0" smtClean="0"/>
            </a:br>
            <a:r>
              <a:rPr lang="en-GB" sz="1200" dirty="0" smtClean="0"/>
              <a:t>It was inspired by a trumpet call or cavalry fanfare, the first written</a:t>
            </a:r>
            <a:r>
              <a:rPr lang="en-GB" sz="1200" baseline="0" dirty="0" smtClean="0"/>
              <a:t> </a:t>
            </a:r>
            <a:r>
              <a:rPr lang="en-GB" sz="1200" dirty="0" smtClean="0"/>
              <a:t>trace of which dates back to the 16</a:t>
            </a:r>
            <a:r>
              <a:rPr lang="en-GB" sz="1200" baseline="30000" dirty="0" smtClean="0"/>
              <a:t>th</a:t>
            </a:r>
            <a:r>
              <a:rPr lang="en-GB" sz="1200" dirty="0" smtClean="0"/>
              <a:t> century.</a:t>
            </a:r>
          </a:p>
          <a:p>
            <a:pPr indent="0">
              <a:lnSpc>
                <a:spcPct val="100000"/>
              </a:lnSpc>
              <a:spcBef>
                <a:spcPts val="0"/>
              </a:spcBef>
            </a:pPr>
            <a:endParaRPr lang="en-GB" sz="1200" b="1" dirty="0" smtClean="0"/>
          </a:p>
          <a:p>
            <a:pPr indent="0">
              <a:lnSpc>
                <a:spcPct val="100000"/>
              </a:lnSpc>
              <a:spcBef>
                <a:spcPts val="0"/>
              </a:spcBef>
            </a:pPr>
            <a:endParaRPr lang="en-GB" sz="1200" b="1" dirty="0" smtClean="0"/>
          </a:p>
          <a:p>
            <a:pPr indent="0">
              <a:lnSpc>
                <a:spcPct val="100000"/>
              </a:lnSpc>
              <a:spcBef>
                <a:spcPts val="0"/>
              </a:spcBef>
            </a:pPr>
            <a:r>
              <a:rPr lang="en-GB" sz="1200" b="1" dirty="0" smtClean="0"/>
              <a:t>FOR MORE INFORMATION</a:t>
            </a:r>
          </a:p>
          <a:p>
            <a:pPr indent="0">
              <a:lnSpc>
                <a:spcPct val="100000"/>
              </a:lnSpc>
              <a:spcBef>
                <a:spcPts val="0"/>
              </a:spcBef>
              <a:buFont typeface="Arial" pitchFamily="34" charset="0"/>
              <a:buChar char="•"/>
            </a:pPr>
            <a:r>
              <a:rPr lang="en-GB" sz="1200" dirty="0" smtClean="0"/>
              <a:t> “National Symbols”: </a:t>
            </a:r>
            <a:br>
              <a:rPr lang="en-GB" sz="1200" dirty="0" smtClean="0"/>
            </a:br>
            <a:r>
              <a:rPr lang="en-GB" sz="1200" dirty="0" smtClean="0"/>
              <a:t>  www.luxembourg.public.lu/en/le-grand-duche-se-presente/symboles-nationaux/index.html</a:t>
            </a:r>
          </a:p>
          <a:p>
            <a:pPr marL="0" marR="0" indent="0" algn="l" defTabSz="914400" rtl="0" eaLnBrk="1" fontAlgn="base" latinLnBrk="0" hangingPunct="1">
              <a:lnSpc>
                <a:spcPct val="100000"/>
              </a:lnSpc>
              <a:spcBef>
                <a:spcPts val="0"/>
              </a:spcBef>
              <a:spcAft>
                <a:spcPct val="0"/>
              </a:spcAft>
              <a:buClrTx/>
              <a:buSzTx/>
              <a:buFont typeface="Arial" pitchFamily="34" charset="0"/>
              <a:buChar char="•"/>
              <a:tabLst/>
              <a:defRPr/>
            </a:pPr>
            <a:r>
              <a:rPr lang="en-GB" sz="1200" i="1" dirty="0" smtClean="0"/>
              <a:t> About... Symbols</a:t>
            </a:r>
            <a:r>
              <a:rPr lang="en-GB" sz="1200" i="1" baseline="0" dirty="0" smtClean="0"/>
              <a:t> of the State and the</a:t>
            </a:r>
            <a:r>
              <a:rPr lang="en-GB" sz="1200" i="1" dirty="0" smtClean="0"/>
              <a:t> Nation:</a:t>
            </a:r>
            <a:r>
              <a:rPr lang="en-GB" sz="1200" i="1" baseline="0" dirty="0" smtClean="0"/>
              <a:t> </a:t>
            </a:r>
            <a:br>
              <a:rPr lang="en-GB" sz="1200" i="1" baseline="0" dirty="0" smtClean="0"/>
            </a:br>
            <a:r>
              <a:rPr lang="en-GB" sz="1200" i="1" baseline="0" dirty="0" smtClean="0"/>
              <a:t>  </a:t>
            </a:r>
            <a:r>
              <a:rPr lang="en-GB" sz="1200" dirty="0" smtClean="0"/>
              <a:t>www.luxembourg.public.lu/en/publications/d/ap-symboles/index.html</a:t>
            </a:r>
          </a:p>
          <a:p>
            <a:pPr marL="0" marR="0" indent="0" algn="l" defTabSz="914400" rtl="0" eaLnBrk="1" fontAlgn="base" latinLnBrk="0" hangingPunct="1">
              <a:lnSpc>
                <a:spcPct val="100000"/>
              </a:lnSpc>
              <a:spcBef>
                <a:spcPts val="0"/>
              </a:spcBef>
              <a:spcAft>
                <a:spcPct val="0"/>
              </a:spcAft>
              <a:buClrTx/>
              <a:buSzTx/>
              <a:buFont typeface="Arial" pitchFamily="34" charset="0"/>
              <a:buChar char="•"/>
              <a:tabLst/>
              <a:defRPr/>
            </a:pPr>
            <a:r>
              <a:rPr lang="en-GB" sz="1200" i="1" dirty="0" smtClean="0">
                <a:cs typeface="Arial" charset="0"/>
              </a:rPr>
              <a:t> </a:t>
            </a:r>
            <a:r>
              <a:rPr lang="en-GB" sz="1200" i="1" noProof="0" dirty="0" smtClean="0">
                <a:cs typeface="Arial" charset="0"/>
              </a:rPr>
              <a:t>Everything</a:t>
            </a:r>
            <a:r>
              <a:rPr lang="en-GB" sz="1200" i="1" baseline="0" noProof="0" dirty="0" smtClean="0">
                <a:cs typeface="Arial" charset="0"/>
              </a:rPr>
              <a:t> You Need to Know about the Grand Duchy of Luxembourg</a:t>
            </a:r>
            <a:r>
              <a:rPr lang="en-GB" sz="1200" i="1" noProof="0" dirty="0" smtClean="0">
                <a:cs typeface="Arial" charset="0"/>
              </a:rPr>
              <a:t>: </a:t>
            </a:r>
            <a:br>
              <a:rPr lang="en-GB" sz="1200" i="1" noProof="0" dirty="0" smtClean="0">
                <a:cs typeface="Arial" charset="0"/>
              </a:rPr>
            </a:br>
            <a:r>
              <a:rPr lang="en-GB" sz="1200" i="1" noProof="0" dirty="0" smtClean="0">
                <a:cs typeface="Arial" charset="0"/>
              </a:rPr>
              <a:t>  </a:t>
            </a:r>
            <a:r>
              <a:rPr lang="en-GB" sz="1200" noProof="0" dirty="0" smtClean="0">
                <a:cs typeface="Arial" charset="0"/>
              </a:rPr>
              <a:t>www.luxembourg.public.lu</a:t>
            </a:r>
            <a:r>
              <a:rPr lang="en-GB" sz="1200" dirty="0" smtClean="0">
                <a:cs typeface="Arial" charset="0"/>
              </a:rPr>
              <a:t>/</a:t>
            </a:r>
            <a:r>
              <a:rPr lang="en-GB" sz="1200" dirty="0" err="1" smtClean="0">
                <a:cs typeface="Arial" charset="0"/>
              </a:rPr>
              <a:t>en</a:t>
            </a:r>
            <a:r>
              <a:rPr lang="en-GB" sz="1200" dirty="0" smtClean="0">
                <a:cs typeface="Arial" charset="0"/>
              </a:rPr>
              <a:t>/publications/c/tout-savoir/index.html</a:t>
            </a:r>
            <a:endParaRPr lang="en-GB" sz="1200" i="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CBA28B-DF43-4C18-8DED-044F8D48F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74053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eaLnBrk="1" hangingPunct="1">
              <a:lnSpc>
                <a:spcPct val="100000"/>
              </a:lnSpc>
              <a:spcBef>
                <a:spcPct val="0"/>
              </a:spcBef>
            </a:pPr>
            <a:r>
              <a:rPr lang="en-GB" sz="1200" b="1" u="sng" noProof="0" dirty="0" smtClean="0">
                <a:solidFill>
                  <a:schemeClr val="tx1"/>
                </a:solidFill>
                <a:latin typeface="+mn-lt"/>
              </a:rPr>
              <a:t>National Symbols: National day</a:t>
            </a:r>
          </a:p>
          <a:p>
            <a:pPr indent="0" eaLnBrk="1" hangingPunct="1">
              <a:lnSpc>
                <a:spcPct val="100000"/>
              </a:lnSpc>
              <a:spcBef>
                <a:spcPct val="0"/>
              </a:spcBef>
            </a:pPr>
            <a:endParaRPr lang="en-GB" sz="1200" b="1" noProof="0" dirty="0" smtClean="0">
              <a:solidFill>
                <a:schemeClr val="tx1"/>
              </a:solidFill>
              <a:latin typeface="+mn-lt"/>
            </a:endParaRPr>
          </a:p>
          <a:p>
            <a:pPr indent="0" eaLnBrk="1" hangingPunct="1">
              <a:lnSpc>
                <a:spcPct val="100000"/>
              </a:lnSpc>
              <a:spcBef>
                <a:spcPct val="0"/>
              </a:spcBef>
            </a:pPr>
            <a:r>
              <a:rPr lang="en-GB" sz="1200" noProof="0" dirty="0" smtClean="0">
                <a:solidFill>
                  <a:schemeClr val="tx1"/>
                </a:solidFill>
                <a:latin typeface="+mn-lt"/>
              </a:rPr>
              <a:t>Ever since 1962, </a:t>
            </a:r>
            <a:r>
              <a:rPr lang="en-GB" sz="1200" b="1" noProof="0" dirty="0" smtClean="0">
                <a:solidFill>
                  <a:schemeClr val="tx1"/>
                </a:solidFill>
                <a:latin typeface="+mn-lt"/>
              </a:rPr>
              <a:t>national day </a:t>
            </a:r>
            <a:r>
              <a:rPr lang="en-GB" sz="1200" noProof="0" dirty="0" smtClean="0">
                <a:solidFill>
                  <a:schemeClr val="tx1"/>
                </a:solidFill>
                <a:latin typeface="+mn-lt"/>
              </a:rPr>
              <a:t>has been celebrated on 23 June: it celebrates the birthday of the sovereign, irrespective of his or her actual date of birth (grand-ducal decree of 23 December 1961). </a:t>
            </a:r>
            <a:br>
              <a:rPr lang="en-GB" sz="1200" noProof="0" dirty="0" smtClean="0">
                <a:solidFill>
                  <a:schemeClr val="tx1"/>
                </a:solidFill>
                <a:latin typeface="+mn-lt"/>
              </a:rPr>
            </a:br>
            <a:r>
              <a:rPr lang="en-GB" sz="1200" noProof="0" dirty="0" smtClean="0">
                <a:solidFill>
                  <a:schemeClr val="tx1"/>
                </a:solidFill>
                <a:latin typeface="+mn-lt"/>
              </a:rPr>
              <a:t/>
            </a:r>
            <a:br>
              <a:rPr lang="en-GB" sz="1200" noProof="0" dirty="0" smtClean="0">
                <a:solidFill>
                  <a:schemeClr val="tx1"/>
                </a:solidFill>
                <a:latin typeface="+mn-lt"/>
              </a:rPr>
            </a:br>
            <a:r>
              <a:rPr lang="en-GB" sz="1200" noProof="0" dirty="0" smtClean="0">
                <a:solidFill>
                  <a:schemeClr val="tx1"/>
                </a:solidFill>
                <a:latin typeface="+mn-lt"/>
              </a:rPr>
              <a:t>In 1961, largely for meteorological reasons, it was decided to permanently transfer the public celebration of the sovereign’s birthday and therefore national day to 23 June.</a:t>
            </a:r>
            <a:br>
              <a:rPr lang="en-GB" sz="1200" noProof="0" dirty="0" smtClean="0">
                <a:solidFill>
                  <a:schemeClr val="tx1"/>
                </a:solidFill>
                <a:latin typeface="+mn-lt"/>
              </a:rPr>
            </a:br>
            <a:r>
              <a:rPr lang="en-GB" sz="1200" noProof="0" dirty="0" smtClean="0">
                <a:solidFill>
                  <a:schemeClr val="tx1"/>
                </a:solidFill>
                <a:latin typeface="+mn-lt"/>
              </a:rPr>
              <a:t/>
            </a:r>
            <a:br>
              <a:rPr lang="en-GB" sz="1200" noProof="0" dirty="0" smtClean="0">
                <a:solidFill>
                  <a:schemeClr val="tx1"/>
                </a:solidFill>
                <a:latin typeface="+mn-lt"/>
              </a:rPr>
            </a:br>
            <a:r>
              <a:rPr lang="en-GB" sz="1200" noProof="0" dirty="0" smtClean="0">
                <a:solidFill>
                  <a:schemeClr val="tx1"/>
                </a:solidFill>
                <a:latin typeface="+mn-lt"/>
              </a:rPr>
              <a:t>Every year, national day celebrations attract tens of thousands of people from Luxembourg, foreign residents and tourists. </a:t>
            </a:r>
            <a:br>
              <a:rPr lang="en-GB" sz="1200" noProof="0" dirty="0" smtClean="0">
                <a:solidFill>
                  <a:schemeClr val="tx1"/>
                </a:solidFill>
                <a:latin typeface="+mn-lt"/>
              </a:rPr>
            </a:br>
            <a:r>
              <a:rPr lang="en-GB" sz="1200" noProof="0" dirty="0" smtClean="0">
                <a:solidFill>
                  <a:schemeClr val="tx1"/>
                </a:solidFill>
                <a:latin typeface="+mn-lt"/>
              </a:rPr>
              <a:t/>
            </a:r>
            <a:br>
              <a:rPr lang="en-GB" sz="1200" noProof="0" dirty="0" smtClean="0">
                <a:solidFill>
                  <a:schemeClr val="tx1"/>
                </a:solidFill>
                <a:latin typeface="+mn-lt"/>
              </a:rPr>
            </a:br>
            <a:r>
              <a:rPr lang="en-GB" sz="1200" noProof="0" dirty="0" smtClean="0">
                <a:solidFill>
                  <a:schemeClr val="tx1"/>
                </a:solidFill>
                <a:latin typeface="+mn-lt"/>
              </a:rPr>
              <a:t>In the capital Luxembourg City, festivities begin on </a:t>
            </a:r>
            <a:r>
              <a:rPr lang="en-GB" sz="1200" b="1" noProof="0" dirty="0" smtClean="0">
                <a:solidFill>
                  <a:schemeClr val="tx1"/>
                </a:solidFill>
                <a:latin typeface="+mn-lt"/>
              </a:rPr>
              <a:t>the eve of 23 June </a:t>
            </a:r>
            <a:r>
              <a:rPr lang="en-GB" sz="1200" noProof="0" dirty="0" smtClean="0">
                <a:solidFill>
                  <a:schemeClr val="tx1"/>
                </a:solidFill>
                <a:latin typeface="+mn-lt"/>
              </a:rPr>
              <a:t>with the ceremonial changing of the guard in front of the grand-ducal palace. While the grand-ducal couple visits a different town each year, the hereditary</a:t>
            </a:r>
            <a:r>
              <a:rPr lang="en-GB" sz="1200" baseline="0" noProof="0" dirty="0" smtClean="0">
                <a:solidFill>
                  <a:schemeClr val="tx1"/>
                </a:solidFill>
                <a:latin typeface="+mn-lt"/>
              </a:rPr>
              <a:t> grand-ducal couple </a:t>
            </a:r>
            <a:r>
              <a:rPr lang="en-GB" sz="1200" noProof="0" dirty="0" smtClean="0">
                <a:solidFill>
                  <a:schemeClr val="tx1"/>
                </a:solidFill>
                <a:latin typeface="+mn-lt"/>
              </a:rPr>
              <a:t>always pays a visit to Esch-sur-Alzette, the country’s second-largest city. After a torch-lit procession and a </a:t>
            </a:r>
            <a:r>
              <a:rPr lang="en-GB" sz="1200" b="1" noProof="0" dirty="0" smtClean="0">
                <a:solidFill>
                  <a:schemeClr val="tx1"/>
                </a:solidFill>
                <a:latin typeface="+mn-lt"/>
              </a:rPr>
              <a:t>fireworks</a:t>
            </a:r>
            <a:r>
              <a:rPr lang="en-GB" sz="1200" noProof="0" dirty="0" smtClean="0">
                <a:solidFill>
                  <a:schemeClr val="tx1"/>
                </a:solidFill>
                <a:latin typeface="+mn-lt"/>
              </a:rPr>
              <a:t> display, celebrations</a:t>
            </a:r>
            <a:r>
              <a:rPr lang="en-GB" sz="1200" baseline="0" noProof="0" dirty="0" smtClean="0">
                <a:solidFill>
                  <a:schemeClr val="tx1"/>
                </a:solidFill>
                <a:latin typeface="+mn-lt"/>
              </a:rPr>
              <a:t> kick off throughout the capital’s public places with </a:t>
            </a:r>
            <a:r>
              <a:rPr lang="en-GB" sz="1200" noProof="0" dirty="0" smtClean="0">
                <a:solidFill>
                  <a:schemeClr val="tx1"/>
                </a:solidFill>
                <a:latin typeface="+mn-lt"/>
              </a:rPr>
              <a:t>concerts and DJs.</a:t>
            </a:r>
            <a:br>
              <a:rPr lang="en-GB" sz="1200" noProof="0" dirty="0" smtClean="0">
                <a:solidFill>
                  <a:schemeClr val="tx1"/>
                </a:solidFill>
                <a:latin typeface="+mn-lt"/>
              </a:rPr>
            </a:br>
            <a:r>
              <a:rPr lang="en-GB" sz="1200" noProof="0" dirty="0" smtClean="0">
                <a:solidFill>
                  <a:schemeClr val="tx1"/>
                </a:solidFill>
                <a:latin typeface="+mn-lt"/>
              </a:rPr>
              <a:t/>
            </a:r>
            <a:br>
              <a:rPr lang="en-GB" sz="1200" noProof="0" dirty="0" smtClean="0">
                <a:solidFill>
                  <a:schemeClr val="tx1"/>
                </a:solidFill>
                <a:latin typeface="+mn-lt"/>
              </a:rPr>
            </a:br>
            <a:r>
              <a:rPr lang="en-GB" sz="1200" noProof="0" dirty="0" smtClean="0">
                <a:solidFill>
                  <a:schemeClr val="tx1"/>
                </a:solidFill>
                <a:latin typeface="+mn-lt"/>
              </a:rPr>
              <a:t>23 June begins with an</a:t>
            </a:r>
            <a:r>
              <a:rPr lang="en-GB" sz="1200" baseline="0" noProof="0" dirty="0" smtClean="0">
                <a:solidFill>
                  <a:schemeClr val="tx1"/>
                </a:solidFill>
                <a:latin typeface="+mn-lt"/>
              </a:rPr>
              <a:t> </a:t>
            </a:r>
            <a:r>
              <a:rPr lang="en-GB" sz="1200" b="1" baseline="0" noProof="0" dirty="0" smtClean="0">
                <a:solidFill>
                  <a:schemeClr val="tx1"/>
                </a:solidFill>
                <a:latin typeface="+mn-lt"/>
              </a:rPr>
              <a:t>official civil ceremony at the Philharmonie Luxembourg</a:t>
            </a:r>
            <a:r>
              <a:rPr lang="en-GB" sz="1200" baseline="0" noProof="0" dirty="0" smtClean="0">
                <a:solidFill>
                  <a:schemeClr val="tx1"/>
                </a:solidFill>
                <a:latin typeface="+mn-lt"/>
              </a:rPr>
              <a:t>. A </a:t>
            </a:r>
            <a:r>
              <a:rPr lang="en-GB" sz="1200" b="1" baseline="0" noProof="0" dirty="0" smtClean="0">
                <a:solidFill>
                  <a:schemeClr val="tx1"/>
                </a:solidFill>
                <a:latin typeface="+mn-lt"/>
              </a:rPr>
              <a:t>grand military parade </a:t>
            </a:r>
            <a:r>
              <a:rPr lang="en-GB" sz="1200" baseline="0" noProof="0" dirty="0" smtClean="0">
                <a:solidFill>
                  <a:schemeClr val="tx1"/>
                </a:solidFill>
                <a:latin typeface="+mn-lt"/>
              </a:rPr>
              <a:t>is held on Avenue de la Liberté, followed by an </a:t>
            </a:r>
            <a:r>
              <a:rPr lang="en-GB" sz="1200" b="0" i="0" baseline="0" noProof="0" dirty="0" smtClean="0">
                <a:solidFill>
                  <a:schemeClr val="tx1"/>
                </a:solidFill>
                <a:latin typeface="+mn-lt"/>
              </a:rPr>
              <a:t>interfaith </a:t>
            </a:r>
            <a:r>
              <a:rPr lang="en-GB" sz="1200" b="0" i="1" noProof="0" dirty="0" smtClean="0">
                <a:solidFill>
                  <a:schemeClr val="tx1"/>
                </a:solidFill>
                <a:latin typeface="+mn-lt"/>
              </a:rPr>
              <a:t>Te Deum</a:t>
            </a:r>
            <a:r>
              <a:rPr lang="en-GB" sz="1200" b="0" noProof="0" dirty="0" smtClean="0">
                <a:solidFill>
                  <a:schemeClr val="tx1"/>
                </a:solidFill>
                <a:latin typeface="+mn-lt"/>
              </a:rPr>
              <a:t> </a:t>
            </a:r>
            <a:r>
              <a:rPr lang="en-GB" sz="1200" noProof="0" dirty="0" smtClean="0">
                <a:solidFill>
                  <a:schemeClr val="tx1"/>
                </a:solidFill>
                <a:latin typeface="+mn-lt"/>
              </a:rPr>
              <a:t>at Notre-Dame Cathedral in Luxembourg.  </a:t>
            </a:r>
            <a:br>
              <a:rPr lang="en-GB" sz="1200" noProof="0" dirty="0" smtClean="0">
                <a:solidFill>
                  <a:schemeClr val="tx1"/>
                </a:solidFill>
                <a:latin typeface="+mn-lt"/>
              </a:rPr>
            </a:br>
            <a:r>
              <a:rPr lang="en-GB" sz="1200" noProof="0" dirty="0" smtClean="0">
                <a:solidFill>
                  <a:schemeClr val="tx1"/>
                </a:solidFill>
                <a:latin typeface="+mn-lt"/>
              </a:rPr>
              <a:t/>
            </a:r>
            <a:br>
              <a:rPr lang="en-GB" sz="1200" noProof="0" dirty="0" smtClean="0">
                <a:solidFill>
                  <a:schemeClr val="tx1"/>
                </a:solidFill>
                <a:latin typeface="+mn-lt"/>
              </a:rPr>
            </a:br>
            <a:r>
              <a:rPr lang="en-GB" sz="1200" i="1" kern="1200" noProof="0" dirty="0" smtClean="0">
                <a:solidFill>
                  <a:schemeClr val="tx1"/>
                </a:solidFill>
                <a:latin typeface="+mn-lt"/>
                <a:ea typeface="+mn-ea"/>
                <a:cs typeface="+mn-cs"/>
              </a:rPr>
              <a:t>Images: </a:t>
            </a:r>
          </a:p>
          <a:p>
            <a:pPr indent="0" eaLnBrk="1" hangingPunct="1">
              <a:lnSpc>
                <a:spcPct val="100000"/>
              </a:lnSpc>
              <a:spcBef>
                <a:spcPct val="0"/>
              </a:spcBef>
            </a:pPr>
            <a:r>
              <a:rPr lang="en-GB" sz="1200" i="1" kern="1200" noProof="0" dirty="0" smtClean="0">
                <a:solidFill>
                  <a:schemeClr val="tx1"/>
                </a:solidFill>
                <a:latin typeface="+mn-lt"/>
                <a:ea typeface="+mn-ea"/>
                <a:cs typeface="+mn-cs"/>
              </a:rPr>
              <a:t>on the left, (from left to right) mayor of the</a:t>
            </a:r>
            <a:r>
              <a:rPr lang="en-GB" sz="1200" i="1" kern="1200" baseline="0" noProof="0" dirty="0" smtClean="0">
                <a:solidFill>
                  <a:schemeClr val="tx1"/>
                </a:solidFill>
                <a:latin typeface="+mn-lt"/>
                <a:ea typeface="+mn-ea"/>
                <a:cs typeface="+mn-cs"/>
              </a:rPr>
              <a:t> city of </a:t>
            </a:r>
            <a:r>
              <a:rPr lang="en-GB" sz="1200" i="1" kern="1200" noProof="0" dirty="0" smtClean="0">
                <a:solidFill>
                  <a:schemeClr val="tx1"/>
                </a:solidFill>
                <a:latin typeface="+mn-lt"/>
                <a:ea typeface="+mn-ea"/>
                <a:cs typeface="+mn-cs"/>
              </a:rPr>
              <a:t>Luxembourg; the president of the chamber of deputies; TRH the Grand Duke and Grand Duchess; the Prime Minister, Minister</a:t>
            </a:r>
            <a:r>
              <a:rPr lang="en-GB" sz="1200" i="1" kern="1200" baseline="0" noProof="0" dirty="0" smtClean="0">
                <a:solidFill>
                  <a:schemeClr val="tx1"/>
                </a:solidFill>
                <a:latin typeface="+mn-lt"/>
                <a:ea typeface="+mn-ea"/>
                <a:cs typeface="+mn-cs"/>
              </a:rPr>
              <a:t> of State </a:t>
            </a:r>
            <a:r>
              <a:rPr lang="en-GB" sz="1200" i="1" noProof="0" dirty="0" smtClean="0">
                <a:solidFill>
                  <a:schemeClr val="tx1"/>
                </a:solidFill>
                <a:latin typeface="+mn-lt"/>
              </a:rPr>
              <a:t>© SIP/Charles Caratini;</a:t>
            </a:r>
            <a:r>
              <a:rPr lang="en-GB" sz="1200" i="0" kern="1200" baseline="0" noProof="0" dirty="0" smtClean="0">
                <a:solidFill>
                  <a:schemeClr val="tx1"/>
                </a:solidFill>
                <a:latin typeface="+mn-lt"/>
                <a:ea typeface="+mn-ea"/>
                <a:cs typeface="+mn-cs"/>
              </a:rPr>
              <a:t> </a:t>
            </a:r>
          </a:p>
          <a:p>
            <a:pPr indent="0" eaLnBrk="1" hangingPunct="1">
              <a:lnSpc>
                <a:spcPct val="100000"/>
              </a:lnSpc>
              <a:spcBef>
                <a:spcPct val="0"/>
              </a:spcBef>
            </a:pPr>
            <a:r>
              <a:rPr lang="en-GB" sz="1200" i="1" kern="1200" baseline="0" noProof="0" dirty="0" smtClean="0">
                <a:solidFill>
                  <a:schemeClr val="tx1"/>
                </a:solidFill>
                <a:latin typeface="+mn-lt"/>
                <a:ea typeface="+mn-ea"/>
                <a:cs typeface="+mn-cs"/>
              </a:rPr>
              <a:t>o</a:t>
            </a:r>
            <a:r>
              <a:rPr lang="en-GB" sz="1200" i="1" kern="1200" noProof="0" dirty="0" smtClean="0">
                <a:solidFill>
                  <a:schemeClr val="tx1"/>
                </a:solidFill>
                <a:latin typeface="+mn-lt"/>
                <a:ea typeface="+mn-ea"/>
                <a:cs typeface="+mn-cs"/>
              </a:rPr>
              <a:t>n the right, military parade </a:t>
            </a:r>
            <a:r>
              <a:rPr lang="en-GB" sz="1200" i="1" noProof="0" dirty="0" smtClean="0">
                <a:solidFill>
                  <a:schemeClr val="tx1"/>
                </a:solidFill>
                <a:latin typeface="+mn-lt"/>
              </a:rPr>
              <a:t>© SIP/Nicolas Bouvy</a:t>
            </a:r>
            <a:r>
              <a:rPr lang="en-GB" sz="1200" i="1" kern="1200" noProof="0" dirty="0" smtClean="0">
                <a:solidFill>
                  <a:schemeClr val="tx1"/>
                </a:solidFill>
                <a:latin typeface="+mn-lt"/>
                <a:ea typeface="+mn-ea"/>
                <a:cs typeface="+mn-cs"/>
              </a:rPr>
              <a:t>; </a:t>
            </a:r>
          </a:p>
          <a:p>
            <a:pPr indent="0" eaLnBrk="1" hangingPunct="1">
              <a:lnSpc>
                <a:spcPct val="100000"/>
              </a:lnSpc>
              <a:spcBef>
                <a:spcPct val="0"/>
              </a:spcBef>
            </a:pPr>
            <a:r>
              <a:rPr lang="en-GB" sz="1200" i="1" kern="1200" noProof="0" dirty="0" smtClean="0">
                <a:solidFill>
                  <a:schemeClr val="tx1"/>
                </a:solidFill>
                <a:latin typeface="+mn-lt"/>
                <a:ea typeface="+mn-ea"/>
                <a:cs typeface="+mn-cs"/>
              </a:rPr>
              <a:t>in the centre, </a:t>
            </a:r>
            <a:r>
              <a:rPr lang="en-GB" sz="1200" i="1" kern="1200" baseline="0" noProof="0" dirty="0" smtClean="0">
                <a:solidFill>
                  <a:schemeClr val="tx1"/>
                </a:solidFill>
                <a:latin typeface="+mn-lt"/>
                <a:ea typeface="+mn-ea"/>
                <a:cs typeface="+mn-cs"/>
              </a:rPr>
              <a:t>f</a:t>
            </a:r>
            <a:r>
              <a:rPr lang="en-GB" sz="1200" i="1" kern="1200" noProof="0" dirty="0" smtClean="0">
                <a:solidFill>
                  <a:schemeClr val="tx1"/>
                </a:solidFill>
                <a:latin typeface="+mn-lt"/>
                <a:ea typeface="+mn-ea"/>
                <a:cs typeface="+mn-cs"/>
              </a:rPr>
              <a:t>ireworks in Luxembourg City on the eve of the national day </a:t>
            </a:r>
            <a:r>
              <a:rPr lang="en-GB" sz="1200" i="1" noProof="0" dirty="0" smtClean="0">
                <a:solidFill>
                  <a:schemeClr val="tx1"/>
                </a:solidFill>
                <a:latin typeface="+mn-lt"/>
              </a:rPr>
              <a:t>©</a:t>
            </a:r>
            <a:r>
              <a:rPr lang="en-GB" sz="1200" i="1" kern="1200" noProof="0" dirty="0" smtClean="0">
                <a:solidFill>
                  <a:schemeClr val="tx1"/>
                </a:solidFill>
                <a:latin typeface="+mn-lt"/>
                <a:ea typeface="+mn-ea"/>
                <a:cs typeface="+mn-cs"/>
              </a:rPr>
              <a:t> SIP/Charles Caratini.</a:t>
            </a:r>
            <a:r>
              <a:rPr lang="en-GB" sz="1200" noProof="0" dirty="0" smtClean="0">
                <a:solidFill>
                  <a:schemeClr val="tx1"/>
                </a:solidFill>
                <a:latin typeface="+mn-lt"/>
              </a:rPr>
              <a:t/>
            </a:r>
            <a:br>
              <a:rPr lang="en-GB" sz="1200" noProof="0" dirty="0" smtClean="0">
                <a:solidFill>
                  <a:schemeClr val="tx1"/>
                </a:solidFill>
                <a:latin typeface="+mn-lt"/>
              </a:rPr>
            </a:br>
            <a:endParaRPr lang="en-GB" sz="1200" noProof="0" dirty="0" smtClean="0">
              <a:solidFill>
                <a:schemeClr val="tx1"/>
              </a:solidFill>
              <a:latin typeface="+mn-lt"/>
            </a:endParaRPr>
          </a:p>
          <a:p>
            <a:pPr indent="0" eaLnBrk="1" hangingPunct="1">
              <a:lnSpc>
                <a:spcPct val="100000"/>
              </a:lnSpc>
              <a:spcBef>
                <a:spcPct val="0"/>
              </a:spcBef>
            </a:pPr>
            <a:endParaRPr lang="en-GB" sz="1200" noProof="0" dirty="0" smtClean="0">
              <a:solidFill>
                <a:schemeClr val="tx1"/>
              </a:solidFill>
              <a:latin typeface="+mn-lt"/>
            </a:endParaRPr>
          </a:p>
          <a:p>
            <a:pPr indent="0" eaLnBrk="1" hangingPunct="1">
              <a:lnSpc>
                <a:spcPct val="100000"/>
              </a:lnSpc>
              <a:spcBef>
                <a:spcPct val="0"/>
              </a:spcBef>
            </a:pPr>
            <a:r>
              <a:rPr lang="en-GB" sz="1200" b="1" noProof="0" dirty="0" smtClean="0">
                <a:solidFill>
                  <a:schemeClr val="tx1"/>
                </a:solidFill>
                <a:latin typeface="+mn-lt"/>
              </a:rPr>
              <a:t>FOR MORE INFORMATION</a:t>
            </a:r>
          </a:p>
          <a:p>
            <a:pPr indent="0" eaLnBrk="1" hangingPunct="1">
              <a:lnSpc>
                <a:spcPct val="100000"/>
              </a:lnSpc>
              <a:buFont typeface="Arial" pitchFamily="34" charset="0"/>
              <a:buChar char="•"/>
              <a:defRPr/>
            </a:pPr>
            <a:r>
              <a:rPr lang="en-GB" sz="1200" noProof="0" dirty="0" smtClean="0">
                <a:solidFill>
                  <a:schemeClr val="tx1"/>
                </a:solidFill>
                <a:latin typeface="+mn-lt"/>
              </a:rPr>
              <a:t> “National Symbols”: </a:t>
            </a:r>
            <a:br>
              <a:rPr lang="en-GB" sz="1200" noProof="0" dirty="0" smtClean="0">
                <a:solidFill>
                  <a:schemeClr val="tx1"/>
                </a:solidFill>
                <a:latin typeface="+mn-lt"/>
              </a:rPr>
            </a:br>
            <a:r>
              <a:rPr lang="en-GB" sz="1200" noProof="0" dirty="0" smtClean="0">
                <a:solidFill>
                  <a:schemeClr val="tx1"/>
                </a:solidFill>
                <a:latin typeface="+mn-lt"/>
              </a:rPr>
              <a:t>  www.luxembourg.public.lu/en/le-grand-duche-se-presente/symboles-nationaux/index.html</a:t>
            </a:r>
          </a:p>
          <a:p>
            <a:pPr marL="0" marR="0" indent="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GB" sz="1200" i="1" noProof="0" dirty="0" smtClean="0">
                <a:solidFill>
                  <a:schemeClr val="tx1"/>
                </a:solidFill>
                <a:latin typeface="+mn-lt"/>
              </a:rPr>
              <a:t> About... Symbols</a:t>
            </a:r>
            <a:r>
              <a:rPr lang="en-GB" sz="1200" i="1" baseline="0" noProof="0" dirty="0" smtClean="0">
                <a:solidFill>
                  <a:schemeClr val="tx1"/>
                </a:solidFill>
                <a:latin typeface="+mn-lt"/>
              </a:rPr>
              <a:t> of the State and the</a:t>
            </a:r>
            <a:r>
              <a:rPr lang="en-GB" sz="1200" i="1" noProof="0" dirty="0" smtClean="0">
                <a:solidFill>
                  <a:schemeClr val="tx1"/>
                </a:solidFill>
                <a:latin typeface="+mn-lt"/>
              </a:rPr>
              <a:t> Nation:</a:t>
            </a:r>
            <a:r>
              <a:rPr lang="en-GB" sz="1200" i="1" baseline="0" noProof="0" dirty="0" smtClean="0">
                <a:solidFill>
                  <a:schemeClr val="tx1"/>
                </a:solidFill>
                <a:latin typeface="+mn-lt"/>
              </a:rPr>
              <a:t> </a:t>
            </a:r>
            <a:br>
              <a:rPr lang="en-GB" sz="1200" i="1" baseline="0" noProof="0" dirty="0" smtClean="0">
                <a:solidFill>
                  <a:schemeClr val="tx1"/>
                </a:solidFill>
                <a:latin typeface="+mn-lt"/>
              </a:rPr>
            </a:br>
            <a:r>
              <a:rPr lang="en-GB" sz="1200" i="1" baseline="0" noProof="0" dirty="0" smtClean="0">
                <a:solidFill>
                  <a:schemeClr val="tx1"/>
                </a:solidFill>
                <a:latin typeface="+mn-lt"/>
              </a:rPr>
              <a:t>  </a:t>
            </a:r>
            <a:r>
              <a:rPr lang="en-GB" sz="1200" noProof="0" dirty="0" smtClean="0">
                <a:solidFill>
                  <a:schemeClr val="tx1"/>
                </a:solidFill>
                <a:latin typeface="+mn-lt"/>
              </a:rPr>
              <a:t>www.luxembourg.public.lu/en/publications/d/ap-symboles/index.html</a:t>
            </a:r>
          </a:p>
          <a:p>
            <a:pPr marL="0" marR="0" indent="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GB" sz="1200" i="1" noProof="0" dirty="0" smtClean="0">
                <a:solidFill>
                  <a:schemeClr val="tx1"/>
                </a:solidFill>
                <a:latin typeface="+mn-lt"/>
                <a:cs typeface="Arial" charset="0"/>
              </a:rPr>
              <a:t> Everything</a:t>
            </a:r>
            <a:r>
              <a:rPr lang="en-GB" sz="1200" i="1" baseline="0" noProof="0" dirty="0" smtClean="0">
                <a:solidFill>
                  <a:schemeClr val="tx1"/>
                </a:solidFill>
                <a:latin typeface="+mn-lt"/>
                <a:cs typeface="Arial" charset="0"/>
              </a:rPr>
              <a:t> You Need to Know about the Grand Duchy of Luxembourg</a:t>
            </a:r>
            <a:r>
              <a:rPr lang="en-GB" sz="1200" i="1" noProof="0" dirty="0" smtClean="0">
                <a:solidFill>
                  <a:schemeClr val="tx1"/>
                </a:solidFill>
                <a:latin typeface="+mn-lt"/>
                <a:cs typeface="Arial" charset="0"/>
              </a:rPr>
              <a:t>:</a:t>
            </a:r>
            <a:r>
              <a:rPr lang="en-GB" sz="1200" i="1" baseline="0" noProof="0" dirty="0" smtClean="0">
                <a:solidFill>
                  <a:schemeClr val="tx1"/>
                </a:solidFill>
                <a:latin typeface="+mn-lt"/>
                <a:cs typeface="Arial" charset="0"/>
              </a:rPr>
              <a:t> </a:t>
            </a:r>
            <a:br>
              <a:rPr lang="en-GB" sz="1200" i="1" baseline="0" noProof="0" dirty="0" smtClean="0">
                <a:solidFill>
                  <a:schemeClr val="tx1"/>
                </a:solidFill>
                <a:latin typeface="+mn-lt"/>
                <a:cs typeface="Arial" charset="0"/>
              </a:rPr>
            </a:br>
            <a:r>
              <a:rPr lang="en-GB" sz="1200" i="1" baseline="0" noProof="0" dirty="0" smtClean="0">
                <a:solidFill>
                  <a:schemeClr val="tx1"/>
                </a:solidFill>
                <a:latin typeface="+mn-lt"/>
                <a:cs typeface="Arial" charset="0"/>
              </a:rPr>
              <a:t>  </a:t>
            </a:r>
            <a:r>
              <a:rPr lang="en-GB" sz="1200" noProof="0" dirty="0" smtClean="0">
                <a:solidFill>
                  <a:schemeClr val="tx1"/>
                </a:solidFill>
                <a:latin typeface="+mn-lt"/>
                <a:cs typeface="Arial" charset="0"/>
              </a:rPr>
              <a:t>www.luxembourg.public.lu/en/publications/c/tout-savoir/index.html</a:t>
            </a:r>
            <a:endParaRPr lang="en-GB" sz="1200" noProof="0" dirty="0" smtClean="0">
              <a:solidFill>
                <a:schemeClr val="tx1"/>
              </a:solidFill>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CBA28B-DF43-4C18-8DED-044F8D48F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0911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eaLnBrk="1" hangingPunct="1">
              <a:lnSpc>
                <a:spcPct val="100000"/>
              </a:lnSpc>
              <a:spcBef>
                <a:spcPct val="0"/>
              </a:spcBef>
            </a:pPr>
            <a:r>
              <a:rPr lang="en-GB" sz="1200" b="1" u="sng" noProof="0" dirty="0" smtClean="0"/>
              <a:t>National Symbols:</a:t>
            </a:r>
            <a:r>
              <a:rPr lang="en-GB" sz="1200" b="1" u="sng" baseline="0" noProof="0" dirty="0" smtClean="0"/>
              <a:t> C</a:t>
            </a:r>
            <a:r>
              <a:rPr lang="en-GB" sz="1200" b="1" u="sng" noProof="0" dirty="0" smtClean="0"/>
              <a:t>oats of arms</a:t>
            </a:r>
          </a:p>
          <a:p>
            <a:pPr indent="0" eaLnBrk="1" hangingPunct="1">
              <a:lnSpc>
                <a:spcPct val="100000"/>
              </a:lnSpc>
              <a:spcBef>
                <a:spcPct val="0"/>
              </a:spcBef>
            </a:pPr>
            <a:endParaRPr lang="en-GB" sz="1200" b="1" noProof="0" dirty="0" smtClean="0"/>
          </a:p>
          <a:p>
            <a:pPr indent="0" eaLnBrk="1" hangingPunct="1">
              <a:lnSpc>
                <a:spcPct val="100000"/>
              </a:lnSpc>
              <a:spcBef>
                <a:spcPct val="0"/>
              </a:spcBef>
            </a:pPr>
            <a:r>
              <a:rPr lang="en-GB" sz="1200" noProof="0" dirty="0" smtClean="0"/>
              <a:t>The origins of the state of Luxembourg’s coat of arms date back to the Middle Ages.</a:t>
            </a:r>
          </a:p>
          <a:p>
            <a:pPr indent="0" eaLnBrk="1" hangingPunct="1">
              <a:lnSpc>
                <a:spcPct val="100000"/>
              </a:lnSpc>
              <a:spcBef>
                <a:spcPct val="0"/>
              </a:spcBef>
            </a:pPr>
            <a:endParaRPr lang="en-GB" sz="1200" noProof="0" dirty="0" smtClean="0"/>
          </a:p>
          <a:p>
            <a:pPr indent="0" eaLnBrk="1" hangingPunct="1">
              <a:lnSpc>
                <a:spcPct val="100000"/>
              </a:lnSpc>
              <a:spcBef>
                <a:spcPct val="0"/>
              </a:spcBef>
            </a:pPr>
            <a:r>
              <a:rPr lang="en-GB" sz="1200" noProof="0" dirty="0" smtClean="0"/>
              <a:t>The coat of arms of the Grand Duchy of Luxembourg comes in three levels: lesser, middle and greater.</a:t>
            </a:r>
          </a:p>
          <a:p>
            <a:pPr indent="0" eaLnBrk="1" hangingPunct="1">
              <a:lnSpc>
                <a:spcPct val="100000"/>
              </a:lnSpc>
              <a:spcBef>
                <a:spcPct val="0"/>
              </a:spcBef>
            </a:pPr>
            <a:endParaRPr lang="en-GB" sz="1200" noProof="0" dirty="0" smtClean="0"/>
          </a:p>
          <a:p>
            <a:pPr indent="0" eaLnBrk="1" hangingPunct="1">
              <a:lnSpc>
                <a:spcPct val="100000"/>
              </a:lnSpc>
              <a:spcBef>
                <a:spcPct val="0"/>
              </a:spcBef>
            </a:pPr>
            <a:r>
              <a:rPr lang="en-GB" sz="1200" noProof="0" dirty="0" smtClean="0"/>
              <a:t>They are protected by the law of 23 June 1972 on national emblems.</a:t>
            </a:r>
          </a:p>
          <a:p>
            <a:pPr indent="0" eaLnBrk="1" hangingPunct="1">
              <a:lnSpc>
                <a:spcPct val="100000"/>
              </a:lnSpc>
              <a:spcBef>
                <a:spcPct val="0"/>
              </a:spcBef>
            </a:pPr>
            <a:endParaRPr lang="en-GB" sz="1200" noProof="0" dirty="0" smtClean="0"/>
          </a:p>
          <a:p>
            <a:pPr indent="0" eaLnBrk="1" hangingPunct="1">
              <a:lnSpc>
                <a:spcPct val="100000"/>
              </a:lnSpc>
              <a:spcBef>
                <a:spcPct val="0"/>
              </a:spcBef>
            </a:pPr>
            <a:r>
              <a:rPr lang="en-GB" sz="1200" noProof="0" dirty="0" smtClean="0"/>
              <a:t>You can see:</a:t>
            </a:r>
          </a:p>
          <a:p>
            <a:pPr indent="0" eaLnBrk="1" hangingPunct="1">
              <a:lnSpc>
                <a:spcPct val="100000"/>
              </a:lnSpc>
              <a:spcBef>
                <a:spcPct val="0"/>
              </a:spcBef>
            </a:pPr>
            <a:endParaRPr lang="en-GB" sz="1200" noProof="0" dirty="0" smtClean="0"/>
          </a:p>
          <a:p>
            <a:pPr indent="0" eaLnBrk="1" hangingPunct="1">
              <a:lnSpc>
                <a:spcPct val="100000"/>
              </a:lnSpc>
              <a:spcBef>
                <a:spcPct val="0"/>
              </a:spcBef>
            </a:pPr>
            <a:r>
              <a:rPr lang="en-GB" sz="1200" noProof="0" dirty="0" smtClean="0"/>
              <a:t>- on the left: the lesser coat of arms;</a:t>
            </a:r>
          </a:p>
          <a:p>
            <a:pPr indent="0" eaLnBrk="1" hangingPunct="1">
              <a:lnSpc>
                <a:spcPct val="100000"/>
              </a:lnSpc>
              <a:spcBef>
                <a:spcPct val="0"/>
              </a:spcBef>
            </a:pPr>
            <a:r>
              <a:rPr lang="en-GB" sz="1200" noProof="0" dirty="0" smtClean="0"/>
              <a:t>- in the centre: the middle coat of arms;</a:t>
            </a:r>
          </a:p>
          <a:p>
            <a:pPr indent="0" eaLnBrk="1" hangingPunct="1">
              <a:lnSpc>
                <a:spcPct val="100000"/>
              </a:lnSpc>
              <a:spcBef>
                <a:spcPct val="0"/>
              </a:spcBef>
            </a:pPr>
            <a:r>
              <a:rPr lang="en-GB" sz="1200" noProof="0" dirty="0" smtClean="0"/>
              <a:t>- on the right: the greater coat of arms.</a:t>
            </a:r>
          </a:p>
          <a:p>
            <a:pPr indent="0" eaLnBrk="1" hangingPunct="1">
              <a:lnSpc>
                <a:spcPct val="100000"/>
              </a:lnSpc>
              <a:spcBef>
                <a:spcPct val="0"/>
              </a:spcBef>
            </a:pPr>
            <a:endParaRPr lang="en-GB" sz="1200" noProof="0" dirty="0" smtClean="0"/>
          </a:p>
          <a:p>
            <a:pPr indent="0" eaLnBrk="1" hangingPunct="1">
              <a:lnSpc>
                <a:spcPct val="100000"/>
              </a:lnSpc>
              <a:spcBef>
                <a:spcPct val="0"/>
              </a:spcBef>
            </a:pPr>
            <a:endParaRPr lang="en-GB" sz="1200" noProof="0" dirty="0" smtClean="0"/>
          </a:p>
          <a:p>
            <a:pPr indent="0" eaLnBrk="1" hangingPunct="1">
              <a:lnSpc>
                <a:spcPct val="100000"/>
              </a:lnSpc>
              <a:spcBef>
                <a:spcPct val="0"/>
              </a:spcBef>
            </a:pPr>
            <a:r>
              <a:rPr lang="en-GB" sz="1200" b="1" noProof="0" dirty="0" smtClean="0"/>
              <a:t>FOR MORE INFORMATION</a:t>
            </a:r>
          </a:p>
          <a:p>
            <a:pPr indent="0" eaLnBrk="1" hangingPunct="1">
              <a:lnSpc>
                <a:spcPct val="100000"/>
              </a:lnSpc>
              <a:buFont typeface="Arial" pitchFamily="34" charset="0"/>
              <a:buChar char="•"/>
            </a:pPr>
            <a:r>
              <a:rPr lang="en-GB" sz="1200" noProof="0" dirty="0" smtClean="0"/>
              <a:t> “National Symbols”: </a:t>
            </a:r>
            <a:br>
              <a:rPr lang="en-GB" sz="1200" noProof="0" dirty="0" smtClean="0"/>
            </a:br>
            <a:r>
              <a:rPr lang="en-GB" sz="1200" noProof="0" dirty="0" smtClean="0"/>
              <a:t>  www.luxembourg.public.lu/en/le-grand-duche-se-presente/symboles-nationaux/index.html</a:t>
            </a:r>
          </a:p>
          <a:p>
            <a:pPr marL="0" marR="0" indent="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GB" sz="1200" i="1" noProof="0" dirty="0" smtClean="0"/>
              <a:t> About... Symbols</a:t>
            </a:r>
            <a:r>
              <a:rPr lang="en-GB" sz="1200" i="1" baseline="0" noProof="0" dirty="0" smtClean="0"/>
              <a:t> of the State and the</a:t>
            </a:r>
            <a:r>
              <a:rPr lang="en-GB" sz="1200" i="1" noProof="0" dirty="0" smtClean="0"/>
              <a:t> Nation:</a:t>
            </a:r>
            <a:r>
              <a:rPr lang="en-GB" sz="1200" i="1" baseline="0" noProof="0" dirty="0" smtClean="0"/>
              <a:t> </a:t>
            </a:r>
            <a:br>
              <a:rPr lang="en-GB" sz="1200" i="1" baseline="0" noProof="0" dirty="0" smtClean="0"/>
            </a:br>
            <a:r>
              <a:rPr lang="en-GB" sz="1200" i="1" baseline="0" noProof="0" dirty="0" smtClean="0"/>
              <a:t>  </a:t>
            </a:r>
            <a:r>
              <a:rPr lang="en-GB" sz="1200" noProof="0" dirty="0" smtClean="0"/>
              <a:t>www.luxembourg.public.lu/en/publications/d/ap-symboles/index.html</a:t>
            </a:r>
          </a:p>
          <a:p>
            <a:pPr marL="0" marR="0" indent="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GB" sz="1200" i="1" noProof="0" dirty="0" smtClean="0">
                <a:cs typeface="Arial" charset="0"/>
              </a:rPr>
              <a:t> Everything</a:t>
            </a:r>
            <a:r>
              <a:rPr lang="en-GB" sz="1200" i="1" baseline="0" noProof="0" dirty="0" smtClean="0">
                <a:cs typeface="Arial" charset="0"/>
              </a:rPr>
              <a:t> You Need to Know about the Grand Duchy of Luxembourg</a:t>
            </a:r>
            <a:r>
              <a:rPr lang="en-GB" sz="1200" i="1" noProof="0" dirty="0" smtClean="0">
                <a:cs typeface="Arial" charset="0"/>
              </a:rPr>
              <a:t>:</a:t>
            </a:r>
            <a:r>
              <a:rPr lang="en-GB" sz="1200" i="1" baseline="0" noProof="0" dirty="0" smtClean="0">
                <a:cs typeface="Arial" charset="0"/>
              </a:rPr>
              <a:t> </a:t>
            </a:r>
            <a:br>
              <a:rPr lang="en-GB" sz="1200" i="1" baseline="0" noProof="0" dirty="0" smtClean="0">
                <a:cs typeface="Arial" charset="0"/>
              </a:rPr>
            </a:br>
            <a:r>
              <a:rPr lang="en-GB" sz="1200" i="1" baseline="0" noProof="0" dirty="0" smtClean="0">
                <a:cs typeface="Arial" charset="0"/>
              </a:rPr>
              <a:t>  </a:t>
            </a:r>
            <a:r>
              <a:rPr lang="en-GB" sz="1200" noProof="0" dirty="0" smtClean="0">
                <a:cs typeface="Arial" charset="0"/>
              </a:rPr>
              <a:t>www.luxembourg.public.lu/en/publications/c/tout-savoir/index.html</a:t>
            </a:r>
            <a:endParaRPr lang="en-GB" sz="1200" i="0" noProof="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CBA28B-DF43-4C18-8DED-044F8D48F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2570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eaLnBrk="1" hangingPunct="1">
              <a:lnSpc>
                <a:spcPct val="100000"/>
              </a:lnSpc>
              <a:spcBef>
                <a:spcPct val="0"/>
              </a:spcBef>
            </a:pPr>
            <a:r>
              <a:rPr lang="en-GB" sz="1200" b="1" u="sng" noProof="0" dirty="0" smtClean="0"/>
              <a:t>Festivals and Traditions </a:t>
            </a:r>
          </a:p>
          <a:p>
            <a:pPr indent="0" eaLnBrk="1" hangingPunct="1">
              <a:lnSpc>
                <a:spcPct val="100000"/>
              </a:lnSpc>
              <a:spcBef>
                <a:spcPct val="0"/>
              </a:spcBef>
            </a:pPr>
            <a:endParaRPr lang="en-GB" sz="1200" noProof="0" dirty="0" smtClean="0"/>
          </a:p>
          <a:p>
            <a:pPr indent="0" eaLnBrk="1" hangingPunct="1">
              <a:lnSpc>
                <a:spcPct val="100000"/>
              </a:lnSpc>
              <a:spcBef>
                <a:spcPct val="0"/>
              </a:spcBef>
            </a:pPr>
            <a:r>
              <a:rPr lang="en-GB" sz="1200" noProof="0" dirty="0" smtClean="0"/>
              <a:t>Like other countries, Luxembourg also celebrates Easter and Christmas,</a:t>
            </a:r>
            <a:r>
              <a:rPr lang="en-GB" sz="1200" baseline="0" noProof="0" dirty="0" smtClean="0"/>
              <a:t> as well as </a:t>
            </a:r>
            <a:r>
              <a:rPr lang="en-GB" sz="1200" noProof="0" dirty="0" smtClean="0"/>
              <a:t>other religious-themed occasions. Nevertheless, the Grand Duchy also has its own typically Luxembourg festivals and traditions. The most important or distinctive ones are:</a:t>
            </a:r>
          </a:p>
          <a:p>
            <a:pPr indent="0" eaLnBrk="1" hangingPunct="1">
              <a:lnSpc>
                <a:spcPct val="100000"/>
              </a:lnSpc>
              <a:spcBef>
                <a:spcPct val="0"/>
              </a:spcBef>
            </a:pPr>
            <a:endParaRPr lang="en-GB" sz="1200" noProof="0" dirty="0" smtClean="0">
              <a:cs typeface="Arial" charset="0"/>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lang="en-GB" sz="1200" noProof="0" dirty="0" smtClean="0">
                <a:cs typeface="Arial" charset="0"/>
              </a:rPr>
              <a:t> </a:t>
            </a:r>
            <a:r>
              <a:rPr lang="en-GB" sz="1200" i="1" noProof="0" dirty="0" smtClean="0">
                <a:cs typeface="Arial" charset="0"/>
              </a:rPr>
              <a:t>Liichtmëssdag</a:t>
            </a:r>
            <a:r>
              <a:rPr lang="en-GB" sz="1200" noProof="0" dirty="0" smtClean="0">
                <a:cs typeface="Arial" charset="0"/>
              </a:rPr>
              <a:t> (Candlemas)</a:t>
            </a:r>
          </a:p>
          <a:p>
            <a:pPr indent="0" eaLnBrk="1" hangingPunct="1">
              <a:lnSpc>
                <a:spcPct val="100000"/>
              </a:lnSpc>
              <a:spcBef>
                <a:spcPct val="0"/>
              </a:spcBef>
              <a:buFontTx/>
              <a:buChar char="-"/>
            </a:pPr>
            <a:r>
              <a:rPr lang="en-GB" sz="1200" i="1" noProof="0" dirty="0" smtClean="0">
                <a:cs typeface="Arial" charset="0"/>
              </a:rPr>
              <a:t> Fuesend</a:t>
            </a:r>
            <a:r>
              <a:rPr lang="en-GB" sz="1200" noProof="0" dirty="0" smtClean="0">
                <a:cs typeface="Arial" charset="0"/>
              </a:rPr>
              <a:t> (officially Carnival goes from 2 February to Ash Wednesday, but in reality it continues until mid-Lent)</a:t>
            </a:r>
          </a:p>
          <a:p>
            <a:pPr marL="0" marR="0" lvl="0" indent="0" algn="l" defTabSz="914400" rtl="0" eaLnBrk="1" fontAlgn="base" latinLnBrk="0" hangingPunct="1">
              <a:lnSpc>
                <a:spcPct val="100000"/>
              </a:lnSpc>
              <a:spcBef>
                <a:spcPct val="0"/>
              </a:spcBef>
              <a:spcAft>
                <a:spcPct val="0"/>
              </a:spcAft>
              <a:buClrTx/>
              <a:buSzTx/>
              <a:buFontTx/>
              <a:buChar char="-"/>
              <a:tabLst/>
              <a:defRPr/>
            </a:pPr>
            <a:r>
              <a:rPr lang="en-GB" sz="1200" noProof="0" dirty="0" smtClean="0">
                <a:cs typeface="Arial" charset="0"/>
              </a:rPr>
              <a:t> </a:t>
            </a:r>
            <a:r>
              <a:rPr lang="en-GB" sz="1200" i="1" noProof="0" dirty="0" smtClean="0">
                <a:cs typeface="Arial" charset="0"/>
              </a:rPr>
              <a:t>Buergbrennen</a:t>
            </a:r>
            <a:r>
              <a:rPr lang="en-GB" sz="1200" noProof="0" dirty="0" smtClean="0">
                <a:cs typeface="Arial" charset="0"/>
              </a:rPr>
              <a:t> (driving out winter)</a:t>
            </a:r>
          </a:p>
          <a:p>
            <a:pPr marL="0" marR="0" lvl="0" indent="0" algn="l" defTabSz="914400" rtl="0" eaLnBrk="1" fontAlgn="base" latinLnBrk="0" hangingPunct="1">
              <a:lnSpc>
                <a:spcPct val="100000"/>
              </a:lnSpc>
              <a:spcBef>
                <a:spcPct val="0"/>
              </a:spcBef>
              <a:spcAft>
                <a:spcPct val="0"/>
              </a:spcAft>
              <a:buClrTx/>
              <a:buSzTx/>
              <a:buFontTx/>
              <a:buChar char="-"/>
              <a:tabLst/>
              <a:defRPr/>
            </a:pPr>
            <a:r>
              <a:rPr lang="en-GB" sz="1200" noProof="0" dirty="0" smtClean="0">
                <a:cs typeface="Arial" charset="0"/>
              </a:rPr>
              <a:t> </a:t>
            </a:r>
            <a:r>
              <a:rPr lang="en-GB" sz="1200" i="1" noProof="0" dirty="0" smtClean="0">
                <a:cs typeface="Arial" charset="0"/>
              </a:rPr>
              <a:t>Bretzelsonndeg</a:t>
            </a:r>
            <a:r>
              <a:rPr lang="en-GB" sz="1200" noProof="0" dirty="0" smtClean="0">
                <a:cs typeface="Arial" charset="0"/>
              </a:rPr>
              <a:t> (Pretzel Sunday)</a:t>
            </a:r>
          </a:p>
          <a:p>
            <a:pPr marL="0" marR="0" lvl="0" indent="0" algn="l" defTabSz="914400" rtl="0" eaLnBrk="1" fontAlgn="base" latinLnBrk="0" hangingPunct="1">
              <a:lnSpc>
                <a:spcPct val="100000"/>
              </a:lnSpc>
              <a:spcBef>
                <a:spcPct val="0"/>
              </a:spcBef>
              <a:spcAft>
                <a:spcPct val="0"/>
              </a:spcAft>
              <a:buClrTx/>
              <a:buSzTx/>
              <a:buFontTx/>
              <a:buChar char="-"/>
              <a:tabLst/>
              <a:defRPr/>
            </a:pPr>
            <a:r>
              <a:rPr lang="en-GB" sz="1200" noProof="0" dirty="0" smtClean="0">
                <a:cs typeface="Arial" charset="0"/>
              </a:rPr>
              <a:t> </a:t>
            </a:r>
            <a:r>
              <a:rPr lang="en-GB" sz="1200" i="1" noProof="0" dirty="0" smtClean="0">
                <a:cs typeface="Arial" charset="0"/>
              </a:rPr>
              <a:t>Oktav </a:t>
            </a:r>
            <a:r>
              <a:rPr lang="en-GB" sz="1200" i="0" noProof="0" dirty="0" smtClean="0">
                <a:cs typeface="Arial" charset="0"/>
              </a:rPr>
              <a:t>and</a:t>
            </a:r>
            <a:r>
              <a:rPr lang="en-GB" sz="1200" i="1" noProof="0" dirty="0" smtClean="0">
                <a:cs typeface="Arial" charset="0"/>
              </a:rPr>
              <a:t> Mäertchen </a:t>
            </a:r>
            <a:r>
              <a:rPr lang="en-GB" sz="1200" noProof="0" dirty="0" smtClean="0">
                <a:cs typeface="Arial" charset="0"/>
              </a:rPr>
              <a:t>(</a:t>
            </a:r>
            <a:r>
              <a:rPr lang="en-GB" sz="1200" i="1" noProof="0" dirty="0" smtClean="0">
                <a:cs typeface="Arial" charset="0"/>
              </a:rPr>
              <a:t>Oktav</a:t>
            </a:r>
            <a:r>
              <a:rPr lang="en-GB" sz="1200" noProof="0" dirty="0" smtClean="0">
                <a:cs typeface="Arial" charset="0"/>
              </a:rPr>
              <a:t> pilgrimage)</a:t>
            </a:r>
          </a:p>
          <a:p>
            <a:pPr indent="0" eaLnBrk="1" hangingPunct="1">
              <a:lnSpc>
                <a:spcPct val="100000"/>
              </a:lnSpc>
              <a:spcBef>
                <a:spcPct val="0"/>
              </a:spcBef>
              <a:buFontTx/>
              <a:buChar char="-"/>
            </a:pPr>
            <a:r>
              <a:rPr lang="en-GB" sz="1200" noProof="0" dirty="0" smtClean="0">
                <a:cs typeface="Arial" charset="0"/>
              </a:rPr>
              <a:t> Echternach hopping procession (</a:t>
            </a:r>
            <a:r>
              <a:rPr lang="en-GB" sz="1200" dirty="0" smtClean="0">
                <a:cs typeface="Arial" charset="0"/>
              </a:rPr>
              <a:t>Whit Tuesday)</a:t>
            </a:r>
            <a:endParaRPr lang="en-GB" sz="1200" noProof="0" dirty="0" smtClean="0">
              <a:cs typeface="Arial" charset="0"/>
            </a:endParaRPr>
          </a:p>
          <a:p>
            <a:pPr indent="0" eaLnBrk="1" hangingPunct="1">
              <a:lnSpc>
                <a:spcPct val="100000"/>
              </a:lnSpc>
              <a:spcBef>
                <a:spcPct val="0"/>
              </a:spcBef>
              <a:buFontTx/>
              <a:buChar char="-"/>
            </a:pPr>
            <a:r>
              <a:rPr lang="en-GB" sz="1200" noProof="0" dirty="0" smtClean="0">
                <a:cs typeface="Arial" charset="0"/>
              </a:rPr>
              <a:t> National day (23</a:t>
            </a:r>
            <a:r>
              <a:rPr lang="en-GB" sz="1200" baseline="0" noProof="0" dirty="0" smtClean="0">
                <a:cs typeface="Arial" charset="0"/>
              </a:rPr>
              <a:t> June)</a:t>
            </a:r>
            <a:endParaRPr lang="en-GB" sz="1200" noProof="0" dirty="0" smtClean="0">
              <a:cs typeface="Arial" charset="0"/>
            </a:endParaRPr>
          </a:p>
          <a:p>
            <a:pPr indent="0" eaLnBrk="1" hangingPunct="1">
              <a:lnSpc>
                <a:spcPct val="100000"/>
              </a:lnSpc>
              <a:spcBef>
                <a:spcPct val="0"/>
              </a:spcBef>
              <a:buFontTx/>
              <a:buChar char="-"/>
            </a:pPr>
            <a:r>
              <a:rPr lang="en-GB" sz="1200" i="1" noProof="0" dirty="0" smtClean="0">
                <a:cs typeface="Arial" charset="0"/>
              </a:rPr>
              <a:t> Schueberfouer</a:t>
            </a:r>
            <a:r>
              <a:rPr lang="en-GB" sz="1200" noProof="0" dirty="0" smtClean="0">
                <a:cs typeface="Arial" charset="0"/>
              </a:rPr>
              <a:t> (funfair in Luxembourg City)</a:t>
            </a:r>
          </a:p>
          <a:p>
            <a:pPr indent="0" eaLnBrk="1" hangingPunct="1">
              <a:lnSpc>
                <a:spcPct val="100000"/>
              </a:lnSpc>
              <a:spcBef>
                <a:spcPct val="0"/>
              </a:spcBef>
            </a:pPr>
            <a:r>
              <a:rPr lang="en-GB" sz="1200" noProof="0" dirty="0" smtClean="0">
                <a:cs typeface="Arial" charset="0"/>
              </a:rPr>
              <a:t>- </a:t>
            </a:r>
            <a:r>
              <a:rPr lang="en-GB" sz="1200" b="0" i="1" dirty="0" smtClean="0">
                <a:cs typeface="Arial" charset="0"/>
              </a:rPr>
              <a:t>Kleeschen</a:t>
            </a:r>
            <a:r>
              <a:rPr lang="en-GB" sz="1200" b="0" dirty="0" smtClean="0">
                <a:cs typeface="Arial" charset="0"/>
              </a:rPr>
              <a:t> </a:t>
            </a:r>
            <a:r>
              <a:rPr lang="en-GB" sz="1200" dirty="0" smtClean="0">
                <a:cs typeface="Arial" charset="0"/>
              </a:rPr>
              <a:t>(6 December)</a:t>
            </a:r>
          </a:p>
          <a:p>
            <a:pPr indent="0" eaLnBrk="1" hangingPunct="1">
              <a:lnSpc>
                <a:spcPct val="100000"/>
              </a:lnSpc>
              <a:spcBef>
                <a:spcPct val="0"/>
              </a:spcBef>
              <a:buFontTx/>
              <a:buNone/>
            </a:pPr>
            <a:endParaRPr lang="en-GB" sz="1200" noProof="0" dirty="0" smtClean="0">
              <a:cs typeface="Arial" charset="0"/>
            </a:endParaRPr>
          </a:p>
          <a:p>
            <a:pPr indent="0" eaLnBrk="1" hangingPunct="1">
              <a:lnSpc>
                <a:spcPct val="100000"/>
              </a:lnSpc>
              <a:spcBef>
                <a:spcPct val="0"/>
              </a:spcBef>
              <a:buFontTx/>
              <a:buNone/>
            </a:pPr>
            <a:endParaRPr lang="en-GB" sz="1200" noProof="0" dirty="0" smtClean="0">
              <a:cs typeface="Arial" charset="0"/>
            </a:endParaRPr>
          </a:p>
          <a:p>
            <a:pPr indent="0" eaLnBrk="1" hangingPunct="1">
              <a:lnSpc>
                <a:spcPct val="100000"/>
              </a:lnSpc>
              <a:spcBef>
                <a:spcPct val="0"/>
              </a:spcBef>
            </a:pPr>
            <a:r>
              <a:rPr lang="en-GB" sz="1200" b="1" noProof="0" dirty="0" smtClean="0"/>
              <a:t>FOR MORE INFORMATION</a:t>
            </a:r>
          </a:p>
          <a:p>
            <a:pPr indent="0" eaLnBrk="1" hangingPunct="1">
              <a:lnSpc>
                <a:spcPct val="100000"/>
              </a:lnSpc>
              <a:spcBef>
                <a:spcPct val="0"/>
              </a:spcBef>
              <a:buFont typeface="Arial" pitchFamily="34" charset="0"/>
              <a:buChar char="•"/>
            </a:pPr>
            <a:r>
              <a:rPr lang="en-GB" sz="1200" noProof="0" dirty="0" smtClean="0"/>
              <a:t> “Festivals and Traditions”: </a:t>
            </a:r>
            <a:br>
              <a:rPr lang="en-GB" sz="1200" noProof="0" dirty="0" smtClean="0"/>
            </a:br>
            <a:r>
              <a:rPr lang="en-GB" sz="1200" noProof="0" dirty="0" smtClean="0"/>
              <a:t>  www.luxembourg.public.lu/en/le-grand-duche-se-presente/fetes-traditions/index.html</a:t>
            </a:r>
          </a:p>
          <a:p>
            <a:pPr indent="0" eaLnBrk="1" hangingPunct="1">
              <a:lnSpc>
                <a:spcPct val="100000"/>
              </a:lnSpc>
              <a:spcBef>
                <a:spcPct val="0"/>
              </a:spcBef>
              <a:buFont typeface="Arial" pitchFamily="34" charset="0"/>
              <a:buChar char="•"/>
            </a:pPr>
            <a:r>
              <a:rPr lang="en-GB" sz="1200" i="1" noProof="0" dirty="0" smtClean="0"/>
              <a:t> About… Festivals and Traditions in Luxembourg: </a:t>
            </a:r>
            <a:br>
              <a:rPr lang="en-GB" sz="1200" i="1" noProof="0" dirty="0" smtClean="0"/>
            </a:br>
            <a:r>
              <a:rPr lang="en-GB" sz="1200" i="1" noProof="0" dirty="0" smtClean="0"/>
              <a:t>  </a:t>
            </a:r>
            <a:r>
              <a:rPr lang="en-GB" sz="1200" noProof="0" dirty="0" smtClean="0"/>
              <a:t>www.luxembourg.public.lu/en/publications/a/apropos-fetes-traditions/index.html</a:t>
            </a:r>
          </a:p>
        </p:txBody>
      </p:sp>
      <p:sp>
        <p:nvSpPr>
          <p:cNvPr id="4" name="Slide Number Placeholder 3"/>
          <p:cNvSpPr>
            <a:spLocks noGrp="1"/>
          </p:cNvSpPr>
          <p:nvPr>
            <p:ph type="sldNum" sz="quarter" idx="10"/>
          </p:nvPr>
        </p:nvSpPr>
        <p:spPr/>
        <p:txBody>
          <a:bodyPr/>
          <a:lstStyle/>
          <a:p>
            <a:fld id="{66CBA28B-DF43-4C18-8DED-044F8D48FD28}" type="slidenum">
              <a:rPr lang="en-US" smtClean="0"/>
              <a:t>28</a:t>
            </a:fld>
            <a:endParaRPr lang="en-US" dirty="0"/>
          </a:p>
        </p:txBody>
      </p:sp>
    </p:spTree>
    <p:extLst>
      <p:ext uri="{BB962C8B-B14F-4D97-AF65-F5344CB8AC3E}">
        <p14:creationId xmlns:p14="http://schemas.microsoft.com/office/powerpoint/2010/main" val="34654955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eaLnBrk="1" hangingPunct="1">
              <a:lnSpc>
                <a:spcPct val="100000"/>
              </a:lnSpc>
              <a:spcBef>
                <a:spcPct val="0"/>
              </a:spcBef>
            </a:pPr>
            <a:r>
              <a:rPr lang="en-GB" sz="1200" b="1" u="sng" dirty="0" smtClean="0">
                <a:solidFill>
                  <a:schemeClr val="tx1"/>
                </a:solidFill>
                <a:latin typeface="+mn-lt"/>
                <a:cs typeface="Arial" charset="0"/>
              </a:rPr>
              <a:t>Festivals and Traditions: </a:t>
            </a:r>
            <a:r>
              <a:rPr lang="en-GB" sz="1200" b="1" i="1" u="sng" dirty="0" smtClean="0">
                <a:solidFill>
                  <a:schemeClr val="tx1"/>
                </a:solidFill>
                <a:latin typeface="+mn-lt"/>
                <a:cs typeface="Arial" charset="0"/>
              </a:rPr>
              <a:t>Liichtmëssdag</a:t>
            </a:r>
            <a:r>
              <a:rPr lang="en-GB" sz="1200" b="1" u="sng" dirty="0" smtClean="0">
                <a:solidFill>
                  <a:schemeClr val="tx1"/>
                </a:solidFill>
                <a:latin typeface="+mn-lt"/>
                <a:cs typeface="Arial" charset="0"/>
              </a:rPr>
              <a:t> (Candlemas)</a:t>
            </a:r>
          </a:p>
          <a:p>
            <a:pPr indent="0" eaLnBrk="1" hangingPunct="1">
              <a:lnSpc>
                <a:spcPct val="100000"/>
              </a:lnSpc>
              <a:spcBef>
                <a:spcPct val="0"/>
              </a:spcBef>
            </a:pPr>
            <a:endParaRPr lang="en-GB" sz="1200" dirty="0" smtClean="0">
              <a:solidFill>
                <a:schemeClr val="tx1"/>
              </a:solidFill>
              <a:latin typeface="+mn-lt"/>
            </a:endParaRPr>
          </a:p>
          <a:p>
            <a:pPr indent="0" eaLnBrk="1" hangingPunct="1">
              <a:lnSpc>
                <a:spcPct val="100000"/>
              </a:lnSpc>
              <a:spcBef>
                <a:spcPct val="0"/>
              </a:spcBef>
            </a:pPr>
            <a:r>
              <a:rPr lang="en-GB" sz="1200" dirty="0" smtClean="0">
                <a:solidFill>
                  <a:schemeClr val="tx1"/>
                </a:solidFill>
                <a:latin typeface="+mn-lt"/>
              </a:rPr>
              <a:t>- Every year, on 2 February, children are </a:t>
            </a:r>
            <a:r>
              <a:rPr lang="en-GB" sz="1200" i="1" dirty="0" smtClean="0">
                <a:solidFill>
                  <a:schemeClr val="tx1"/>
                </a:solidFill>
                <a:latin typeface="+mn-lt"/>
              </a:rPr>
              <a:t>liichten</a:t>
            </a:r>
            <a:r>
              <a:rPr lang="en-GB" sz="1200" dirty="0" smtClean="0">
                <a:solidFill>
                  <a:schemeClr val="tx1"/>
                </a:solidFill>
                <a:latin typeface="+mn-lt"/>
              </a:rPr>
              <a:t> (celebrating the light).</a:t>
            </a:r>
          </a:p>
          <a:p>
            <a:pPr indent="0" eaLnBrk="1" hangingPunct="1">
              <a:lnSpc>
                <a:spcPct val="100000"/>
              </a:lnSpc>
              <a:spcBef>
                <a:spcPct val="0"/>
              </a:spcBef>
              <a:buFontTx/>
              <a:buChar char="-"/>
            </a:pPr>
            <a:r>
              <a:rPr lang="en-GB" sz="1200" dirty="0" smtClean="0">
                <a:solidFill>
                  <a:schemeClr val="tx1"/>
                </a:solidFill>
                <a:latin typeface="+mn-lt"/>
              </a:rPr>
              <a:t> Armed with lanterns, they go from house to house in groups requesting sweets and coins to the tune of St Blaise: ‘Léiwer Herrgottsblieschen, gëff ons Speck an Ierbessen…’.</a:t>
            </a:r>
          </a:p>
          <a:p>
            <a:pPr indent="0" eaLnBrk="1" hangingPunct="1">
              <a:lnSpc>
                <a:spcPct val="100000"/>
              </a:lnSpc>
              <a:spcBef>
                <a:spcPct val="0"/>
              </a:spcBef>
              <a:buFontTx/>
              <a:buNone/>
            </a:pPr>
            <a:endParaRPr lang="en-GB" sz="1200" dirty="0" smtClean="0">
              <a:solidFill>
                <a:schemeClr val="tx1"/>
              </a:solidFill>
              <a:latin typeface="+mn-lt"/>
            </a:endParaRPr>
          </a:p>
          <a:p>
            <a:pPr indent="0" eaLnBrk="1" hangingPunct="1">
              <a:lnSpc>
                <a:spcPct val="100000"/>
              </a:lnSpc>
              <a:spcBef>
                <a:spcPct val="0"/>
              </a:spcBef>
              <a:buFontTx/>
              <a:buNone/>
            </a:pPr>
            <a:r>
              <a:rPr lang="en-GB" sz="1200" i="1" kern="1200" dirty="0" smtClean="0">
                <a:solidFill>
                  <a:schemeClr val="tx1"/>
                </a:solidFill>
                <a:latin typeface="+mn-lt"/>
                <a:ea typeface="+mn-ea"/>
                <a:cs typeface="+mn-cs"/>
              </a:rPr>
              <a:t>Image:</a:t>
            </a:r>
            <a:r>
              <a:rPr lang="en-GB" sz="1200" i="0" kern="1200" dirty="0" smtClean="0">
                <a:solidFill>
                  <a:schemeClr val="tx1"/>
                </a:solidFill>
                <a:latin typeface="+mn-lt"/>
                <a:ea typeface="+mn-ea"/>
                <a:cs typeface="+mn-cs"/>
              </a:rPr>
              <a:t> </a:t>
            </a:r>
          </a:p>
          <a:p>
            <a:pPr indent="0" eaLnBrk="1" hangingPunct="1">
              <a:lnSpc>
                <a:spcPct val="100000"/>
              </a:lnSpc>
              <a:spcBef>
                <a:spcPct val="0"/>
              </a:spcBef>
              <a:buFontTx/>
              <a:buNone/>
            </a:pPr>
            <a:r>
              <a:rPr lang="en-GB" sz="1200" i="1" kern="1200" dirty="0" smtClean="0">
                <a:solidFill>
                  <a:schemeClr val="tx1"/>
                </a:solidFill>
                <a:latin typeface="+mn-lt"/>
                <a:ea typeface="+mn-ea"/>
                <a:cs typeface="+mn-cs"/>
              </a:rPr>
              <a:t>Children</a:t>
            </a:r>
            <a:r>
              <a:rPr lang="en-GB" sz="1200" i="1" kern="1200" baseline="0" dirty="0" smtClean="0">
                <a:solidFill>
                  <a:schemeClr val="tx1"/>
                </a:solidFill>
                <a:latin typeface="+mn-lt"/>
                <a:ea typeface="+mn-ea"/>
                <a:cs typeface="+mn-cs"/>
              </a:rPr>
              <a:t> are </a:t>
            </a:r>
            <a:r>
              <a:rPr lang="en-GB" sz="1200" i="0" kern="1200" baseline="0" dirty="0" smtClean="0">
                <a:solidFill>
                  <a:schemeClr val="tx1"/>
                </a:solidFill>
                <a:latin typeface="+mn-lt"/>
                <a:ea typeface="+mn-ea"/>
                <a:cs typeface="+mn-cs"/>
              </a:rPr>
              <a:t>liichten </a:t>
            </a:r>
            <a:r>
              <a:rPr lang="en-GB" i="1" dirty="0" smtClean="0">
                <a:solidFill>
                  <a:schemeClr val="tx1"/>
                </a:solidFill>
                <a:latin typeface="+mn-lt"/>
              </a:rPr>
              <a:t>©</a:t>
            </a:r>
            <a:r>
              <a:rPr lang="en-GB" i="0" dirty="0" smtClean="0">
                <a:solidFill>
                  <a:schemeClr val="tx1"/>
                </a:solidFill>
                <a:latin typeface="+mn-lt"/>
              </a:rPr>
              <a:t> </a:t>
            </a:r>
            <a:r>
              <a:rPr lang="en-GB" sz="1200" i="1" kern="1200" dirty="0" smtClean="0">
                <a:solidFill>
                  <a:schemeClr val="tx1"/>
                </a:solidFill>
                <a:latin typeface="+mn-lt"/>
                <a:ea typeface="+mn-ea"/>
                <a:cs typeface="+mn-cs"/>
              </a:rPr>
              <a:t>SIP</a:t>
            </a:r>
            <a:endParaRPr lang="en-GB" sz="1200" dirty="0" smtClean="0">
              <a:solidFill>
                <a:schemeClr val="tx1"/>
              </a:solidFill>
              <a:latin typeface="+mn-lt"/>
            </a:endParaRPr>
          </a:p>
          <a:p>
            <a:pPr indent="0" eaLnBrk="1" hangingPunct="1">
              <a:lnSpc>
                <a:spcPct val="100000"/>
              </a:lnSpc>
              <a:spcBef>
                <a:spcPct val="0"/>
              </a:spcBef>
            </a:pPr>
            <a:endParaRPr lang="en-GB" sz="1200" dirty="0" smtClean="0">
              <a:solidFill>
                <a:schemeClr val="tx1"/>
              </a:solidFill>
              <a:latin typeface="+mn-lt"/>
            </a:endParaRPr>
          </a:p>
          <a:p>
            <a:pPr indent="0" eaLnBrk="1" hangingPunct="1">
              <a:lnSpc>
                <a:spcPct val="100000"/>
              </a:lnSpc>
              <a:spcBef>
                <a:spcPct val="0"/>
              </a:spcBef>
            </a:pPr>
            <a:endParaRPr lang="en-GB" sz="1200" dirty="0" smtClean="0">
              <a:solidFill>
                <a:schemeClr val="tx1"/>
              </a:solidFill>
              <a:latin typeface="+mn-lt"/>
            </a:endParaRPr>
          </a:p>
          <a:p>
            <a:pPr indent="0" eaLnBrk="1" hangingPunct="1">
              <a:lnSpc>
                <a:spcPct val="100000"/>
              </a:lnSpc>
              <a:spcBef>
                <a:spcPct val="0"/>
              </a:spcBef>
            </a:pPr>
            <a:r>
              <a:rPr lang="en-GB" sz="1200" b="1" noProof="0" dirty="0" smtClean="0">
                <a:solidFill>
                  <a:schemeClr val="tx1"/>
                </a:solidFill>
                <a:latin typeface="+mn-lt"/>
              </a:rPr>
              <a:t>FOR MORE INFORMATION</a:t>
            </a:r>
          </a:p>
          <a:p>
            <a:pPr indent="0" eaLnBrk="1" hangingPunct="1">
              <a:lnSpc>
                <a:spcPct val="100000"/>
              </a:lnSpc>
              <a:spcBef>
                <a:spcPct val="0"/>
              </a:spcBef>
              <a:buFont typeface="Arial" pitchFamily="34" charset="0"/>
              <a:buChar char="•"/>
            </a:pPr>
            <a:r>
              <a:rPr lang="en-GB" sz="1200" noProof="0" dirty="0" smtClean="0">
                <a:solidFill>
                  <a:schemeClr val="tx1"/>
                </a:solidFill>
                <a:latin typeface="+mn-lt"/>
              </a:rPr>
              <a:t> “Festivals and Traditions”: </a:t>
            </a:r>
            <a:br>
              <a:rPr lang="en-GB" sz="1200" noProof="0" dirty="0" smtClean="0">
                <a:solidFill>
                  <a:schemeClr val="tx1"/>
                </a:solidFill>
                <a:latin typeface="+mn-lt"/>
              </a:rPr>
            </a:br>
            <a:r>
              <a:rPr lang="en-GB" sz="1200" noProof="0" dirty="0" smtClean="0">
                <a:solidFill>
                  <a:schemeClr val="tx1"/>
                </a:solidFill>
                <a:latin typeface="+mn-lt"/>
              </a:rPr>
              <a:t>  www.luxembourg.public.lu/en/le-grand-duche-se-presente/fetes-traditions/index.html</a:t>
            </a:r>
          </a:p>
          <a:p>
            <a:pPr indent="0" eaLnBrk="1" hangingPunct="1">
              <a:lnSpc>
                <a:spcPct val="100000"/>
              </a:lnSpc>
              <a:spcBef>
                <a:spcPct val="0"/>
              </a:spcBef>
              <a:buFont typeface="Arial" pitchFamily="34" charset="0"/>
              <a:buChar char="•"/>
            </a:pPr>
            <a:r>
              <a:rPr lang="en-GB" sz="1200" i="1" noProof="0" dirty="0" smtClean="0">
                <a:solidFill>
                  <a:schemeClr val="tx1"/>
                </a:solidFill>
                <a:latin typeface="+mn-lt"/>
              </a:rPr>
              <a:t> About… Festivals and Traditions in Luxembourg: </a:t>
            </a:r>
            <a:br>
              <a:rPr lang="en-GB" sz="1200" i="1" noProof="0" dirty="0" smtClean="0">
                <a:solidFill>
                  <a:schemeClr val="tx1"/>
                </a:solidFill>
                <a:latin typeface="+mn-lt"/>
              </a:rPr>
            </a:br>
            <a:r>
              <a:rPr lang="en-GB" sz="1200" i="1" noProof="0" dirty="0" smtClean="0">
                <a:solidFill>
                  <a:schemeClr val="tx1"/>
                </a:solidFill>
                <a:latin typeface="+mn-lt"/>
              </a:rPr>
              <a:t>  </a:t>
            </a:r>
            <a:r>
              <a:rPr lang="en-GB" sz="1200" noProof="0" dirty="0" smtClean="0">
                <a:solidFill>
                  <a:schemeClr val="tx1"/>
                </a:solidFill>
                <a:latin typeface="+mn-lt"/>
              </a:rPr>
              <a:t>www.luxembourg.public.lu/en/publications/a/apropos-fetes-traditions/index.html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CBA28B-DF43-4C18-8DED-044F8D48F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55280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eaLnBrk="1" hangingPunct="1">
              <a:lnSpc>
                <a:spcPct val="100000"/>
              </a:lnSpc>
              <a:spcBef>
                <a:spcPct val="0"/>
              </a:spcBef>
            </a:pPr>
            <a:r>
              <a:rPr lang="en-GB" sz="1200" b="1" u="sng" noProof="0" dirty="0" smtClean="0">
                <a:solidFill>
                  <a:schemeClr val="tx1"/>
                </a:solidFill>
                <a:latin typeface="+mn-lt"/>
              </a:rPr>
              <a:t>Festivals and Traditions: </a:t>
            </a:r>
            <a:r>
              <a:rPr lang="en-GB" sz="1200" b="1" i="1" u="sng" noProof="0" dirty="0" smtClean="0">
                <a:solidFill>
                  <a:schemeClr val="tx1"/>
                </a:solidFill>
                <a:latin typeface="+mn-lt"/>
              </a:rPr>
              <a:t>Fuesend</a:t>
            </a:r>
            <a:r>
              <a:rPr lang="en-GB" sz="1200" b="1" u="sng" noProof="0" dirty="0" smtClean="0">
                <a:solidFill>
                  <a:schemeClr val="tx1"/>
                </a:solidFill>
                <a:latin typeface="+mn-lt"/>
              </a:rPr>
              <a:t> (Carnival)</a:t>
            </a:r>
          </a:p>
          <a:p>
            <a:pPr indent="0" eaLnBrk="1" hangingPunct="1">
              <a:lnSpc>
                <a:spcPct val="100000"/>
              </a:lnSpc>
              <a:spcBef>
                <a:spcPct val="0"/>
              </a:spcBef>
            </a:pPr>
            <a:endParaRPr lang="en-GB" sz="1200" u="sng" noProof="0" dirty="0" smtClean="0">
              <a:solidFill>
                <a:schemeClr val="tx1"/>
              </a:solidFill>
              <a:latin typeface="+mn-lt"/>
            </a:endParaRPr>
          </a:p>
          <a:p>
            <a:pPr indent="0" eaLnBrk="1" hangingPunct="1">
              <a:lnSpc>
                <a:spcPct val="100000"/>
              </a:lnSpc>
              <a:spcBef>
                <a:spcPct val="0"/>
              </a:spcBef>
            </a:pPr>
            <a:r>
              <a:rPr lang="en-GB" sz="1200" noProof="0" dirty="0" smtClean="0">
                <a:solidFill>
                  <a:schemeClr val="tx1"/>
                </a:solidFill>
                <a:latin typeface="+mn-lt"/>
              </a:rPr>
              <a:t>- Much like their German neighbours, the Luxembourg people love celebrating Carnival with costume balls and cavalcades. </a:t>
            </a:r>
          </a:p>
          <a:p>
            <a:pPr indent="0" eaLnBrk="1" hangingPunct="1">
              <a:lnSpc>
                <a:spcPct val="100000"/>
              </a:lnSpc>
              <a:spcBef>
                <a:spcPct val="0"/>
              </a:spcBef>
              <a:buFontTx/>
              <a:buChar char="-"/>
            </a:pPr>
            <a:r>
              <a:rPr lang="en-GB" sz="1200" noProof="0" dirty="0" smtClean="0">
                <a:solidFill>
                  <a:schemeClr val="tx1"/>
                </a:solidFill>
                <a:latin typeface="+mn-lt"/>
              </a:rPr>
              <a:t> Carnival officially goes from 2 February </a:t>
            </a:r>
            <a:r>
              <a:rPr lang="en-GB" sz="1200" i="1" noProof="0" dirty="0" smtClean="0">
                <a:solidFill>
                  <a:schemeClr val="tx1"/>
                </a:solidFill>
                <a:latin typeface="+mn-lt"/>
              </a:rPr>
              <a:t>(Liichtmëssdag) </a:t>
            </a:r>
            <a:r>
              <a:rPr lang="en-GB" sz="1200" noProof="0" dirty="0" smtClean="0">
                <a:solidFill>
                  <a:schemeClr val="tx1"/>
                </a:solidFill>
                <a:latin typeface="+mn-lt"/>
              </a:rPr>
              <a:t>to Ash Wednesday </a:t>
            </a:r>
            <a:r>
              <a:rPr lang="en-GB" sz="1200" i="1" noProof="0" dirty="0" smtClean="0">
                <a:solidFill>
                  <a:schemeClr val="tx1"/>
                </a:solidFill>
                <a:latin typeface="+mn-lt"/>
              </a:rPr>
              <a:t>(Äschermëttwoch),</a:t>
            </a:r>
            <a:r>
              <a:rPr lang="en-GB" sz="1200" baseline="0" noProof="0" dirty="0" smtClean="0">
                <a:solidFill>
                  <a:schemeClr val="tx1"/>
                </a:solidFill>
                <a:latin typeface="+mn-lt"/>
              </a:rPr>
              <a:t> </a:t>
            </a:r>
            <a:r>
              <a:rPr lang="en-GB" sz="1200" noProof="0" dirty="0" smtClean="0">
                <a:solidFill>
                  <a:schemeClr val="tx1"/>
                </a:solidFill>
                <a:latin typeface="+mn-lt"/>
              </a:rPr>
              <a:t>but in reality it continues until</a:t>
            </a:r>
            <a:r>
              <a:rPr lang="en-GB" sz="1200" baseline="0" noProof="0" dirty="0" smtClean="0">
                <a:solidFill>
                  <a:schemeClr val="tx1"/>
                </a:solidFill>
                <a:latin typeface="+mn-lt"/>
              </a:rPr>
              <a:t> mid-Lent. </a:t>
            </a:r>
            <a:endParaRPr lang="en-GB" sz="1200" noProof="0" dirty="0" smtClean="0">
              <a:solidFill>
                <a:schemeClr val="tx1"/>
              </a:solidFill>
              <a:latin typeface="+mn-lt"/>
            </a:endParaRPr>
          </a:p>
          <a:p>
            <a:pPr indent="0" eaLnBrk="1" hangingPunct="1">
              <a:lnSpc>
                <a:spcPct val="100000"/>
              </a:lnSpc>
              <a:spcBef>
                <a:spcPct val="0"/>
              </a:spcBef>
              <a:buFontTx/>
              <a:buNone/>
            </a:pPr>
            <a:endParaRPr lang="en-GB" sz="1200" noProof="0" dirty="0" smtClean="0">
              <a:solidFill>
                <a:schemeClr val="tx1"/>
              </a:solidFill>
              <a:latin typeface="+mn-lt"/>
            </a:endParaRPr>
          </a:p>
          <a:p>
            <a:pPr marL="0" marR="0" indent="0" algn="l" defTabSz="914400" rtl="0" eaLnBrk="1" fontAlgn="base" latinLnBrk="0" hangingPunct="1">
              <a:lnSpc>
                <a:spcPct val="100000"/>
              </a:lnSpc>
              <a:spcBef>
                <a:spcPct val="0"/>
              </a:spcBef>
              <a:spcAft>
                <a:spcPct val="0"/>
              </a:spcAft>
              <a:buClrTx/>
              <a:buSzTx/>
              <a:buFontTx/>
              <a:buNone/>
              <a:tabLst/>
              <a:defRPr/>
            </a:pPr>
            <a:r>
              <a:rPr lang="en-GB" sz="1200" i="1" kern="1200" noProof="0" dirty="0" smtClean="0">
                <a:solidFill>
                  <a:schemeClr val="tx1"/>
                </a:solidFill>
                <a:latin typeface="+mn-lt"/>
                <a:ea typeface="+mn-ea"/>
                <a:cs typeface="+mn-cs"/>
              </a:rPr>
              <a:t>Images: </a:t>
            </a:r>
            <a:br>
              <a:rPr lang="en-GB" sz="1200" i="1" kern="1200" noProof="0" dirty="0" smtClean="0">
                <a:solidFill>
                  <a:schemeClr val="tx1"/>
                </a:solidFill>
                <a:latin typeface="+mn-lt"/>
                <a:ea typeface="+mn-ea"/>
                <a:cs typeface="+mn-cs"/>
              </a:rPr>
            </a:br>
            <a:r>
              <a:rPr lang="en-GB" sz="1200" i="1" kern="1200" noProof="0" dirty="0" smtClean="0">
                <a:solidFill>
                  <a:schemeClr val="tx1"/>
                </a:solidFill>
                <a:latin typeface="+mn-lt"/>
                <a:ea typeface="+mn-ea"/>
                <a:cs typeface="+mn-cs"/>
              </a:rPr>
              <a:t>on the left, doughnuts </a:t>
            </a:r>
            <a:r>
              <a:rPr lang="en-GB" sz="1200" i="1" dirty="0" smtClean="0">
                <a:solidFill>
                  <a:schemeClr val="tx1"/>
                </a:solidFill>
                <a:latin typeface="+mn-lt"/>
              </a:rPr>
              <a:t>© SIP;</a:t>
            </a:r>
            <a:r>
              <a:rPr lang="en-GB" sz="1200" i="1" baseline="0" dirty="0" smtClean="0">
                <a:solidFill>
                  <a:schemeClr val="tx1"/>
                </a:solidFill>
                <a:latin typeface="+mn-lt"/>
              </a:rPr>
              <a:t/>
            </a:r>
            <a:br>
              <a:rPr lang="en-GB" sz="1200" i="1" baseline="0" dirty="0" smtClean="0">
                <a:solidFill>
                  <a:schemeClr val="tx1"/>
                </a:solidFill>
                <a:latin typeface="+mn-lt"/>
              </a:rPr>
            </a:br>
            <a:r>
              <a:rPr lang="en-GB" sz="1200" i="1" baseline="0" dirty="0" smtClean="0">
                <a:solidFill>
                  <a:schemeClr val="tx1"/>
                </a:solidFill>
                <a:latin typeface="+mn-lt"/>
              </a:rPr>
              <a:t>on the right, carnival parade </a:t>
            </a:r>
            <a:r>
              <a:rPr lang="en-GB" sz="1200" i="1" noProof="0" dirty="0" smtClean="0">
                <a:solidFill>
                  <a:schemeClr val="tx1"/>
                </a:solidFill>
                <a:latin typeface="+mn-lt"/>
              </a:rPr>
              <a:t>© SIP/</a:t>
            </a:r>
            <a:r>
              <a:rPr lang="en-GB" sz="1200" i="1" baseline="0" dirty="0" smtClean="0">
                <a:solidFill>
                  <a:schemeClr val="tx1"/>
                </a:solidFill>
                <a:latin typeface="+mn-lt"/>
              </a:rPr>
              <a:t>Jean-Paul Kieffer.</a:t>
            </a:r>
          </a:p>
          <a:p>
            <a:pPr eaLnBrk="1" hangingPunct="1">
              <a:spcBef>
                <a:spcPct val="0"/>
              </a:spcBef>
            </a:pPr>
            <a:endParaRPr lang="en-GB" sz="1200" dirty="0" smtClean="0">
              <a:solidFill>
                <a:schemeClr val="tx1"/>
              </a:solidFill>
              <a:latin typeface="+mn-lt"/>
            </a:endParaRPr>
          </a:p>
          <a:p>
            <a:pPr eaLnBrk="1" hangingPunct="1">
              <a:spcBef>
                <a:spcPct val="0"/>
              </a:spcBef>
            </a:pPr>
            <a:endParaRPr lang="en-GB" sz="1200" dirty="0" smtClean="0">
              <a:solidFill>
                <a:schemeClr val="tx1"/>
              </a:solidFill>
              <a:latin typeface="+mn-lt"/>
            </a:endParaRPr>
          </a:p>
          <a:p>
            <a:pPr indent="0" eaLnBrk="1" hangingPunct="1">
              <a:lnSpc>
                <a:spcPct val="100000"/>
              </a:lnSpc>
              <a:spcBef>
                <a:spcPct val="0"/>
              </a:spcBef>
            </a:pPr>
            <a:r>
              <a:rPr lang="en-GB" sz="1200" b="1" noProof="0" dirty="0" smtClean="0">
                <a:solidFill>
                  <a:schemeClr val="tx1"/>
                </a:solidFill>
                <a:latin typeface="+mn-lt"/>
              </a:rPr>
              <a:t>FOR MORE INFORMATION</a:t>
            </a:r>
          </a:p>
          <a:p>
            <a:pPr indent="0" eaLnBrk="1" hangingPunct="1">
              <a:lnSpc>
                <a:spcPct val="100000"/>
              </a:lnSpc>
              <a:spcBef>
                <a:spcPct val="0"/>
              </a:spcBef>
              <a:buFont typeface="Arial" pitchFamily="34" charset="0"/>
              <a:buChar char="•"/>
            </a:pPr>
            <a:r>
              <a:rPr lang="en-GB" sz="1200" noProof="0" dirty="0" smtClean="0">
                <a:solidFill>
                  <a:schemeClr val="tx1"/>
                </a:solidFill>
                <a:latin typeface="+mn-lt"/>
              </a:rPr>
              <a:t> “Festivals and Traditions”: </a:t>
            </a:r>
            <a:br>
              <a:rPr lang="en-GB" sz="1200" noProof="0" dirty="0" smtClean="0">
                <a:solidFill>
                  <a:schemeClr val="tx1"/>
                </a:solidFill>
                <a:latin typeface="+mn-lt"/>
              </a:rPr>
            </a:br>
            <a:r>
              <a:rPr lang="en-GB" sz="1200" noProof="0" dirty="0" smtClean="0">
                <a:solidFill>
                  <a:schemeClr val="tx1"/>
                </a:solidFill>
                <a:latin typeface="+mn-lt"/>
              </a:rPr>
              <a:t>  www.luxembourg.public.lu/en/le-grand-duche-se-presente/fetes-traditions/index.html</a:t>
            </a:r>
          </a:p>
          <a:p>
            <a:pPr indent="0" eaLnBrk="1" hangingPunct="1">
              <a:lnSpc>
                <a:spcPct val="100000"/>
              </a:lnSpc>
              <a:spcBef>
                <a:spcPct val="0"/>
              </a:spcBef>
              <a:buFont typeface="Arial" pitchFamily="34" charset="0"/>
              <a:buChar char="•"/>
            </a:pPr>
            <a:r>
              <a:rPr lang="en-GB" sz="1200" i="1" noProof="0" dirty="0" smtClean="0">
                <a:solidFill>
                  <a:schemeClr val="tx1"/>
                </a:solidFill>
                <a:latin typeface="+mn-lt"/>
              </a:rPr>
              <a:t> About… Festivals and Traditions in Luxembourg: </a:t>
            </a:r>
            <a:br>
              <a:rPr lang="en-GB" sz="1200" i="1" noProof="0" dirty="0" smtClean="0">
                <a:solidFill>
                  <a:schemeClr val="tx1"/>
                </a:solidFill>
                <a:latin typeface="+mn-lt"/>
              </a:rPr>
            </a:br>
            <a:r>
              <a:rPr lang="en-GB" sz="1200" i="1" noProof="0" dirty="0" smtClean="0">
                <a:solidFill>
                  <a:schemeClr val="tx1"/>
                </a:solidFill>
                <a:latin typeface="+mn-lt"/>
              </a:rPr>
              <a:t>  </a:t>
            </a:r>
            <a:r>
              <a:rPr lang="en-GB" sz="1200" noProof="0" dirty="0" smtClean="0">
                <a:solidFill>
                  <a:schemeClr val="tx1"/>
                </a:solidFill>
                <a:latin typeface="+mn-lt"/>
              </a:rPr>
              <a:t>www.luxembourg.public.lu/en/publications/a/apropos-fetes-traditions/index.html</a:t>
            </a:r>
            <a:endParaRPr lang="en-GB" dirty="0" smtClean="0">
              <a:solidFill>
                <a:schemeClr val="tx1"/>
              </a:solidFill>
              <a:latin typeface="+mn-lt"/>
            </a:endParaRPr>
          </a:p>
        </p:txBody>
      </p:sp>
      <p:sp>
        <p:nvSpPr>
          <p:cNvPr id="4" name="Slide Number Placeholder 3"/>
          <p:cNvSpPr>
            <a:spLocks noGrp="1"/>
          </p:cNvSpPr>
          <p:nvPr>
            <p:ph type="sldNum" sz="quarter" idx="10"/>
          </p:nvPr>
        </p:nvSpPr>
        <p:spPr/>
        <p:txBody>
          <a:bodyPr/>
          <a:lstStyle/>
          <a:p>
            <a:fld id="{66CBA28B-DF43-4C18-8DED-044F8D48FD28}" type="slidenum">
              <a:rPr lang="en-US" smtClean="0"/>
              <a:t>30</a:t>
            </a:fld>
            <a:endParaRPr lang="en-US" dirty="0"/>
          </a:p>
        </p:txBody>
      </p:sp>
    </p:spTree>
    <p:extLst>
      <p:ext uri="{BB962C8B-B14F-4D97-AF65-F5344CB8AC3E}">
        <p14:creationId xmlns:p14="http://schemas.microsoft.com/office/powerpoint/2010/main" val="4225390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eaLnBrk="1" hangingPunct="1">
              <a:lnSpc>
                <a:spcPct val="100000"/>
              </a:lnSpc>
              <a:spcBef>
                <a:spcPct val="0"/>
              </a:spcBef>
            </a:pPr>
            <a:r>
              <a:rPr lang="en-GB" sz="1200" b="1" u="sng" noProof="0" dirty="0" smtClean="0">
                <a:solidFill>
                  <a:schemeClr val="tx1"/>
                </a:solidFill>
              </a:rPr>
              <a:t>At a Glance</a:t>
            </a:r>
          </a:p>
          <a:p>
            <a:pPr indent="0" eaLnBrk="1" hangingPunct="1">
              <a:lnSpc>
                <a:spcPct val="100000"/>
              </a:lnSpc>
              <a:spcBef>
                <a:spcPct val="0"/>
              </a:spcBef>
            </a:pPr>
            <a:endParaRPr lang="en-GB" sz="1200" b="1" noProof="0" dirty="0" smtClean="0">
              <a:solidFill>
                <a:schemeClr val="tx1"/>
              </a:solidFill>
            </a:endParaRPr>
          </a:p>
          <a:p>
            <a:pPr indent="0" eaLnBrk="1" hangingPunct="1">
              <a:lnSpc>
                <a:spcPct val="100000"/>
              </a:lnSpc>
              <a:spcBef>
                <a:spcPct val="0"/>
              </a:spcBef>
            </a:pPr>
            <a:r>
              <a:rPr lang="en-GB" sz="1200" b="1" noProof="0" dirty="0" smtClean="0">
                <a:solidFill>
                  <a:schemeClr val="tx1"/>
                </a:solidFill>
              </a:rPr>
              <a:t>Official name: </a:t>
            </a:r>
            <a:r>
              <a:rPr lang="en-GB" sz="1200" noProof="0" dirty="0" smtClean="0">
                <a:solidFill>
                  <a:schemeClr val="tx1"/>
                </a:solidFill>
              </a:rPr>
              <a:t>Grand Duchy of Luxembourg. Independent since 1839, it is the world’s only grand duchy.</a:t>
            </a:r>
          </a:p>
          <a:p>
            <a:pPr indent="0" eaLnBrk="1" hangingPunct="1">
              <a:lnSpc>
                <a:spcPct val="100000"/>
              </a:lnSpc>
              <a:spcBef>
                <a:spcPct val="0"/>
              </a:spcBef>
            </a:pPr>
            <a:endParaRPr lang="en-GB" sz="1200" b="1" noProof="0" dirty="0" smtClean="0">
              <a:solidFill>
                <a:schemeClr val="tx1"/>
              </a:solidFill>
            </a:endParaRPr>
          </a:p>
          <a:p>
            <a:pPr indent="0" eaLnBrk="1" hangingPunct="1">
              <a:lnSpc>
                <a:spcPct val="100000"/>
              </a:lnSpc>
              <a:spcBef>
                <a:spcPct val="0"/>
              </a:spcBef>
            </a:pPr>
            <a:r>
              <a:rPr lang="en-GB" sz="1200" b="1" noProof="0" dirty="0" smtClean="0">
                <a:solidFill>
                  <a:schemeClr val="tx1"/>
                </a:solidFill>
              </a:rPr>
              <a:t>Capital: </a:t>
            </a:r>
            <a:r>
              <a:rPr lang="en-GB" sz="1200" noProof="0" dirty="0" smtClean="0">
                <a:solidFill>
                  <a:schemeClr val="tx1"/>
                </a:solidFill>
              </a:rPr>
              <a:t>Luxembourg (116,328 inhabitants as of 31.12.2017)</a:t>
            </a:r>
          </a:p>
          <a:p>
            <a:pPr indent="0" eaLnBrk="1" hangingPunct="1">
              <a:lnSpc>
                <a:spcPct val="100000"/>
              </a:lnSpc>
              <a:spcBef>
                <a:spcPct val="0"/>
              </a:spcBef>
            </a:pPr>
            <a:endParaRPr lang="en-GB" sz="1200" noProof="0" dirty="0" smtClean="0">
              <a:solidFill>
                <a:schemeClr val="tx1"/>
              </a:solidFill>
            </a:endParaRPr>
          </a:p>
          <a:p>
            <a:pPr indent="0" eaLnBrk="1" hangingPunct="1">
              <a:lnSpc>
                <a:spcPct val="100000"/>
              </a:lnSpc>
              <a:spcBef>
                <a:spcPct val="0"/>
              </a:spcBef>
            </a:pPr>
            <a:r>
              <a:rPr lang="en-GB" sz="1200" b="1" noProof="0" dirty="0" smtClean="0">
                <a:solidFill>
                  <a:schemeClr val="tx1"/>
                </a:solidFill>
              </a:rPr>
              <a:t>Neighbouring countries:</a:t>
            </a:r>
            <a:r>
              <a:rPr lang="en-GB" sz="1200" noProof="0" dirty="0" smtClean="0">
                <a:solidFill>
                  <a:schemeClr val="tx1"/>
                </a:solidFill>
              </a:rPr>
              <a:t> Belgium, France, Germany</a:t>
            </a:r>
          </a:p>
          <a:p>
            <a:pPr indent="0" eaLnBrk="1" hangingPunct="1">
              <a:lnSpc>
                <a:spcPct val="100000"/>
              </a:lnSpc>
              <a:spcBef>
                <a:spcPct val="0"/>
              </a:spcBef>
            </a:pPr>
            <a:endParaRPr lang="en-GB" sz="1200" b="1" noProof="0" dirty="0" smtClean="0">
              <a:solidFill>
                <a:schemeClr val="tx1"/>
              </a:solidFill>
            </a:endParaRPr>
          </a:p>
          <a:p>
            <a:pPr indent="0" eaLnBrk="1" hangingPunct="1">
              <a:lnSpc>
                <a:spcPct val="100000"/>
              </a:lnSpc>
              <a:spcBef>
                <a:spcPct val="0"/>
              </a:spcBef>
            </a:pPr>
            <a:r>
              <a:rPr lang="en-GB" sz="1200" b="1" noProof="0" dirty="0" smtClean="0">
                <a:solidFill>
                  <a:schemeClr val="tx1"/>
                </a:solidFill>
              </a:rPr>
              <a:t>Area: </a:t>
            </a:r>
            <a:r>
              <a:rPr lang="en-GB" sz="1200" noProof="0" dirty="0" smtClean="0">
                <a:solidFill>
                  <a:schemeClr val="tx1"/>
                </a:solidFill>
              </a:rPr>
              <a:t>2,586 km</a:t>
            </a:r>
            <a:r>
              <a:rPr lang="en-GB" sz="1200" baseline="30000" noProof="0" dirty="0" smtClean="0">
                <a:solidFill>
                  <a:schemeClr val="tx1"/>
                </a:solidFill>
              </a:rPr>
              <a:t>2</a:t>
            </a:r>
            <a:r>
              <a:rPr lang="en-GB" sz="1200" noProof="0" dirty="0" smtClean="0">
                <a:solidFill>
                  <a:schemeClr val="tx1"/>
                </a:solidFill>
              </a:rPr>
              <a:t>. Luxembourg measures a maximum of 82 km (50.95 miles) from north to south and 57 km (35.42 miles) from east to west.</a:t>
            </a:r>
          </a:p>
          <a:p>
            <a:pPr indent="0" eaLnBrk="1" hangingPunct="1">
              <a:lnSpc>
                <a:spcPct val="100000"/>
              </a:lnSpc>
              <a:spcBef>
                <a:spcPct val="0"/>
              </a:spcBef>
            </a:pPr>
            <a:endParaRPr lang="en-GB" sz="1200" b="1" noProof="0" dirty="0" smtClean="0">
              <a:solidFill>
                <a:schemeClr val="tx1"/>
              </a:solidFill>
            </a:endParaRPr>
          </a:p>
          <a:p>
            <a:pPr indent="0" eaLnBrk="1" hangingPunct="1">
              <a:lnSpc>
                <a:spcPct val="100000"/>
              </a:lnSpc>
              <a:spcBef>
                <a:spcPct val="0"/>
              </a:spcBef>
            </a:pPr>
            <a:r>
              <a:rPr lang="en-GB" sz="1200" b="1" noProof="0" dirty="0" smtClean="0">
                <a:solidFill>
                  <a:schemeClr val="tx1"/>
                </a:solidFill>
              </a:rPr>
              <a:t>Languages: </a:t>
            </a:r>
            <a:r>
              <a:rPr lang="en-GB" sz="1200" b="0" noProof="0" dirty="0" smtClean="0">
                <a:solidFill>
                  <a:schemeClr val="tx1"/>
                </a:solidFill>
              </a:rPr>
              <a:t>Luxembourgish</a:t>
            </a:r>
            <a:r>
              <a:rPr lang="en-GB" sz="1200" b="0" baseline="0" noProof="0" dirty="0" smtClean="0">
                <a:solidFill>
                  <a:schemeClr val="tx1"/>
                </a:solidFill>
              </a:rPr>
              <a:t> (</a:t>
            </a:r>
            <a:r>
              <a:rPr lang="en-GB" sz="1200" i="1" noProof="0" dirty="0" smtClean="0">
                <a:solidFill>
                  <a:schemeClr val="tx1"/>
                </a:solidFill>
              </a:rPr>
              <a:t>Lëtzebuergesch – </a:t>
            </a:r>
            <a:r>
              <a:rPr lang="en-GB" sz="1200" b="1" noProof="0" dirty="0" smtClean="0">
                <a:solidFill>
                  <a:schemeClr val="tx1"/>
                </a:solidFill>
              </a:rPr>
              <a:t>national language</a:t>
            </a:r>
            <a:r>
              <a:rPr lang="en-GB" sz="1200" b="0" noProof="0" dirty="0" smtClean="0">
                <a:solidFill>
                  <a:schemeClr val="tx1"/>
                </a:solidFill>
              </a:rPr>
              <a:t>);</a:t>
            </a:r>
            <a:r>
              <a:rPr lang="en-GB" sz="1200" b="1" noProof="0" dirty="0" smtClean="0">
                <a:solidFill>
                  <a:schemeClr val="tx1"/>
                </a:solidFill>
              </a:rPr>
              <a:t> </a:t>
            </a:r>
            <a:r>
              <a:rPr lang="en-GB" sz="1200" noProof="0" dirty="0" smtClean="0">
                <a:solidFill>
                  <a:schemeClr val="tx1"/>
                </a:solidFill>
              </a:rPr>
              <a:t>French, German,</a:t>
            </a:r>
            <a:r>
              <a:rPr lang="en-GB" sz="1200" baseline="0" noProof="0" dirty="0" smtClean="0">
                <a:solidFill>
                  <a:schemeClr val="tx1"/>
                </a:solidFill>
              </a:rPr>
              <a:t> </a:t>
            </a:r>
            <a:r>
              <a:rPr lang="en-GB" sz="1200" b="0" noProof="0" dirty="0" smtClean="0">
                <a:solidFill>
                  <a:schemeClr val="tx1"/>
                </a:solidFill>
              </a:rPr>
              <a:t>Luxembourgish </a:t>
            </a:r>
            <a:r>
              <a:rPr lang="en-GB" sz="1200" b="1" noProof="0" dirty="0" smtClean="0">
                <a:solidFill>
                  <a:schemeClr val="tx1"/>
                </a:solidFill>
              </a:rPr>
              <a:t>(administrative languages)</a:t>
            </a:r>
            <a:r>
              <a:rPr lang="en-GB" sz="1200" b="0" noProof="0" dirty="0" smtClean="0">
                <a:solidFill>
                  <a:schemeClr val="tx1"/>
                </a:solidFill>
              </a:rPr>
              <a:t>;</a:t>
            </a:r>
            <a:r>
              <a:rPr lang="en-GB" sz="1200" b="1" noProof="0" dirty="0" smtClean="0">
                <a:solidFill>
                  <a:schemeClr val="tx1"/>
                </a:solidFill>
              </a:rPr>
              <a:t> </a:t>
            </a:r>
            <a:r>
              <a:rPr lang="en-GB" sz="1200" noProof="0" dirty="0" smtClean="0">
                <a:solidFill>
                  <a:schemeClr val="tx1"/>
                </a:solidFill>
              </a:rPr>
              <a:t>the majority of the Grand Duchy’s inhabitants are multilingual, speaking additional languages not mentioned above, e.g. English. Added to this are languages spoken by the non-Luxembourg communities, such as Portuguese or Italian.</a:t>
            </a:r>
          </a:p>
          <a:p>
            <a:pPr indent="0" eaLnBrk="1" hangingPunct="1">
              <a:lnSpc>
                <a:spcPct val="100000"/>
              </a:lnSpc>
              <a:spcBef>
                <a:spcPct val="0"/>
              </a:spcBef>
            </a:pPr>
            <a:endParaRPr lang="en-GB" sz="1200" b="1" noProof="0" dirty="0" smtClean="0">
              <a:solidFill>
                <a:schemeClr val="tx1"/>
              </a:solidFill>
            </a:endParaRPr>
          </a:p>
          <a:p>
            <a:pPr indent="0" eaLnBrk="1" hangingPunct="1">
              <a:lnSpc>
                <a:spcPct val="100000"/>
              </a:lnSpc>
              <a:spcBef>
                <a:spcPct val="0"/>
              </a:spcBef>
            </a:pPr>
            <a:r>
              <a:rPr lang="en-GB" sz="1200" b="1" noProof="0" dirty="0" smtClean="0">
                <a:solidFill>
                  <a:schemeClr val="tx1"/>
                </a:solidFill>
              </a:rPr>
              <a:t>Population </a:t>
            </a:r>
            <a:r>
              <a:rPr lang="en-GB" sz="1200" b="1" i="0" noProof="0" dirty="0" smtClean="0">
                <a:solidFill>
                  <a:schemeClr val="tx1"/>
                </a:solidFill>
              </a:rPr>
              <a:t>(as of </a:t>
            </a:r>
            <a:r>
              <a:rPr lang="en-GB" sz="1200" b="1" noProof="0" dirty="0" smtClean="0">
                <a:solidFill>
                  <a:schemeClr val="tx1"/>
                </a:solidFill>
              </a:rPr>
              <a:t>1.1.2018</a:t>
            </a:r>
            <a:r>
              <a:rPr lang="en-GB" sz="1200" b="1" i="0" noProof="0" dirty="0" smtClean="0">
                <a:solidFill>
                  <a:schemeClr val="tx1"/>
                </a:solidFill>
              </a:rPr>
              <a:t>): </a:t>
            </a:r>
          </a:p>
          <a:p>
            <a:pPr indent="0" eaLnBrk="1" hangingPunct="1">
              <a:lnSpc>
                <a:spcPct val="100000"/>
              </a:lnSpc>
              <a:spcBef>
                <a:spcPct val="0"/>
              </a:spcBef>
              <a:buFont typeface="Calibri" pitchFamily="34" charset="0"/>
              <a:buNone/>
            </a:pPr>
            <a:r>
              <a:rPr lang="en-GB" sz="1200" noProof="0" dirty="0" smtClean="0">
                <a:solidFill>
                  <a:schemeClr val="tx1"/>
                </a:solidFill>
                <a:cs typeface="Arial" charset="0"/>
              </a:rPr>
              <a:t>- 602,000 in</a:t>
            </a:r>
            <a:r>
              <a:rPr lang="en-GB" sz="1200" noProof="0" dirty="0" smtClean="0">
                <a:solidFill>
                  <a:schemeClr val="tx1"/>
                </a:solidFill>
              </a:rPr>
              <a:t>habitants;</a:t>
            </a:r>
          </a:p>
          <a:p>
            <a:pPr indent="0" eaLnBrk="1" hangingPunct="1">
              <a:lnSpc>
                <a:spcPct val="100000"/>
              </a:lnSpc>
              <a:spcBef>
                <a:spcPct val="0"/>
              </a:spcBef>
              <a:buFont typeface="Calibri" pitchFamily="34" charset="0"/>
              <a:buNone/>
            </a:pPr>
            <a:r>
              <a:rPr lang="en-GB" sz="1200" noProof="0" dirty="0" smtClean="0">
                <a:solidFill>
                  <a:schemeClr val="tx1"/>
                </a:solidFill>
              </a:rPr>
              <a:t>- more than 170 nationalities;</a:t>
            </a:r>
          </a:p>
          <a:p>
            <a:pPr indent="0" eaLnBrk="1" hangingPunct="1">
              <a:lnSpc>
                <a:spcPct val="100000"/>
              </a:lnSpc>
              <a:spcBef>
                <a:spcPct val="0"/>
              </a:spcBef>
              <a:buFont typeface="Calibri" pitchFamily="34" charset="0"/>
              <a:buNone/>
            </a:pPr>
            <a:r>
              <a:rPr lang="en-GB" sz="1200" noProof="0" dirty="0" smtClean="0">
                <a:solidFill>
                  <a:schemeClr val="tx1"/>
                </a:solidFill>
              </a:rPr>
              <a:t>- percentage of foreigners: 47.9%.</a:t>
            </a:r>
          </a:p>
          <a:p>
            <a:pPr indent="0" eaLnBrk="1" hangingPunct="1">
              <a:lnSpc>
                <a:spcPct val="100000"/>
              </a:lnSpc>
              <a:spcBef>
                <a:spcPct val="0"/>
              </a:spcBef>
            </a:pPr>
            <a:endParaRPr lang="en-GB" sz="1200" noProof="0" dirty="0" smtClean="0">
              <a:solidFill>
                <a:schemeClr val="tx1"/>
              </a:solidFill>
            </a:endParaRPr>
          </a:p>
          <a:p>
            <a:pPr indent="0" eaLnBrk="1" hangingPunct="1">
              <a:lnSpc>
                <a:spcPct val="100000"/>
              </a:lnSpc>
              <a:spcBef>
                <a:spcPct val="0"/>
              </a:spcBef>
            </a:pPr>
            <a:r>
              <a:rPr lang="en-GB" sz="1200" b="1" noProof="0" dirty="0" smtClean="0">
                <a:solidFill>
                  <a:schemeClr val="tx1"/>
                </a:solidFill>
                <a:cs typeface="Arial" charset="0"/>
              </a:rPr>
              <a:t>Time zone: </a:t>
            </a:r>
            <a:r>
              <a:rPr lang="en-GB" sz="1200" noProof="0" dirty="0" smtClean="0">
                <a:solidFill>
                  <a:schemeClr val="tx1"/>
                </a:solidFill>
                <a:cs typeface="Arial" charset="0"/>
              </a:rPr>
              <a:t>GMT/UTC +1</a:t>
            </a:r>
          </a:p>
          <a:p>
            <a:pPr indent="0" eaLnBrk="1" hangingPunct="1">
              <a:lnSpc>
                <a:spcPct val="100000"/>
              </a:lnSpc>
              <a:spcBef>
                <a:spcPct val="0"/>
              </a:spcBef>
            </a:pPr>
            <a:endParaRPr lang="en-GB" sz="1200" b="1" noProof="0" dirty="0" smtClean="0">
              <a:solidFill>
                <a:schemeClr val="tx1"/>
              </a:solidFill>
              <a:cs typeface="Arial" charset="0"/>
            </a:endParaRPr>
          </a:p>
          <a:p>
            <a:pPr indent="0" eaLnBrk="1" hangingPunct="1">
              <a:lnSpc>
                <a:spcPct val="100000"/>
              </a:lnSpc>
              <a:spcBef>
                <a:spcPct val="0"/>
              </a:spcBef>
            </a:pPr>
            <a:r>
              <a:rPr lang="en-GB" sz="1200" b="1" noProof="0" dirty="0" smtClean="0">
                <a:solidFill>
                  <a:schemeClr val="tx1"/>
                </a:solidFill>
                <a:cs typeface="Arial" charset="0"/>
              </a:rPr>
              <a:t>Currency unit: </a:t>
            </a:r>
            <a:r>
              <a:rPr lang="en-GB" sz="1200" noProof="0" dirty="0" smtClean="0">
                <a:solidFill>
                  <a:schemeClr val="tx1"/>
                </a:solidFill>
                <a:cs typeface="Arial" charset="0"/>
              </a:rPr>
              <a:t>euro (1 euro = 100 cents)</a:t>
            </a:r>
            <a:br>
              <a:rPr lang="en-GB" sz="1200" noProof="0" dirty="0" smtClean="0">
                <a:solidFill>
                  <a:schemeClr val="tx1"/>
                </a:solidFill>
                <a:cs typeface="Arial" charset="0"/>
              </a:rPr>
            </a:br>
            <a:endParaRPr lang="en-GB" sz="1200" noProof="0" dirty="0" smtClean="0">
              <a:solidFill>
                <a:schemeClr val="tx1"/>
              </a:solidFill>
              <a:cs typeface="Arial" charset="0"/>
            </a:endParaRPr>
          </a:p>
          <a:p>
            <a:pPr indent="0" eaLnBrk="1" hangingPunct="1">
              <a:lnSpc>
                <a:spcPct val="100000"/>
              </a:lnSpc>
              <a:spcBef>
                <a:spcPct val="0"/>
              </a:spcBef>
            </a:pPr>
            <a:endParaRPr lang="en-GB" sz="1200" noProof="0" dirty="0" smtClean="0">
              <a:solidFill>
                <a:schemeClr val="tx1"/>
              </a:solidFill>
              <a:cs typeface="Arial" charset="0"/>
            </a:endParaRPr>
          </a:p>
          <a:p>
            <a:pPr indent="0" eaLnBrk="1" hangingPunct="1">
              <a:lnSpc>
                <a:spcPct val="100000"/>
              </a:lnSpc>
              <a:spcBef>
                <a:spcPct val="0"/>
              </a:spcBef>
            </a:pPr>
            <a:r>
              <a:rPr lang="en-GB" sz="1200" b="1" noProof="0" dirty="0" smtClean="0">
                <a:solidFill>
                  <a:schemeClr val="tx1"/>
                </a:solidFill>
                <a:cs typeface="Arial" charset="0"/>
              </a:rPr>
              <a:t>FOR MORE INFORMATION</a:t>
            </a:r>
          </a:p>
          <a:p>
            <a:pPr indent="0" eaLnBrk="1" hangingPunct="1">
              <a:lnSpc>
                <a:spcPct val="100000"/>
              </a:lnSpc>
              <a:spcBef>
                <a:spcPct val="0"/>
              </a:spcBef>
              <a:buFont typeface="Arial" pitchFamily="34" charset="0"/>
              <a:buChar char="•"/>
              <a:defRPr/>
            </a:pPr>
            <a:r>
              <a:rPr lang="en-GB" sz="1200" noProof="0" dirty="0" smtClean="0">
                <a:solidFill>
                  <a:schemeClr val="tx1"/>
                </a:solidFill>
                <a:cs typeface="Arial" charset="0"/>
              </a:rPr>
              <a:t> “Luxembourg, an Overview”: </a:t>
            </a:r>
            <a:br>
              <a:rPr lang="en-GB" sz="1200" noProof="0" dirty="0" smtClean="0">
                <a:solidFill>
                  <a:schemeClr val="tx1"/>
                </a:solidFill>
                <a:cs typeface="Arial" charset="0"/>
              </a:rPr>
            </a:br>
            <a:r>
              <a:rPr lang="en-GB" sz="1200" noProof="0" dirty="0" smtClean="0">
                <a:solidFill>
                  <a:schemeClr val="tx1"/>
                </a:solidFill>
                <a:cs typeface="Arial" charset="0"/>
              </a:rPr>
              <a:t>  www.luxembourg.public.lu/en/le-grand-duche-se-presente/luxembourg-tour-horizon/index.html</a:t>
            </a:r>
          </a:p>
          <a:p>
            <a:pPr marL="0" marR="0" indent="0" algn="l" defTabSz="914400" rtl="0" eaLnBrk="1" fontAlgn="base" latinLnBrk="0" hangingPunct="1">
              <a:lnSpc>
                <a:spcPct val="100000"/>
              </a:lnSpc>
              <a:spcBef>
                <a:spcPct val="0"/>
              </a:spcBef>
              <a:spcAft>
                <a:spcPct val="0"/>
              </a:spcAft>
              <a:buClrTx/>
              <a:buSzTx/>
              <a:buFont typeface="Arial" pitchFamily="34" charset="0"/>
              <a:buChar char="•"/>
              <a:tabLst/>
              <a:defRPr/>
            </a:pPr>
            <a:r>
              <a:rPr lang="en-GB" sz="1200" i="1" noProof="0" dirty="0" smtClean="0">
                <a:solidFill>
                  <a:schemeClr val="tx1"/>
                </a:solidFill>
                <a:cs typeface="Arial" charset="0"/>
              </a:rPr>
              <a:t> Everything</a:t>
            </a:r>
            <a:r>
              <a:rPr lang="en-GB" sz="1200" i="1" baseline="0" noProof="0" dirty="0" smtClean="0">
                <a:solidFill>
                  <a:schemeClr val="tx1"/>
                </a:solidFill>
                <a:cs typeface="Arial" charset="0"/>
              </a:rPr>
              <a:t> you need to know about the Grand Duchy of Luxembourg</a:t>
            </a:r>
            <a:r>
              <a:rPr lang="en-GB" sz="1200" i="1" noProof="0" dirty="0" smtClean="0">
                <a:solidFill>
                  <a:schemeClr val="tx1"/>
                </a:solidFill>
                <a:cs typeface="Arial" charset="0"/>
              </a:rPr>
              <a:t>: </a:t>
            </a:r>
            <a:br>
              <a:rPr lang="en-GB" sz="1200" i="1" noProof="0" dirty="0" smtClean="0">
                <a:solidFill>
                  <a:schemeClr val="tx1"/>
                </a:solidFill>
                <a:cs typeface="Arial" charset="0"/>
              </a:rPr>
            </a:br>
            <a:r>
              <a:rPr lang="en-GB" sz="1200" i="1" noProof="0" dirty="0" smtClean="0">
                <a:solidFill>
                  <a:schemeClr val="tx1"/>
                </a:solidFill>
                <a:cs typeface="Arial" charset="0"/>
              </a:rPr>
              <a:t>  </a:t>
            </a:r>
            <a:r>
              <a:rPr lang="en-GB" sz="1200" noProof="0" dirty="0" smtClean="0">
                <a:solidFill>
                  <a:schemeClr val="tx1"/>
                </a:solidFill>
                <a:cs typeface="Arial" charset="0"/>
              </a:rPr>
              <a:t>www.luxembourg.public.lu/en/publications/c/tout-savoir/index.html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CBA28B-DF43-4C18-8DED-044F8D48F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4660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lnSpc>
                <a:spcPct val="100000"/>
              </a:lnSpc>
              <a:spcBef>
                <a:spcPct val="0"/>
              </a:spcBef>
            </a:pPr>
            <a:r>
              <a:rPr lang="en-GB" sz="1200" b="1" u="sng" dirty="0" smtClean="0">
                <a:solidFill>
                  <a:schemeClr val="tx1"/>
                </a:solidFill>
                <a:latin typeface="+mn-lt"/>
              </a:rPr>
              <a:t>Festivals and Traditions: </a:t>
            </a:r>
            <a:r>
              <a:rPr lang="en-GB" sz="1200" b="1" i="1" u="sng" dirty="0" smtClean="0">
                <a:solidFill>
                  <a:schemeClr val="tx1"/>
                </a:solidFill>
                <a:latin typeface="+mn-lt"/>
              </a:rPr>
              <a:t>Buergbrennen</a:t>
            </a:r>
            <a:r>
              <a:rPr lang="en-GB" sz="1200" b="1" u="sng" dirty="0" smtClean="0">
                <a:solidFill>
                  <a:schemeClr val="tx1"/>
                </a:solidFill>
                <a:latin typeface="+mn-lt"/>
              </a:rPr>
              <a:t> (burning of the cross)</a:t>
            </a:r>
          </a:p>
          <a:p>
            <a:pPr marL="0" indent="0" eaLnBrk="1" hangingPunct="1">
              <a:lnSpc>
                <a:spcPct val="100000"/>
              </a:lnSpc>
              <a:spcBef>
                <a:spcPct val="0"/>
              </a:spcBef>
            </a:pPr>
            <a:endParaRPr lang="en-GB" sz="1200" dirty="0" smtClean="0">
              <a:solidFill>
                <a:schemeClr val="tx1"/>
              </a:solidFill>
              <a:latin typeface="+mn-lt"/>
            </a:endParaRPr>
          </a:p>
          <a:p>
            <a:pPr marL="0" indent="0" eaLnBrk="1" hangingPunct="1">
              <a:lnSpc>
                <a:spcPct val="100000"/>
              </a:lnSpc>
              <a:spcBef>
                <a:spcPct val="0"/>
              </a:spcBef>
            </a:pPr>
            <a:r>
              <a:rPr lang="en-GB" sz="1200" dirty="0" smtClean="0">
                <a:solidFill>
                  <a:schemeClr val="tx1"/>
                </a:solidFill>
                <a:latin typeface="+mn-lt"/>
              </a:rPr>
              <a:t>- On the first Sunday of Lent, </a:t>
            </a:r>
            <a:r>
              <a:rPr lang="en-GB" sz="1200" i="1" dirty="0" smtClean="0">
                <a:solidFill>
                  <a:schemeClr val="tx1"/>
                </a:solidFill>
                <a:latin typeface="+mn-lt"/>
              </a:rPr>
              <a:t>Buergen</a:t>
            </a:r>
            <a:r>
              <a:rPr lang="en-GB" sz="1200" dirty="0" smtClean="0">
                <a:solidFill>
                  <a:schemeClr val="tx1"/>
                </a:solidFill>
                <a:latin typeface="+mn-lt"/>
              </a:rPr>
              <a:t> (cross stakes) are set alight throughout the country to chase away the winter;</a:t>
            </a:r>
          </a:p>
          <a:p>
            <a:pPr marL="0" indent="0" eaLnBrk="1" hangingPunct="1">
              <a:lnSpc>
                <a:spcPct val="100000"/>
              </a:lnSpc>
              <a:spcBef>
                <a:spcPct val="0"/>
              </a:spcBef>
              <a:buFontTx/>
              <a:buChar char="-"/>
            </a:pPr>
            <a:r>
              <a:rPr lang="en-GB" sz="1200" dirty="0" smtClean="0">
                <a:solidFill>
                  <a:schemeClr val="tx1"/>
                </a:solidFill>
                <a:latin typeface="+mn-lt"/>
              </a:rPr>
              <a:t> Traditional festival each year</a:t>
            </a:r>
            <a:r>
              <a:rPr lang="en-GB" sz="1200" baseline="0" dirty="0" smtClean="0">
                <a:solidFill>
                  <a:schemeClr val="tx1"/>
                </a:solidFill>
                <a:latin typeface="+mn-lt"/>
              </a:rPr>
              <a:t> </a:t>
            </a:r>
            <a:r>
              <a:rPr lang="en-GB" sz="1200" dirty="0" smtClean="0">
                <a:solidFill>
                  <a:schemeClr val="tx1"/>
                </a:solidFill>
                <a:latin typeface="+mn-lt"/>
              </a:rPr>
              <a:t>attracting</a:t>
            </a:r>
            <a:r>
              <a:rPr lang="en-GB" sz="1200" baseline="0" dirty="0" smtClean="0">
                <a:solidFill>
                  <a:schemeClr val="tx1"/>
                </a:solidFill>
                <a:latin typeface="+mn-lt"/>
              </a:rPr>
              <a:t> </a:t>
            </a:r>
            <a:r>
              <a:rPr lang="en-GB" sz="1200" dirty="0" smtClean="0">
                <a:solidFill>
                  <a:schemeClr val="tx1"/>
                </a:solidFill>
                <a:latin typeface="+mn-lt"/>
              </a:rPr>
              <a:t>thousands of people in different parts of the country.</a:t>
            </a:r>
          </a:p>
          <a:p>
            <a:pPr marL="0" indent="0" eaLnBrk="1" hangingPunct="1">
              <a:lnSpc>
                <a:spcPct val="100000"/>
              </a:lnSpc>
              <a:spcBef>
                <a:spcPct val="0"/>
              </a:spcBef>
              <a:buFontTx/>
              <a:buNone/>
            </a:pPr>
            <a:endParaRPr lang="en-GB" sz="1200" dirty="0" smtClean="0">
              <a:solidFill>
                <a:schemeClr val="tx1"/>
              </a:solidFill>
              <a:latin typeface="+mn-lt"/>
            </a:endParaRPr>
          </a:p>
          <a:p>
            <a:pPr marL="0" marR="0" indent="0" algn="l" defTabSz="914400" rtl="0" eaLnBrk="1" fontAlgn="base" latinLnBrk="0" hangingPunct="1">
              <a:lnSpc>
                <a:spcPct val="100000"/>
              </a:lnSpc>
              <a:spcBef>
                <a:spcPct val="0"/>
              </a:spcBef>
              <a:spcAft>
                <a:spcPct val="0"/>
              </a:spcAft>
              <a:buClrTx/>
              <a:buSzTx/>
              <a:buFontTx/>
              <a:buNone/>
              <a:tabLst/>
              <a:defRPr/>
            </a:pPr>
            <a:r>
              <a:rPr lang="en-GB" sz="1200" i="1" kern="1200" dirty="0" smtClean="0">
                <a:solidFill>
                  <a:schemeClr val="tx1"/>
                </a:solidFill>
                <a:latin typeface="+mn-lt"/>
                <a:ea typeface="+mn-ea"/>
                <a:cs typeface="+mn-cs"/>
              </a:rPr>
              <a:t>Images:</a:t>
            </a:r>
            <a:r>
              <a:rPr lang="en-GB" sz="1200" i="1" kern="1200" baseline="0" dirty="0" smtClean="0">
                <a:solidFill>
                  <a:schemeClr val="tx1"/>
                </a:solidFill>
                <a:latin typeface="+mn-lt"/>
                <a:ea typeface="+mn-ea"/>
                <a:cs typeface="+mn-cs"/>
              </a:rPr>
              <a:t> </a:t>
            </a:r>
            <a:br>
              <a:rPr lang="en-GB" sz="1200" i="1" kern="1200" baseline="0" dirty="0" smtClean="0">
                <a:solidFill>
                  <a:schemeClr val="tx1"/>
                </a:solidFill>
                <a:latin typeface="+mn-lt"/>
                <a:ea typeface="+mn-ea"/>
                <a:cs typeface="+mn-cs"/>
              </a:rPr>
            </a:br>
            <a:r>
              <a:rPr lang="en-GB" sz="1200" i="1" kern="1200" baseline="0" dirty="0" smtClean="0">
                <a:solidFill>
                  <a:schemeClr val="tx1"/>
                </a:solidFill>
                <a:latin typeface="+mn-lt"/>
                <a:ea typeface="+mn-ea"/>
                <a:cs typeface="+mn-cs"/>
              </a:rPr>
              <a:t>on the left, burning cross stake </a:t>
            </a:r>
            <a:r>
              <a:rPr lang="en-GB" i="1" dirty="0" smtClean="0">
                <a:solidFill>
                  <a:schemeClr val="tx1"/>
                </a:solidFill>
                <a:latin typeface="+mn-lt"/>
              </a:rPr>
              <a:t>© </a:t>
            </a:r>
            <a:r>
              <a:rPr lang="en-GB" sz="1200" i="1" dirty="0" smtClean="0">
                <a:solidFill>
                  <a:schemeClr val="tx1"/>
                </a:solidFill>
                <a:latin typeface="+mn-lt"/>
              </a:rPr>
              <a:t>SIP;</a:t>
            </a:r>
            <a:br>
              <a:rPr lang="en-GB" sz="1200" i="1" dirty="0" smtClean="0">
                <a:solidFill>
                  <a:schemeClr val="tx1"/>
                </a:solidFill>
                <a:latin typeface="+mn-lt"/>
              </a:rPr>
            </a:br>
            <a:r>
              <a:rPr lang="en-GB" sz="1200" i="1" dirty="0" smtClean="0">
                <a:solidFill>
                  <a:schemeClr val="tx1"/>
                </a:solidFill>
                <a:latin typeface="+mn-lt"/>
              </a:rPr>
              <a:t>on the right, children with torches</a:t>
            </a:r>
            <a:r>
              <a:rPr lang="en-GB" sz="1200" i="0" dirty="0" smtClean="0">
                <a:solidFill>
                  <a:schemeClr val="tx1"/>
                </a:solidFill>
                <a:latin typeface="+mn-lt"/>
              </a:rPr>
              <a:t> </a:t>
            </a:r>
            <a:r>
              <a:rPr lang="en-GB" sz="1200" i="1" dirty="0" smtClean="0">
                <a:solidFill>
                  <a:schemeClr val="tx1"/>
                </a:solidFill>
                <a:latin typeface="+mn-lt"/>
              </a:rPr>
              <a:t>to</a:t>
            </a:r>
            <a:r>
              <a:rPr lang="en-GB" sz="1200" i="1" baseline="0" dirty="0" smtClean="0">
                <a:solidFill>
                  <a:schemeClr val="tx1"/>
                </a:solidFill>
                <a:latin typeface="+mn-lt"/>
              </a:rPr>
              <a:t> chase away winter </a:t>
            </a:r>
            <a:r>
              <a:rPr lang="en-GB" sz="1200" i="1" noProof="0" dirty="0" smtClean="0">
                <a:solidFill>
                  <a:schemeClr val="tx1"/>
                </a:solidFill>
                <a:latin typeface="+mn-lt"/>
              </a:rPr>
              <a:t>© SIP.</a:t>
            </a:r>
            <a:endParaRPr lang="en-GB" sz="1200" i="1" dirty="0" smtClean="0">
              <a:solidFill>
                <a:schemeClr val="tx1"/>
              </a:solidFill>
              <a:latin typeface="+mn-lt"/>
            </a:endParaRPr>
          </a:p>
          <a:p>
            <a:pPr marL="0" marR="0" indent="0" algn="l" defTabSz="914400" rtl="0" eaLnBrk="1" fontAlgn="base" latinLnBrk="0" hangingPunct="1">
              <a:lnSpc>
                <a:spcPct val="100000"/>
              </a:lnSpc>
              <a:spcBef>
                <a:spcPct val="0"/>
              </a:spcBef>
              <a:spcAft>
                <a:spcPct val="0"/>
              </a:spcAft>
              <a:buClrTx/>
              <a:buSzTx/>
              <a:buFontTx/>
              <a:buNone/>
              <a:tabLst/>
              <a:defRPr/>
            </a:pPr>
            <a:endParaRPr lang="en-GB" sz="1200" dirty="0" smtClean="0">
              <a:solidFill>
                <a:schemeClr val="tx1"/>
              </a:solidFill>
              <a:latin typeface="+mn-lt"/>
            </a:endParaRPr>
          </a:p>
          <a:p>
            <a:pPr marL="0" marR="0" indent="0" algn="l" defTabSz="914400" rtl="0" eaLnBrk="1" fontAlgn="base" latinLnBrk="0" hangingPunct="1">
              <a:lnSpc>
                <a:spcPct val="100000"/>
              </a:lnSpc>
              <a:spcBef>
                <a:spcPct val="0"/>
              </a:spcBef>
              <a:spcAft>
                <a:spcPct val="0"/>
              </a:spcAft>
              <a:buClrTx/>
              <a:buSzTx/>
              <a:buFontTx/>
              <a:buNone/>
              <a:tabLst/>
              <a:defRPr/>
            </a:pPr>
            <a:endParaRPr lang="en-GB" sz="1200" dirty="0" smtClean="0">
              <a:solidFill>
                <a:schemeClr val="tx1"/>
              </a:solidFill>
              <a:latin typeface="+mn-lt"/>
            </a:endParaRPr>
          </a:p>
          <a:p>
            <a:pPr indent="0" eaLnBrk="1" hangingPunct="1">
              <a:lnSpc>
                <a:spcPct val="100000"/>
              </a:lnSpc>
              <a:spcBef>
                <a:spcPct val="0"/>
              </a:spcBef>
            </a:pPr>
            <a:r>
              <a:rPr lang="en-GB" sz="1200" b="1" noProof="0" dirty="0" smtClean="0">
                <a:solidFill>
                  <a:schemeClr val="tx1"/>
                </a:solidFill>
                <a:latin typeface="+mn-lt"/>
              </a:rPr>
              <a:t>FOR MORE INFORMATION</a:t>
            </a:r>
          </a:p>
          <a:p>
            <a:pPr indent="0" eaLnBrk="1" hangingPunct="1">
              <a:lnSpc>
                <a:spcPct val="100000"/>
              </a:lnSpc>
              <a:spcBef>
                <a:spcPct val="0"/>
              </a:spcBef>
              <a:buFont typeface="Arial" pitchFamily="34" charset="0"/>
              <a:buChar char="•"/>
            </a:pPr>
            <a:r>
              <a:rPr lang="en-GB" sz="1200" noProof="0" dirty="0" smtClean="0">
                <a:solidFill>
                  <a:schemeClr val="tx1"/>
                </a:solidFill>
                <a:latin typeface="+mn-lt"/>
              </a:rPr>
              <a:t> “Festivals and Traditions”: </a:t>
            </a:r>
            <a:br>
              <a:rPr lang="en-GB" sz="1200" noProof="0" dirty="0" smtClean="0">
                <a:solidFill>
                  <a:schemeClr val="tx1"/>
                </a:solidFill>
                <a:latin typeface="+mn-lt"/>
              </a:rPr>
            </a:br>
            <a:r>
              <a:rPr lang="en-GB" sz="1200" noProof="0" dirty="0" smtClean="0">
                <a:solidFill>
                  <a:schemeClr val="tx1"/>
                </a:solidFill>
                <a:latin typeface="+mn-lt"/>
              </a:rPr>
              <a:t>  www.luxembourg.public.lu/en/le-grand-duche-se-presente/fetes-traditions/index.html</a:t>
            </a:r>
          </a:p>
          <a:p>
            <a:pPr indent="0" eaLnBrk="1" hangingPunct="1">
              <a:lnSpc>
                <a:spcPct val="100000"/>
              </a:lnSpc>
              <a:spcBef>
                <a:spcPct val="0"/>
              </a:spcBef>
              <a:buFont typeface="Arial" pitchFamily="34" charset="0"/>
              <a:buChar char="•"/>
            </a:pPr>
            <a:r>
              <a:rPr lang="en-GB" sz="1200" i="1" noProof="0" dirty="0" smtClean="0">
                <a:solidFill>
                  <a:schemeClr val="tx1"/>
                </a:solidFill>
                <a:latin typeface="+mn-lt"/>
              </a:rPr>
              <a:t> About… Festivals and Traditions in Luxembourg: </a:t>
            </a:r>
            <a:br>
              <a:rPr lang="en-GB" sz="1200" i="1" noProof="0" dirty="0" smtClean="0">
                <a:solidFill>
                  <a:schemeClr val="tx1"/>
                </a:solidFill>
                <a:latin typeface="+mn-lt"/>
              </a:rPr>
            </a:br>
            <a:r>
              <a:rPr lang="en-GB" sz="1200" i="1" noProof="0" dirty="0" smtClean="0">
                <a:solidFill>
                  <a:schemeClr val="tx1"/>
                </a:solidFill>
                <a:latin typeface="+mn-lt"/>
              </a:rPr>
              <a:t>  </a:t>
            </a:r>
            <a:r>
              <a:rPr lang="en-GB" sz="1200" noProof="0" dirty="0" smtClean="0">
                <a:solidFill>
                  <a:schemeClr val="tx1"/>
                </a:solidFill>
                <a:latin typeface="+mn-lt"/>
              </a:rPr>
              <a:t>www.luxembourg.public.lu/en/publications/a/apropos-fetes-traditions/index.html</a:t>
            </a:r>
            <a:endParaRPr lang="en-GB" dirty="0" smtClean="0">
              <a:solidFill>
                <a:schemeClr val="tx1"/>
              </a:solidFill>
              <a:latin typeface="+mn-lt"/>
            </a:endParaRPr>
          </a:p>
        </p:txBody>
      </p:sp>
      <p:sp>
        <p:nvSpPr>
          <p:cNvPr id="4" name="Slide Number Placeholder 3"/>
          <p:cNvSpPr>
            <a:spLocks noGrp="1"/>
          </p:cNvSpPr>
          <p:nvPr>
            <p:ph type="sldNum" sz="quarter" idx="10"/>
          </p:nvPr>
        </p:nvSpPr>
        <p:spPr/>
        <p:txBody>
          <a:bodyPr/>
          <a:lstStyle/>
          <a:p>
            <a:fld id="{66CBA28B-DF43-4C18-8DED-044F8D48FD28}" type="slidenum">
              <a:rPr lang="en-US" smtClean="0"/>
              <a:t>31</a:t>
            </a:fld>
            <a:endParaRPr lang="en-US" dirty="0"/>
          </a:p>
        </p:txBody>
      </p:sp>
    </p:spTree>
    <p:extLst>
      <p:ext uri="{BB962C8B-B14F-4D97-AF65-F5344CB8AC3E}">
        <p14:creationId xmlns:p14="http://schemas.microsoft.com/office/powerpoint/2010/main" val="17526897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eaLnBrk="1" hangingPunct="1">
              <a:lnSpc>
                <a:spcPct val="100000"/>
              </a:lnSpc>
              <a:spcBef>
                <a:spcPct val="0"/>
              </a:spcBef>
            </a:pPr>
            <a:r>
              <a:rPr lang="en-GB" sz="1200" b="1" u="sng" noProof="0" dirty="0" smtClean="0">
                <a:latin typeface="+mn-lt"/>
              </a:rPr>
              <a:t>Festivals and Traditions: </a:t>
            </a:r>
            <a:r>
              <a:rPr lang="en-GB" sz="1200" b="1" i="1" u="sng" noProof="0" dirty="0" smtClean="0">
                <a:latin typeface="+mn-lt"/>
              </a:rPr>
              <a:t>Bretzelsonndeg </a:t>
            </a:r>
            <a:r>
              <a:rPr lang="en-GB" sz="1200" b="1" i="0" u="sng" noProof="0" dirty="0" smtClean="0">
                <a:latin typeface="+mn-lt"/>
              </a:rPr>
              <a:t>(Pretzel Sunday)</a:t>
            </a:r>
          </a:p>
          <a:p>
            <a:pPr indent="0" eaLnBrk="1" hangingPunct="1">
              <a:lnSpc>
                <a:spcPct val="100000"/>
              </a:lnSpc>
              <a:spcBef>
                <a:spcPct val="0"/>
              </a:spcBef>
            </a:pPr>
            <a:endParaRPr lang="en-GB" sz="1200" u="sng" noProof="0" dirty="0" smtClean="0">
              <a:latin typeface="+mn-lt"/>
            </a:endParaRPr>
          </a:p>
          <a:p>
            <a:pPr indent="0" eaLnBrk="1" hangingPunct="1">
              <a:lnSpc>
                <a:spcPct val="100000"/>
              </a:lnSpc>
              <a:spcBef>
                <a:spcPct val="0"/>
              </a:spcBef>
            </a:pPr>
            <a:r>
              <a:rPr lang="en-GB" sz="1200" noProof="0" dirty="0" smtClean="0">
                <a:latin typeface="+mn-lt"/>
              </a:rPr>
              <a:t>On the fourth Sunday of Lent (known as </a:t>
            </a:r>
            <a:r>
              <a:rPr lang="en-GB" sz="1200" i="1" noProof="0" dirty="0" smtClean="0">
                <a:latin typeface="+mn-lt"/>
              </a:rPr>
              <a:t>Bretzelsonndeg</a:t>
            </a:r>
            <a:r>
              <a:rPr lang="en-GB" sz="1200" i="0" noProof="0" dirty="0" smtClean="0">
                <a:latin typeface="+mn-lt"/>
              </a:rPr>
              <a:t>),</a:t>
            </a:r>
            <a:r>
              <a:rPr lang="en-GB" sz="1200" noProof="0" dirty="0" smtClean="0">
                <a:latin typeface="+mn-lt"/>
              </a:rPr>
              <a:t> tradition dictates that men give their sweethearts a popular pastry known as a </a:t>
            </a:r>
            <a:r>
              <a:rPr lang="en-GB" sz="1200" i="1" noProof="0" dirty="0" smtClean="0">
                <a:latin typeface="+mn-lt"/>
              </a:rPr>
              <a:t>Bretzel</a:t>
            </a:r>
            <a:r>
              <a:rPr lang="en-GB" sz="1200" i="0" baseline="0" noProof="0" dirty="0" smtClean="0">
                <a:latin typeface="+mn-lt"/>
              </a:rPr>
              <a:t> (pretzel).</a:t>
            </a:r>
            <a:r>
              <a:rPr lang="en-GB" sz="1200" noProof="0" dirty="0" smtClean="0">
                <a:latin typeface="+mn-lt"/>
              </a:rPr>
              <a:t> </a:t>
            </a:r>
          </a:p>
          <a:p>
            <a:pPr indent="0" eaLnBrk="1" hangingPunct="1">
              <a:lnSpc>
                <a:spcPct val="100000"/>
              </a:lnSpc>
              <a:spcBef>
                <a:spcPct val="0"/>
              </a:spcBef>
            </a:pPr>
            <a:endParaRPr lang="en-GB" sz="1200" noProof="0" dirty="0" smtClean="0">
              <a:latin typeface="+mn-lt"/>
            </a:endParaRPr>
          </a:p>
          <a:p>
            <a:pPr indent="0" eaLnBrk="1" hangingPunct="1">
              <a:lnSpc>
                <a:spcPct val="100000"/>
              </a:lnSpc>
              <a:spcBef>
                <a:spcPct val="0"/>
              </a:spcBef>
            </a:pPr>
            <a:r>
              <a:rPr lang="en-GB" sz="1200" noProof="0" dirty="0" smtClean="0">
                <a:latin typeface="+mn-lt"/>
              </a:rPr>
              <a:t>If the woman accepts the pretzel, the man may come back on Easter Sunday to receive (chocolate) eggs in return. </a:t>
            </a:r>
          </a:p>
          <a:p>
            <a:pPr indent="0" eaLnBrk="1" hangingPunct="1">
              <a:lnSpc>
                <a:spcPct val="100000"/>
              </a:lnSpc>
              <a:spcBef>
                <a:spcPct val="0"/>
              </a:spcBef>
            </a:pPr>
            <a:endParaRPr lang="en-GB" sz="1200" noProof="0" dirty="0" smtClean="0">
              <a:latin typeface="+mn-lt"/>
            </a:endParaRPr>
          </a:p>
          <a:p>
            <a:pPr indent="0" eaLnBrk="1" hangingPunct="1">
              <a:lnSpc>
                <a:spcPct val="100000"/>
              </a:lnSpc>
              <a:spcBef>
                <a:spcPct val="0"/>
              </a:spcBef>
            </a:pPr>
            <a:r>
              <a:rPr lang="en-GB" sz="1200" noProof="0" dirty="0" smtClean="0">
                <a:latin typeface="+mn-lt"/>
              </a:rPr>
              <a:t>On a leap year, the tradition is reversed: the ladies are the ones offering the pretzels.</a:t>
            </a:r>
          </a:p>
          <a:p>
            <a:pPr indent="0" eaLnBrk="1" hangingPunct="1">
              <a:lnSpc>
                <a:spcPct val="100000"/>
              </a:lnSpc>
              <a:spcBef>
                <a:spcPct val="0"/>
              </a:spcBef>
            </a:pPr>
            <a:endParaRPr lang="en-GB" sz="1200" noProof="0" dirty="0" smtClean="0">
              <a:latin typeface="+mn-lt"/>
            </a:endParaRPr>
          </a:p>
          <a:p>
            <a:pPr indent="0" eaLnBrk="1" hangingPunct="1">
              <a:lnSpc>
                <a:spcPct val="100000"/>
              </a:lnSpc>
              <a:spcBef>
                <a:spcPct val="0"/>
              </a:spcBef>
            </a:pPr>
            <a:r>
              <a:rPr lang="en-GB" sz="1200" i="1" noProof="0" dirty="0" smtClean="0">
                <a:latin typeface="+mn-lt"/>
              </a:rPr>
              <a:t>Images: </a:t>
            </a:r>
            <a:br>
              <a:rPr lang="en-GB" sz="1200" i="1" noProof="0" dirty="0" smtClean="0">
                <a:latin typeface="+mn-lt"/>
              </a:rPr>
            </a:br>
            <a:r>
              <a:rPr lang="en-GB" sz="1200" i="1" noProof="0" dirty="0" smtClean="0">
                <a:latin typeface="+mn-lt"/>
              </a:rPr>
              <a:t>on the left, preparing</a:t>
            </a:r>
            <a:r>
              <a:rPr lang="en-GB" sz="1200" i="1" baseline="0" noProof="0" dirty="0" smtClean="0">
                <a:latin typeface="+mn-lt"/>
              </a:rPr>
              <a:t> pretzels </a:t>
            </a:r>
            <a:r>
              <a:rPr lang="en-GB" sz="1200" i="1" dirty="0" smtClean="0">
                <a:latin typeface="+mn-lt"/>
              </a:rPr>
              <a:t>©</a:t>
            </a:r>
            <a:r>
              <a:rPr lang="en-GB" sz="1200" i="1" baseline="0" dirty="0" smtClean="0">
                <a:latin typeface="+mn-lt"/>
              </a:rPr>
              <a:t> SIP/Zineb Ruppert;</a:t>
            </a:r>
            <a:br>
              <a:rPr lang="en-GB" sz="1200" i="1" baseline="0" dirty="0" smtClean="0">
                <a:latin typeface="+mn-lt"/>
              </a:rPr>
            </a:br>
            <a:r>
              <a:rPr lang="en-GB" sz="1200" i="1" baseline="0" dirty="0" smtClean="0">
                <a:latin typeface="+mn-lt"/>
              </a:rPr>
              <a:t>on the right, basket with pretzels </a:t>
            </a:r>
            <a:r>
              <a:rPr lang="en-GB" sz="1200" i="1" noProof="0" dirty="0" smtClean="0">
                <a:latin typeface="+mn-lt"/>
              </a:rPr>
              <a:t>© SIP/Zineb Ruppert.</a:t>
            </a:r>
            <a:r>
              <a:rPr lang="en-GB" sz="1200" i="1" kern="1200" dirty="0" smtClean="0">
                <a:solidFill>
                  <a:schemeClr val="tx1"/>
                </a:solidFill>
                <a:latin typeface="+mn-lt"/>
                <a:ea typeface="+mn-ea"/>
                <a:cs typeface="+mn-cs"/>
              </a:rPr>
              <a:t/>
            </a:r>
            <a:br>
              <a:rPr lang="en-GB" sz="1200" i="1" kern="1200" dirty="0" smtClean="0">
                <a:solidFill>
                  <a:schemeClr val="tx1"/>
                </a:solidFill>
                <a:latin typeface="+mn-lt"/>
                <a:ea typeface="+mn-ea"/>
                <a:cs typeface="+mn-cs"/>
              </a:rPr>
            </a:br>
            <a:endParaRPr lang="en-GB" sz="1200" i="1" kern="1200" dirty="0" smtClean="0">
              <a:solidFill>
                <a:schemeClr val="tx1"/>
              </a:solidFill>
              <a:latin typeface="+mn-lt"/>
              <a:ea typeface="+mn-ea"/>
              <a:cs typeface="+mn-cs"/>
            </a:endParaRPr>
          </a:p>
          <a:p>
            <a:pPr indent="0" eaLnBrk="1" hangingPunct="1">
              <a:lnSpc>
                <a:spcPct val="100000"/>
              </a:lnSpc>
              <a:spcBef>
                <a:spcPct val="0"/>
              </a:spcBef>
            </a:pPr>
            <a:r>
              <a:rPr lang="en-GB" sz="1200" i="1" kern="1200" dirty="0" smtClean="0">
                <a:solidFill>
                  <a:schemeClr val="tx1"/>
                </a:solidFill>
                <a:latin typeface="+mn-lt"/>
                <a:ea typeface="+mn-ea"/>
                <a:cs typeface="+mn-cs"/>
              </a:rPr>
              <a:t/>
            </a:r>
            <a:br>
              <a:rPr lang="en-GB" sz="1200" i="1" kern="1200" dirty="0" smtClean="0">
                <a:solidFill>
                  <a:schemeClr val="tx1"/>
                </a:solidFill>
                <a:latin typeface="+mn-lt"/>
                <a:ea typeface="+mn-ea"/>
                <a:cs typeface="+mn-cs"/>
              </a:rPr>
            </a:br>
            <a:r>
              <a:rPr lang="en-GB" sz="1200" b="1" noProof="0" dirty="0" smtClean="0">
                <a:latin typeface="+mn-lt"/>
              </a:rPr>
              <a:t>FOR MORE INFORMATION</a:t>
            </a:r>
          </a:p>
          <a:p>
            <a:pPr indent="0" eaLnBrk="1" hangingPunct="1">
              <a:lnSpc>
                <a:spcPct val="100000"/>
              </a:lnSpc>
              <a:spcBef>
                <a:spcPct val="0"/>
              </a:spcBef>
              <a:buFont typeface="Arial" pitchFamily="34" charset="0"/>
              <a:buChar char="•"/>
            </a:pPr>
            <a:r>
              <a:rPr lang="en-GB" sz="1200" noProof="0" dirty="0" smtClean="0">
                <a:latin typeface="+mn-lt"/>
              </a:rPr>
              <a:t> “Festivals and Traditions”: </a:t>
            </a:r>
            <a:br>
              <a:rPr lang="en-GB" sz="1200" noProof="0" dirty="0" smtClean="0">
                <a:latin typeface="+mn-lt"/>
              </a:rPr>
            </a:br>
            <a:r>
              <a:rPr lang="en-GB" sz="1200" noProof="0" dirty="0" smtClean="0">
                <a:latin typeface="+mn-lt"/>
              </a:rPr>
              <a:t>  www.luxembourg.public.lu/en/le-grand-duche-se-presente/fetes-traditions/index.html</a:t>
            </a:r>
          </a:p>
          <a:p>
            <a:pPr indent="0" eaLnBrk="1" hangingPunct="1">
              <a:lnSpc>
                <a:spcPct val="100000"/>
              </a:lnSpc>
              <a:spcBef>
                <a:spcPct val="0"/>
              </a:spcBef>
              <a:buFont typeface="Arial" pitchFamily="34" charset="0"/>
              <a:buChar char="•"/>
            </a:pPr>
            <a:r>
              <a:rPr lang="en-GB" sz="1200" i="1" noProof="0" dirty="0" smtClean="0">
                <a:latin typeface="+mn-lt"/>
              </a:rPr>
              <a:t> About… Festivals and Traditions in Luxembourg: </a:t>
            </a:r>
            <a:br>
              <a:rPr lang="en-GB" sz="1200" i="1" noProof="0" dirty="0" smtClean="0">
                <a:latin typeface="+mn-lt"/>
              </a:rPr>
            </a:br>
            <a:r>
              <a:rPr lang="en-GB" sz="1200" i="1" noProof="0" dirty="0" smtClean="0">
                <a:latin typeface="+mn-lt"/>
              </a:rPr>
              <a:t>  </a:t>
            </a:r>
            <a:r>
              <a:rPr lang="en-GB" sz="1200" noProof="0" dirty="0" smtClean="0">
                <a:latin typeface="+mn-lt"/>
              </a:rPr>
              <a:t>www.luxembourg.public.lu/en/publications/a/apropos-fetes-traditions/index.html</a:t>
            </a:r>
            <a:endParaRPr lang="en-GB" sz="1200" dirty="0" smtClean="0">
              <a:latin typeface="+mn-lt"/>
            </a:endParaRPr>
          </a:p>
        </p:txBody>
      </p:sp>
      <p:sp>
        <p:nvSpPr>
          <p:cNvPr id="4" name="Slide Number Placeholder 3"/>
          <p:cNvSpPr>
            <a:spLocks noGrp="1"/>
          </p:cNvSpPr>
          <p:nvPr>
            <p:ph type="sldNum" sz="quarter" idx="10"/>
          </p:nvPr>
        </p:nvSpPr>
        <p:spPr/>
        <p:txBody>
          <a:bodyPr/>
          <a:lstStyle/>
          <a:p>
            <a:fld id="{66CBA28B-DF43-4C18-8DED-044F8D48FD28}" type="slidenum">
              <a:rPr lang="en-US" smtClean="0"/>
              <a:t>32</a:t>
            </a:fld>
            <a:endParaRPr lang="en-US" dirty="0"/>
          </a:p>
        </p:txBody>
      </p:sp>
    </p:spTree>
    <p:extLst>
      <p:ext uri="{BB962C8B-B14F-4D97-AF65-F5344CB8AC3E}">
        <p14:creationId xmlns:p14="http://schemas.microsoft.com/office/powerpoint/2010/main" val="6386667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eaLnBrk="1" hangingPunct="1">
              <a:lnSpc>
                <a:spcPct val="100000"/>
              </a:lnSpc>
              <a:spcBef>
                <a:spcPct val="0"/>
              </a:spcBef>
            </a:pPr>
            <a:r>
              <a:rPr lang="en-GB" sz="1200" b="1" u="sng" noProof="0" dirty="0" smtClean="0">
                <a:latin typeface="+mn-lt"/>
              </a:rPr>
              <a:t>Festivals and Traditions: </a:t>
            </a:r>
            <a:r>
              <a:rPr lang="en-GB" sz="1200" b="1" i="1" u="sng" noProof="0" dirty="0" smtClean="0">
                <a:latin typeface="+mn-lt"/>
              </a:rPr>
              <a:t>Oktav </a:t>
            </a:r>
            <a:r>
              <a:rPr lang="en-GB" sz="1200" b="1" i="0" u="sng" noProof="0" dirty="0" smtClean="0">
                <a:latin typeface="+mn-lt"/>
              </a:rPr>
              <a:t>and</a:t>
            </a:r>
            <a:r>
              <a:rPr lang="en-GB" sz="1200" b="1" i="1" u="sng" noProof="0" dirty="0" smtClean="0">
                <a:latin typeface="+mn-lt"/>
              </a:rPr>
              <a:t> Mäertchen</a:t>
            </a:r>
          </a:p>
          <a:p>
            <a:pPr indent="0" eaLnBrk="1" hangingPunct="1">
              <a:lnSpc>
                <a:spcPct val="100000"/>
              </a:lnSpc>
              <a:spcBef>
                <a:spcPct val="0"/>
              </a:spcBef>
            </a:pPr>
            <a:endParaRPr lang="en-GB" sz="1200" noProof="0" dirty="0" smtClean="0">
              <a:latin typeface="+mn-lt"/>
            </a:endParaRPr>
          </a:p>
          <a:p>
            <a:pPr indent="0" eaLnBrk="1" hangingPunct="1">
              <a:lnSpc>
                <a:spcPct val="100000"/>
              </a:lnSpc>
              <a:spcBef>
                <a:spcPct val="0"/>
              </a:spcBef>
            </a:pPr>
            <a:r>
              <a:rPr lang="en-GB" sz="1200" b="1" i="1" noProof="0" dirty="0" smtClean="0">
                <a:latin typeface="+mn-lt"/>
              </a:rPr>
              <a:t>Oktav </a:t>
            </a:r>
          </a:p>
          <a:p>
            <a:pPr indent="0" eaLnBrk="1" hangingPunct="1">
              <a:lnSpc>
                <a:spcPct val="100000"/>
              </a:lnSpc>
              <a:spcBef>
                <a:spcPct val="0"/>
              </a:spcBef>
            </a:pPr>
            <a:r>
              <a:rPr lang="en-GB" sz="1200" noProof="0" dirty="0" smtClean="0">
                <a:latin typeface="+mn-lt"/>
              </a:rPr>
              <a:t>- The most important religious event of the year to take</a:t>
            </a:r>
            <a:r>
              <a:rPr lang="en-GB" sz="1200" baseline="0" noProof="0" dirty="0" smtClean="0">
                <a:latin typeface="+mn-lt"/>
              </a:rPr>
              <a:t> place </a:t>
            </a:r>
            <a:r>
              <a:rPr lang="en-GB" sz="1200" noProof="0" dirty="0" smtClean="0">
                <a:latin typeface="+mn-lt"/>
              </a:rPr>
              <a:t>in Luxembourg City;</a:t>
            </a:r>
          </a:p>
          <a:p>
            <a:pPr indent="0" eaLnBrk="1" hangingPunct="1">
              <a:lnSpc>
                <a:spcPct val="100000"/>
              </a:lnSpc>
              <a:spcBef>
                <a:spcPct val="0"/>
              </a:spcBef>
            </a:pPr>
            <a:r>
              <a:rPr lang="en-GB" sz="1200" noProof="0" dirty="0" smtClean="0">
                <a:latin typeface="+mn-lt"/>
              </a:rPr>
              <a:t>- Annual pilgrimage in honour of Our Lady of Luxembourg, conducted over a fortnight towards the second half of April;</a:t>
            </a:r>
          </a:p>
          <a:p>
            <a:pPr indent="0" eaLnBrk="1" hangingPunct="1">
              <a:lnSpc>
                <a:spcPct val="100000"/>
              </a:lnSpc>
              <a:spcBef>
                <a:spcPct val="0"/>
              </a:spcBef>
              <a:buFontTx/>
              <a:buChar char="-"/>
            </a:pPr>
            <a:r>
              <a:rPr lang="en-GB" sz="1200" noProof="0" dirty="0" smtClean="0">
                <a:latin typeface="+mn-lt"/>
              </a:rPr>
              <a:t> Every</a:t>
            </a:r>
            <a:r>
              <a:rPr lang="en-GB" sz="1200" baseline="0" noProof="0" dirty="0" smtClean="0">
                <a:latin typeface="+mn-lt"/>
              </a:rPr>
              <a:t> year, i</a:t>
            </a:r>
            <a:r>
              <a:rPr lang="en-GB" sz="1200" noProof="0" dirty="0" smtClean="0">
                <a:latin typeface="+mn-lt"/>
              </a:rPr>
              <a:t>t attracts 60,000</a:t>
            </a:r>
            <a:r>
              <a:rPr lang="en-GB" sz="1200" baseline="0" noProof="0" dirty="0" smtClean="0">
                <a:latin typeface="+mn-lt"/>
              </a:rPr>
              <a:t> </a:t>
            </a:r>
            <a:r>
              <a:rPr lang="en-GB" sz="1200" noProof="0" dirty="0" smtClean="0">
                <a:latin typeface="+mn-lt"/>
              </a:rPr>
              <a:t>pilgrims;</a:t>
            </a:r>
          </a:p>
          <a:p>
            <a:pPr indent="0" eaLnBrk="1" hangingPunct="1">
              <a:lnSpc>
                <a:spcPct val="100000"/>
              </a:lnSpc>
              <a:spcBef>
                <a:spcPct val="0"/>
              </a:spcBef>
              <a:buFontTx/>
              <a:buChar char="-"/>
            </a:pPr>
            <a:r>
              <a:rPr lang="en-GB" sz="1200" noProof="0" dirty="0" smtClean="0">
                <a:latin typeface="+mn-lt"/>
              </a:rPr>
              <a:t> Its origins date back to the 17</a:t>
            </a:r>
            <a:r>
              <a:rPr lang="en-GB" sz="1200" baseline="30000" noProof="0" dirty="0" smtClean="0">
                <a:latin typeface="+mn-lt"/>
              </a:rPr>
              <a:t>th</a:t>
            </a:r>
            <a:r>
              <a:rPr lang="en-GB" sz="1200" noProof="0" dirty="0" smtClean="0">
                <a:latin typeface="+mn-lt"/>
              </a:rPr>
              <a:t> century.</a:t>
            </a:r>
          </a:p>
          <a:p>
            <a:pPr indent="0" eaLnBrk="1" hangingPunct="1">
              <a:lnSpc>
                <a:spcPct val="100000"/>
              </a:lnSpc>
              <a:spcBef>
                <a:spcPct val="0"/>
              </a:spcBef>
            </a:pPr>
            <a:endParaRPr lang="en-GB" sz="1200" noProof="0" dirty="0" smtClean="0">
              <a:latin typeface="+mn-lt"/>
            </a:endParaRPr>
          </a:p>
          <a:p>
            <a:pPr indent="0" eaLnBrk="1" hangingPunct="1">
              <a:lnSpc>
                <a:spcPct val="100000"/>
              </a:lnSpc>
              <a:spcBef>
                <a:spcPct val="0"/>
              </a:spcBef>
            </a:pPr>
            <a:r>
              <a:rPr lang="en-GB" sz="1200" noProof="0" dirty="0" smtClean="0">
                <a:latin typeface="+mn-lt"/>
              </a:rPr>
              <a:t>The </a:t>
            </a:r>
            <a:r>
              <a:rPr lang="en-GB" sz="1200" i="1" noProof="0" dirty="0" smtClean="0">
                <a:latin typeface="+mn-lt"/>
              </a:rPr>
              <a:t>Oktav</a:t>
            </a:r>
            <a:r>
              <a:rPr lang="en-GB" sz="1200" noProof="0" dirty="0" smtClean="0">
                <a:latin typeface="+mn-lt"/>
              </a:rPr>
              <a:t> is traditionally accompanied by a market on </a:t>
            </a:r>
            <a:r>
              <a:rPr lang="en-GB" sz="1200" i="1" noProof="0" dirty="0" smtClean="0">
                <a:latin typeface="+mn-lt"/>
              </a:rPr>
              <a:t>Knuedler</a:t>
            </a:r>
            <a:r>
              <a:rPr lang="en-GB" sz="1200" noProof="0" dirty="0" smtClean="0">
                <a:latin typeface="+mn-lt"/>
              </a:rPr>
              <a:t> (Place Guillaume II) and Place de la Constitution, known as the </a:t>
            </a:r>
            <a:r>
              <a:rPr lang="en-GB" sz="1200" b="1" i="1" noProof="0" dirty="0" smtClean="0">
                <a:latin typeface="+mn-lt"/>
              </a:rPr>
              <a:t>Mäertchen</a:t>
            </a:r>
            <a:r>
              <a:rPr lang="en-GB" sz="1200" noProof="0" dirty="0" smtClean="0">
                <a:latin typeface="+mn-lt"/>
              </a:rPr>
              <a:t> (small market). Originally, the market’s sole purpose was to allow pilgrims to have something</a:t>
            </a:r>
            <a:r>
              <a:rPr lang="en-GB" sz="1200" baseline="0" noProof="0" dirty="0" smtClean="0">
                <a:latin typeface="+mn-lt"/>
              </a:rPr>
              <a:t> to eat after </a:t>
            </a:r>
            <a:r>
              <a:rPr lang="en-GB" sz="1200" noProof="0" dirty="0" smtClean="0">
                <a:latin typeface="+mn-lt"/>
              </a:rPr>
              <a:t>mass and to purchase a few souvenirs and religious items. Over time, several more stands joined the </a:t>
            </a:r>
            <a:r>
              <a:rPr lang="en-GB" sz="1200" i="1" noProof="0" dirty="0" smtClean="0">
                <a:latin typeface="+mn-lt"/>
              </a:rPr>
              <a:t>Mäertchen</a:t>
            </a:r>
            <a:r>
              <a:rPr lang="en-GB" sz="1200" noProof="0" dirty="0" smtClean="0">
                <a:latin typeface="+mn-lt"/>
              </a:rPr>
              <a:t> and it has gradually transformed into a popular fair.</a:t>
            </a:r>
          </a:p>
          <a:p>
            <a:pPr indent="0" eaLnBrk="1" hangingPunct="1">
              <a:lnSpc>
                <a:spcPct val="100000"/>
              </a:lnSpc>
              <a:spcBef>
                <a:spcPct val="0"/>
              </a:spcBef>
            </a:pPr>
            <a:endParaRPr lang="en-GB" sz="1200" noProof="0" dirty="0" smtClean="0">
              <a:latin typeface="+mn-lt"/>
            </a:endParaRPr>
          </a:p>
          <a:p>
            <a:pPr marL="0" marR="0" indent="0" algn="l" defTabSz="914400" rtl="0" eaLnBrk="1" fontAlgn="base" latinLnBrk="0" hangingPunct="1">
              <a:lnSpc>
                <a:spcPct val="100000"/>
              </a:lnSpc>
              <a:spcBef>
                <a:spcPct val="0"/>
              </a:spcBef>
              <a:spcAft>
                <a:spcPct val="0"/>
              </a:spcAft>
              <a:buClrTx/>
              <a:buSzTx/>
              <a:buFontTx/>
              <a:buNone/>
              <a:tabLst/>
              <a:defRPr/>
            </a:pPr>
            <a:r>
              <a:rPr lang="en-GB" sz="1200" i="1" kern="1200" noProof="0" dirty="0" smtClean="0">
                <a:solidFill>
                  <a:schemeClr val="tx1"/>
                </a:solidFill>
                <a:latin typeface="+mn-lt"/>
                <a:ea typeface="+mn-ea"/>
                <a:cs typeface="+mn-cs"/>
              </a:rPr>
              <a:t>Images: </a:t>
            </a:r>
            <a:br>
              <a:rPr lang="en-GB" sz="1200" i="1" kern="1200" noProof="0" dirty="0" smtClean="0">
                <a:solidFill>
                  <a:schemeClr val="tx1"/>
                </a:solidFill>
                <a:latin typeface="+mn-lt"/>
                <a:ea typeface="+mn-ea"/>
                <a:cs typeface="+mn-cs"/>
              </a:rPr>
            </a:br>
            <a:r>
              <a:rPr lang="en-GB" sz="1200" i="1" kern="1200" noProof="0" dirty="0" smtClean="0">
                <a:solidFill>
                  <a:schemeClr val="tx1"/>
                </a:solidFill>
                <a:latin typeface="+mn-lt"/>
                <a:ea typeface="+mn-ea"/>
                <a:cs typeface="+mn-cs"/>
              </a:rPr>
              <a:t>on</a:t>
            </a:r>
            <a:r>
              <a:rPr lang="en-GB" sz="1200" i="1" kern="1200" baseline="0" noProof="0" dirty="0" smtClean="0">
                <a:solidFill>
                  <a:schemeClr val="tx1"/>
                </a:solidFill>
                <a:latin typeface="+mn-lt"/>
                <a:ea typeface="+mn-ea"/>
                <a:cs typeface="+mn-cs"/>
              </a:rPr>
              <a:t> the left, Notre-Dame Cathedral in Luxembourg during </a:t>
            </a:r>
            <a:r>
              <a:rPr lang="en-GB" sz="1200" i="0" kern="1200" baseline="0" noProof="0" dirty="0" smtClean="0">
                <a:solidFill>
                  <a:schemeClr val="tx1"/>
                </a:solidFill>
                <a:latin typeface="+mn-lt"/>
                <a:ea typeface="+mn-ea"/>
                <a:cs typeface="+mn-cs"/>
              </a:rPr>
              <a:t>Oktav </a:t>
            </a:r>
            <a:r>
              <a:rPr lang="en-GB" i="1" noProof="0" dirty="0" smtClean="0">
                <a:latin typeface="+mn-lt"/>
              </a:rPr>
              <a:t>© SIP/Marcel</a:t>
            </a:r>
            <a:r>
              <a:rPr lang="en-GB" i="1" baseline="0" noProof="0" dirty="0" smtClean="0">
                <a:latin typeface="+mn-lt"/>
              </a:rPr>
              <a:t> Schmitz;</a:t>
            </a:r>
            <a:r>
              <a:rPr lang="en-GB" sz="1200" i="1" kern="1200" noProof="0" dirty="0" smtClean="0">
                <a:solidFill>
                  <a:schemeClr val="tx1"/>
                </a:solidFill>
                <a:latin typeface="+mn-lt"/>
                <a:ea typeface="+mn-ea"/>
                <a:cs typeface="+mn-cs"/>
              </a:rPr>
              <a:t/>
            </a:r>
            <a:br>
              <a:rPr lang="en-GB" sz="1200" i="1" kern="1200" noProof="0" dirty="0" smtClean="0">
                <a:solidFill>
                  <a:schemeClr val="tx1"/>
                </a:solidFill>
                <a:latin typeface="+mn-lt"/>
                <a:ea typeface="+mn-ea"/>
                <a:cs typeface="+mn-cs"/>
              </a:rPr>
            </a:br>
            <a:r>
              <a:rPr lang="en-GB" sz="1200" i="1" kern="1200" noProof="0" dirty="0" smtClean="0">
                <a:solidFill>
                  <a:schemeClr val="tx1"/>
                </a:solidFill>
                <a:latin typeface="+mn-lt"/>
                <a:ea typeface="+mn-ea"/>
                <a:cs typeface="+mn-cs"/>
              </a:rPr>
              <a:t>on the right, </a:t>
            </a:r>
            <a:r>
              <a:rPr lang="en-GB" sz="1200" i="0" kern="1200" noProof="0" dirty="0" err="1" smtClean="0">
                <a:solidFill>
                  <a:schemeClr val="tx1"/>
                </a:solidFill>
                <a:latin typeface="+mn-lt"/>
                <a:ea typeface="+mn-ea"/>
                <a:cs typeface="+mn-cs"/>
              </a:rPr>
              <a:t>Mäertchen</a:t>
            </a:r>
            <a:r>
              <a:rPr lang="en-GB" sz="1200" i="0" kern="1200" noProof="0" dirty="0" smtClean="0">
                <a:solidFill>
                  <a:schemeClr val="tx1"/>
                </a:solidFill>
                <a:latin typeface="+mn-lt"/>
                <a:ea typeface="+mn-ea"/>
                <a:cs typeface="+mn-cs"/>
              </a:rPr>
              <a:t> </a:t>
            </a:r>
            <a:r>
              <a:rPr lang="en-GB" sz="1200" i="1" noProof="0" dirty="0" smtClean="0">
                <a:latin typeface="+mn-lt"/>
              </a:rPr>
              <a:t>© </a:t>
            </a:r>
            <a:r>
              <a:rPr lang="en-GB" sz="1200" i="1" kern="1200" noProof="0" dirty="0" smtClean="0">
                <a:solidFill>
                  <a:schemeClr val="tx1"/>
                </a:solidFill>
                <a:latin typeface="+mn-lt"/>
                <a:ea typeface="+mn-ea"/>
                <a:cs typeface="+mn-cs"/>
              </a:rPr>
              <a:t>SIP/Jean-Paul Kieffer.</a:t>
            </a:r>
            <a:endParaRPr lang="en-GB" sz="1200" noProof="0" dirty="0" smtClean="0">
              <a:latin typeface="+mn-lt"/>
            </a:endParaRPr>
          </a:p>
          <a:p>
            <a:pPr indent="0" eaLnBrk="1" hangingPunct="1">
              <a:lnSpc>
                <a:spcPct val="100000"/>
              </a:lnSpc>
              <a:spcBef>
                <a:spcPct val="0"/>
              </a:spcBef>
            </a:pPr>
            <a:endParaRPr lang="en-GB" sz="1200" dirty="0" smtClean="0">
              <a:latin typeface="+mn-lt"/>
            </a:endParaRPr>
          </a:p>
          <a:p>
            <a:pPr indent="0" eaLnBrk="1" hangingPunct="1">
              <a:lnSpc>
                <a:spcPct val="100000"/>
              </a:lnSpc>
              <a:spcBef>
                <a:spcPct val="0"/>
              </a:spcBef>
            </a:pPr>
            <a:endParaRPr lang="en-GB" sz="1200" dirty="0" smtClean="0">
              <a:latin typeface="+mn-lt"/>
            </a:endParaRPr>
          </a:p>
          <a:p>
            <a:pPr indent="0" eaLnBrk="1" hangingPunct="1">
              <a:lnSpc>
                <a:spcPct val="100000"/>
              </a:lnSpc>
              <a:spcBef>
                <a:spcPct val="0"/>
              </a:spcBef>
            </a:pPr>
            <a:r>
              <a:rPr lang="en-GB" sz="1200" b="1" noProof="0" dirty="0" smtClean="0">
                <a:latin typeface="+mn-lt"/>
              </a:rPr>
              <a:t>FOR MORE INFORMATION</a:t>
            </a:r>
          </a:p>
          <a:p>
            <a:pPr indent="0" eaLnBrk="1" hangingPunct="1">
              <a:lnSpc>
                <a:spcPct val="100000"/>
              </a:lnSpc>
              <a:spcBef>
                <a:spcPct val="0"/>
              </a:spcBef>
              <a:buFont typeface="Arial" pitchFamily="34" charset="0"/>
              <a:buChar char="•"/>
            </a:pPr>
            <a:r>
              <a:rPr lang="en-GB" sz="1200" noProof="0" dirty="0" smtClean="0">
                <a:latin typeface="+mn-lt"/>
              </a:rPr>
              <a:t> “Festivals and Traditions”: </a:t>
            </a:r>
            <a:br>
              <a:rPr lang="en-GB" sz="1200" noProof="0" dirty="0" smtClean="0">
                <a:latin typeface="+mn-lt"/>
              </a:rPr>
            </a:br>
            <a:r>
              <a:rPr lang="en-GB" sz="1200" noProof="0" dirty="0" smtClean="0">
                <a:latin typeface="+mn-lt"/>
              </a:rPr>
              <a:t>  www.luxembourg.public.lu/en/le-grand-duche-se-presente/fetes-traditions/index.html</a:t>
            </a:r>
          </a:p>
          <a:p>
            <a:pPr indent="0" eaLnBrk="1" hangingPunct="1">
              <a:lnSpc>
                <a:spcPct val="100000"/>
              </a:lnSpc>
              <a:spcBef>
                <a:spcPct val="0"/>
              </a:spcBef>
              <a:buFont typeface="Arial" pitchFamily="34" charset="0"/>
              <a:buChar char="•"/>
            </a:pPr>
            <a:r>
              <a:rPr lang="en-GB" sz="1200" i="1" noProof="0" dirty="0" smtClean="0">
                <a:latin typeface="+mn-lt"/>
              </a:rPr>
              <a:t> About… Festivals and Traditions in Luxembourg: </a:t>
            </a:r>
            <a:br>
              <a:rPr lang="en-GB" sz="1200" i="1" noProof="0" dirty="0" smtClean="0">
                <a:latin typeface="+mn-lt"/>
              </a:rPr>
            </a:br>
            <a:r>
              <a:rPr lang="en-GB" sz="1200" i="1" noProof="0" dirty="0" smtClean="0">
                <a:latin typeface="+mn-lt"/>
              </a:rPr>
              <a:t>  </a:t>
            </a:r>
            <a:r>
              <a:rPr lang="en-GB" sz="1200" noProof="0" dirty="0" smtClean="0">
                <a:latin typeface="+mn-lt"/>
              </a:rPr>
              <a:t>www.luxembourg.public.lu/en/publications/a/apropos-fetes-traditions/index.html</a:t>
            </a:r>
            <a:endParaRPr lang="en-GB" sz="1200" dirty="0" smtClean="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CBA28B-DF43-4C18-8DED-044F8D48F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78401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eaLnBrk="1" hangingPunct="1">
              <a:lnSpc>
                <a:spcPct val="100000"/>
              </a:lnSpc>
              <a:spcBef>
                <a:spcPct val="0"/>
              </a:spcBef>
            </a:pPr>
            <a:r>
              <a:rPr lang="en-GB" sz="1200" b="1" u="sng" noProof="0" dirty="0" smtClean="0">
                <a:latin typeface="+mn-lt"/>
              </a:rPr>
              <a:t>Festivals and Traditions: Echternach Hopping Procession</a:t>
            </a:r>
          </a:p>
          <a:p>
            <a:pPr indent="0" eaLnBrk="1" hangingPunct="1">
              <a:lnSpc>
                <a:spcPct val="100000"/>
              </a:lnSpc>
              <a:spcBef>
                <a:spcPct val="0"/>
              </a:spcBef>
            </a:pPr>
            <a:endParaRPr lang="en-GB" sz="1200" noProof="0" dirty="0" smtClean="0">
              <a:latin typeface="+mn-lt"/>
            </a:endParaRPr>
          </a:p>
          <a:p>
            <a:pPr indent="0" eaLnBrk="1" hangingPunct="1">
              <a:lnSpc>
                <a:spcPct val="100000"/>
              </a:lnSpc>
              <a:spcBef>
                <a:spcPct val="0"/>
              </a:spcBef>
            </a:pPr>
            <a:r>
              <a:rPr lang="en-GB" sz="1200" noProof="0" dirty="0" smtClean="0">
                <a:latin typeface="+mn-lt"/>
              </a:rPr>
              <a:t>- Included</a:t>
            </a:r>
            <a:r>
              <a:rPr lang="en-GB" sz="1200" baseline="0" noProof="0" dirty="0" smtClean="0">
                <a:latin typeface="+mn-lt"/>
              </a:rPr>
              <a:t> o</a:t>
            </a:r>
            <a:r>
              <a:rPr lang="en-GB" sz="1200" noProof="0" dirty="0" smtClean="0">
                <a:latin typeface="+mn-lt"/>
              </a:rPr>
              <a:t>n the </a:t>
            </a:r>
            <a:r>
              <a:rPr lang="en-GB" sz="1200" noProof="0" dirty="0" err="1" smtClean="0">
                <a:latin typeface="+mn-lt"/>
              </a:rPr>
              <a:t>Unesco</a:t>
            </a:r>
            <a:r>
              <a:rPr lang="en-GB" sz="1200" noProof="0" dirty="0" smtClean="0">
                <a:latin typeface="+mn-lt"/>
              </a:rPr>
              <a:t> Representative List of the Intangible Cultural Heritage of Humanity;</a:t>
            </a:r>
          </a:p>
          <a:p>
            <a:pPr indent="0" eaLnBrk="1" hangingPunct="1">
              <a:lnSpc>
                <a:spcPct val="100000"/>
              </a:lnSpc>
              <a:spcBef>
                <a:spcPct val="0"/>
              </a:spcBef>
              <a:buFontTx/>
              <a:buChar char="-"/>
            </a:pPr>
            <a:r>
              <a:rPr lang="en-GB" sz="1200" noProof="0" dirty="0" smtClean="0">
                <a:latin typeface="+mn-lt"/>
              </a:rPr>
              <a:t> Takes place on Whit Tuesday;</a:t>
            </a:r>
          </a:p>
          <a:p>
            <a:pPr indent="0" eaLnBrk="1" hangingPunct="1">
              <a:lnSpc>
                <a:spcPct val="100000"/>
              </a:lnSpc>
              <a:spcBef>
                <a:spcPct val="0"/>
              </a:spcBef>
            </a:pPr>
            <a:r>
              <a:rPr lang="en-GB" sz="1200" noProof="0" dirty="0" smtClean="0">
                <a:latin typeface="+mn-lt"/>
              </a:rPr>
              <a:t>- Procession in tribute to St Willibrord, Irish monk who founded the abbey of Echternach during the 7</a:t>
            </a:r>
            <a:r>
              <a:rPr lang="en-GB" sz="1200" baseline="30000" noProof="0" dirty="0" smtClean="0">
                <a:latin typeface="+mn-lt"/>
              </a:rPr>
              <a:t>th</a:t>
            </a:r>
            <a:r>
              <a:rPr lang="en-GB" sz="1200" noProof="0" dirty="0" smtClean="0">
                <a:latin typeface="+mn-lt"/>
              </a:rPr>
              <a:t> century;</a:t>
            </a:r>
          </a:p>
          <a:p>
            <a:pPr indent="0" eaLnBrk="1" hangingPunct="1">
              <a:lnSpc>
                <a:spcPct val="100000"/>
              </a:lnSpc>
              <a:spcBef>
                <a:spcPct val="0"/>
              </a:spcBef>
              <a:buFontTx/>
              <a:buChar char="-"/>
            </a:pPr>
            <a:r>
              <a:rPr lang="en-GB" sz="1200" noProof="0" dirty="0" smtClean="0">
                <a:latin typeface="+mn-lt"/>
              </a:rPr>
              <a:t> Origins (both pagan and religious) date back to the 13</a:t>
            </a:r>
            <a:r>
              <a:rPr lang="en-GB" sz="1200" baseline="30000" noProof="0" dirty="0" smtClean="0">
                <a:latin typeface="+mn-lt"/>
              </a:rPr>
              <a:t>th</a:t>
            </a:r>
            <a:r>
              <a:rPr lang="en-GB" sz="1200" noProof="0" dirty="0" smtClean="0">
                <a:latin typeface="+mn-lt"/>
              </a:rPr>
              <a:t> century;</a:t>
            </a:r>
          </a:p>
          <a:p>
            <a:pPr indent="0" eaLnBrk="1" hangingPunct="1">
              <a:lnSpc>
                <a:spcPct val="100000"/>
              </a:lnSpc>
              <a:spcBef>
                <a:spcPct val="0"/>
              </a:spcBef>
              <a:buFontTx/>
              <a:buChar char="-"/>
            </a:pPr>
            <a:r>
              <a:rPr lang="en-GB" sz="1200" noProof="0" dirty="0" smtClean="0">
                <a:latin typeface="+mn-lt"/>
              </a:rPr>
              <a:t> Only hopping procession in Europe;</a:t>
            </a:r>
          </a:p>
          <a:p>
            <a:pPr indent="0" eaLnBrk="1" hangingPunct="1">
              <a:lnSpc>
                <a:spcPct val="100000"/>
              </a:lnSpc>
              <a:spcBef>
                <a:spcPct val="0"/>
              </a:spcBef>
              <a:buFontTx/>
              <a:buChar char="-"/>
            </a:pPr>
            <a:r>
              <a:rPr lang="en-GB" sz="1200" noProof="0" dirty="0" smtClean="0">
                <a:latin typeface="+mn-lt"/>
              </a:rPr>
              <a:t> More than 10,000 participants every</a:t>
            </a:r>
            <a:r>
              <a:rPr lang="en-GB" sz="1200" baseline="0" noProof="0" dirty="0" smtClean="0">
                <a:latin typeface="+mn-lt"/>
              </a:rPr>
              <a:t> year</a:t>
            </a:r>
            <a:r>
              <a:rPr lang="en-GB" sz="1200" noProof="0" dirty="0" smtClean="0">
                <a:latin typeface="+mn-lt"/>
              </a:rPr>
              <a:t>.</a:t>
            </a:r>
          </a:p>
          <a:p>
            <a:pPr indent="0" eaLnBrk="1" hangingPunct="1">
              <a:lnSpc>
                <a:spcPct val="100000"/>
              </a:lnSpc>
              <a:spcBef>
                <a:spcPct val="0"/>
              </a:spcBef>
              <a:buFontTx/>
              <a:buNone/>
            </a:pPr>
            <a:endParaRPr lang="en-GB" sz="1200" noProof="0" dirty="0" smtClean="0">
              <a:latin typeface="+mn-lt"/>
            </a:endParaRPr>
          </a:p>
          <a:p>
            <a:pPr indent="0" eaLnBrk="1" hangingPunct="1">
              <a:lnSpc>
                <a:spcPct val="100000"/>
              </a:lnSpc>
              <a:spcBef>
                <a:spcPct val="0"/>
              </a:spcBef>
              <a:buFontTx/>
              <a:buNone/>
            </a:pPr>
            <a:r>
              <a:rPr lang="en-GB" sz="1200" i="1" kern="1200" noProof="0" dirty="0" smtClean="0">
                <a:solidFill>
                  <a:schemeClr val="tx1"/>
                </a:solidFill>
                <a:latin typeface="+mn-lt"/>
                <a:ea typeface="+mn-ea"/>
                <a:cs typeface="+mn-cs"/>
              </a:rPr>
              <a:t>Image:</a:t>
            </a:r>
            <a:r>
              <a:rPr lang="en-GB" sz="1200" i="1" kern="1200" baseline="0" noProof="0" dirty="0" smtClean="0">
                <a:solidFill>
                  <a:schemeClr val="tx1"/>
                </a:solidFill>
                <a:latin typeface="+mn-lt"/>
                <a:ea typeface="+mn-ea"/>
                <a:cs typeface="+mn-cs"/>
              </a:rPr>
              <a:t> </a:t>
            </a:r>
          </a:p>
          <a:p>
            <a:pPr indent="0" eaLnBrk="1" hangingPunct="1">
              <a:lnSpc>
                <a:spcPct val="100000"/>
              </a:lnSpc>
              <a:spcBef>
                <a:spcPct val="0"/>
              </a:spcBef>
              <a:buFontTx/>
              <a:buNone/>
            </a:pPr>
            <a:r>
              <a:rPr lang="en-GB" sz="1200" i="1" kern="1200" baseline="0" noProof="0" dirty="0" smtClean="0">
                <a:solidFill>
                  <a:schemeClr val="tx1"/>
                </a:solidFill>
                <a:latin typeface="+mn-lt"/>
                <a:ea typeface="+mn-ea"/>
                <a:cs typeface="+mn-cs"/>
              </a:rPr>
              <a:t>Echternach hopping procession </a:t>
            </a:r>
            <a:r>
              <a:rPr lang="en-GB" sz="1200" i="1" noProof="0" dirty="0" smtClean="0">
                <a:latin typeface="+mn-lt"/>
              </a:rPr>
              <a:t>© MECO, LFF, CC et al./Géry Oth</a:t>
            </a:r>
            <a:endParaRPr lang="en-GB" sz="1200" i="1" kern="1200" baseline="0" noProof="0" dirty="0" smtClean="0">
              <a:solidFill>
                <a:schemeClr val="tx1"/>
              </a:solidFill>
              <a:latin typeface="+mn-lt"/>
              <a:ea typeface="+mn-ea"/>
              <a:cs typeface="+mn-cs"/>
            </a:endParaRPr>
          </a:p>
          <a:p>
            <a:pPr indent="0" eaLnBrk="1" hangingPunct="1">
              <a:lnSpc>
                <a:spcPct val="100000"/>
              </a:lnSpc>
              <a:spcBef>
                <a:spcPct val="0"/>
              </a:spcBef>
              <a:buFontTx/>
              <a:buNone/>
            </a:pPr>
            <a:endParaRPr lang="en-GB" sz="1200" b="1" i="1" kern="1200" baseline="0" dirty="0" smtClean="0">
              <a:solidFill>
                <a:schemeClr val="tx1"/>
              </a:solidFill>
              <a:latin typeface="+mn-lt"/>
              <a:ea typeface="+mn-ea"/>
              <a:cs typeface="+mn-cs"/>
            </a:endParaRPr>
          </a:p>
          <a:p>
            <a:pPr marL="0" marR="0" indent="0" algn="l" defTabSz="914400" rtl="0" eaLnBrk="1" fontAlgn="base" latinLnBrk="0" hangingPunct="1">
              <a:lnSpc>
                <a:spcPct val="100000"/>
              </a:lnSpc>
              <a:spcBef>
                <a:spcPct val="0"/>
              </a:spcBef>
              <a:spcAft>
                <a:spcPct val="0"/>
              </a:spcAft>
              <a:buClrTx/>
              <a:buSzTx/>
              <a:buFontTx/>
              <a:buNone/>
              <a:tabLst/>
              <a:defRPr/>
            </a:pPr>
            <a:endParaRPr lang="en-GB" sz="1200" b="1" i="1" kern="1200" baseline="0" dirty="0" smtClean="0">
              <a:solidFill>
                <a:schemeClr val="tx1"/>
              </a:solidFill>
              <a:latin typeface="+mn-lt"/>
              <a:ea typeface="+mn-ea"/>
              <a:cs typeface="+mn-cs"/>
            </a:endParaRPr>
          </a:p>
          <a:p>
            <a:pPr indent="0" eaLnBrk="1" hangingPunct="1">
              <a:lnSpc>
                <a:spcPct val="100000"/>
              </a:lnSpc>
              <a:spcBef>
                <a:spcPct val="0"/>
              </a:spcBef>
            </a:pPr>
            <a:r>
              <a:rPr lang="en-GB" sz="1200" b="1" noProof="0" dirty="0" smtClean="0">
                <a:latin typeface="+mn-lt"/>
              </a:rPr>
              <a:t>FOR MORE INFORMATION</a:t>
            </a:r>
          </a:p>
          <a:p>
            <a:pPr marL="0" marR="0" lvl="0" indent="0" algn="l" defTabSz="914400" rtl="0" eaLnBrk="1" fontAlgn="auto" latinLnBrk="0" hangingPunct="1">
              <a:lnSpc>
                <a:spcPct val="100000"/>
              </a:lnSpc>
              <a:spcBef>
                <a:spcPct val="0"/>
              </a:spcBef>
              <a:spcAft>
                <a:spcPts val="0"/>
              </a:spcAft>
              <a:buClrTx/>
              <a:buSzTx/>
              <a:buFont typeface="Arial" pitchFamily="34" charset="0"/>
              <a:buChar char="•"/>
              <a:tabLst/>
              <a:defRPr/>
            </a:pPr>
            <a:r>
              <a:rPr lang="en-GB" sz="1200" noProof="0" dirty="0" smtClean="0">
                <a:latin typeface="+mn-lt"/>
              </a:rPr>
              <a:t> </a:t>
            </a:r>
            <a:r>
              <a:rPr lang="en-GB" sz="1200" dirty="0" smtClean="0">
                <a:latin typeface="+mn-lt"/>
              </a:rPr>
              <a:t> </a:t>
            </a:r>
            <a:r>
              <a:rPr lang="en-GB" sz="1200" i="1" dirty="0" smtClean="0">
                <a:latin typeface="+mn-lt"/>
              </a:rPr>
              <a:t>La procession dansante d’Echternach</a:t>
            </a:r>
            <a:r>
              <a:rPr lang="en-GB" sz="1200" i="0" dirty="0" smtClean="0">
                <a:latin typeface="+mn-lt"/>
              </a:rPr>
              <a:t>,</a:t>
            </a:r>
            <a:r>
              <a:rPr lang="en-GB" sz="1200" i="1" dirty="0" smtClean="0">
                <a:latin typeface="+mn-lt"/>
              </a:rPr>
              <a:t> </a:t>
            </a:r>
            <a:r>
              <a:rPr lang="en-GB" sz="1200" dirty="0" err="1" smtClean="0">
                <a:latin typeface="+mn-lt"/>
              </a:rPr>
              <a:t>Unesco</a:t>
            </a:r>
            <a:r>
              <a:rPr lang="en-GB" sz="1200" baseline="0" dirty="0" smtClean="0">
                <a:latin typeface="+mn-lt"/>
              </a:rPr>
              <a:t> f</a:t>
            </a:r>
            <a:r>
              <a:rPr lang="en-GB" sz="1200" dirty="0" smtClean="0">
                <a:latin typeface="+mn-lt"/>
              </a:rPr>
              <a:t>ilm about the Echternach Hopping Procession on youtube.com (duration: 5’20): </a:t>
            </a:r>
            <a:br>
              <a:rPr lang="en-GB" sz="1200" dirty="0" smtClean="0">
                <a:latin typeface="+mn-lt"/>
              </a:rPr>
            </a:br>
            <a:r>
              <a:rPr lang="en-GB" sz="1200" dirty="0" smtClean="0">
                <a:latin typeface="+mn-lt"/>
              </a:rPr>
              <a:t>  www.youtube.com/watch?v=FQ68OFEC_p8</a:t>
            </a:r>
            <a:r>
              <a:rPr lang="en-GB" sz="1200" baseline="0" dirty="0" smtClean="0">
                <a:latin typeface="+mn-lt"/>
              </a:rPr>
              <a:t> (in French)</a:t>
            </a:r>
            <a:endParaRPr lang="en-GB" sz="1200" noProof="0" dirty="0" smtClean="0">
              <a:latin typeface="+mn-lt"/>
            </a:endParaRPr>
          </a:p>
          <a:p>
            <a:pPr indent="0" eaLnBrk="1" hangingPunct="1">
              <a:lnSpc>
                <a:spcPct val="100000"/>
              </a:lnSpc>
              <a:spcBef>
                <a:spcPct val="0"/>
              </a:spcBef>
              <a:buFont typeface="Arial" pitchFamily="34" charset="0"/>
              <a:buChar char="•"/>
            </a:pPr>
            <a:r>
              <a:rPr lang="en-GB" sz="1200" noProof="0" dirty="0" smtClean="0">
                <a:latin typeface="+mn-lt"/>
              </a:rPr>
              <a:t> “Festivals and Traditions”: </a:t>
            </a:r>
            <a:br>
              <a:rPr lang="en-GB" sz="1200" noProof="0" dirty="0" smtClean="0">
                <a:latin typeface="+mn-lt"/>
              </a:rPr>
            </a:br>
            <a:r>
              <a:rPr lang="en-GB" sz="1200" baseline="0" noProof="0" dirty="0" smtClean="0">
                <a:latin typeface="+mn-lt"/>
              </a:rPr>
              <a:t>  </a:t>
            </a:r>
            <a:r>
              <a:rPr lang="en-GB" sz="1200" noProof="0" dirty="0" smtClean="0">
                <a:latin typeface="+mn-lt"/>
              </a:rPr>
              <a:t>www.luxembourg.public.lu/en/le-grand-duche-se-presente/fetes-traditions/index.html</a:t>
            </a:r>
          </a:p>
          <a:p>
            <a:pPr indent="0" eaLnBrk="1" hangingPunct="1">
              <a:lnSpc>
                <a:spcPct val="100000"/>
              </a:lnSpc>
              <a:spcBef>
                <a:spcPct val="0"/>
              </a:spcBef>
              <a:buFont typeface="Arial" pitchFamily="34" charset="0"/>
              <a:buChar char="•"/>
            </a:pPr>
            <a:r>
              <a:rPr lang="en-GB" sz="1200" i="1" noProof="0" dirty="0" smtClean="0">
                <a:latin typeface="+mn-lt"/>
              </a:rPr>
              <a:t> About… Festivals and Traditions in Luxembourg: </a:t>
            </a:r>
            <a:br>
              <a:rPr lang="en-GB" sz="1200" i="1" noProof="0" dirty="0" smtClean="0">
                <a:latin typeface="+mn-lt"/>
              </a:rPr>
            </a:br>
            <a:r>
              <a:rPr lang="en-GB" sz="1200" i="1" noProof="0" dirty="0" smtClean="0">
                <a:latin typeface="+mn-lt"/>
              </a:rPr>
              <a:t>  </a:t>
            </a:r>
            <a:r>
              <a:rPr lang="en-GB" sz="1200" noProof="0" dirty="0" smtClean="0">
                <a:latin typeface="+mn-lt"/>
              </a:rPr>
              <a:t>www.luxembourg.public.lu/en/publications/a/apropos-fetes-traditions/index.html</a:t>
            </a:r>
            <a:endParaRPr lang="en-GB" sz="1200" dirty="0" smtClean="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CBA28B-DF43-4C18-8DED-044F8D48F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48002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eaLnBrk="1" hangingPunct="1">
              <a:lnSpc>
                <a:spcPct val="100000"/>
              </a:lnSpc>
              <a:spcBef>
                <a:spcPts val="0"/>
              </a:spcBef>
            </a:pPr>
            <a:r>
              <a:rPr lang="en-GB" sz="1200" b="1" u="sng" noProof="0" dirty="0" smtClean="0">
                <a:latin typeface="+mn-lt"/>
              </a:rPr>
              <a:t>Festivals and Traditions: National day (23 June)</a:t>
            </a:r>
          </a:p>
          <a:p>
            <a:pPr indent="0" eaLnBrk="1" hangingPunct="1">
              <a:lnSpc>
                <a:spcPct val="100000"/>
              </a:lnSpc>
              <a:spcBef>
                <a:spcPts val="0"/>
              </a:spcBef>
            </a:pPr>
            <a:endParaRPr lang="en-GB" sz="1200" noProof="0" dirty="0" smtClean="0">
              <a:latin typeface="+mn-lt"/>
            </a:endParaRPr>
          </a:p>
          <a:p>
            <a:pPr indent="0" eaLnBrk="1" hangingPunct="1">
              <a:lnSpc>
                <a:spcPct val="100000"/>
              </a:lnSpc>
              <a:spcBef>
                <a:spcPts val="0"/>
              </a:spcBef>
            </a:pPr>
            <a:r>
              <a:rPr lang="en-GB" sz="1200" noProof="0" dirty="0" smtClean="0">
                <a:latin typeface="+mn-lt"/>
              </a:rPr>
              <a:t>- Celebration of the sovereign’s birthday;</a:t>
            </a:r>
          </a:p>
          <a:p>
            <a:pPr indent="0" eaLnBrk="1" hangingPunct="1">
              <a:lnSpc>
                <a:spcPct val="100000"/>
              </a:lnSpc>
              <a:spcBef>
                <a:spcPts val="0"/>
              </a:spcBef>
            </a:pPr>
            <a:r>
              <a:rPr lang="en-GB" sz="1200" noProof="0" dirty="0" smtClean="0">
                <a:latin typeface="+mn-lt"/>
              </a:rPr>
              <a:t>- Torch-lit procession, fireworks display and jubilant crowds on the eve of 23 June;</a:t>
            </a:r>
          </a:p>
          <a:p>
            <a:pPr indent="0" eaLnBrk="1" hangingPunct="1">
              <a:lnSpc>
                <a:spcPct val="100000"/>
              </a:lnSpc>
              <a:spcBef>
                <a:spcPts val="0"/>
              </a:spcBef>
              <a:buFontTx/>
              <a:buChar char="-"/>
            </a:pPr>
            <a:r>
              <a:rPr lang="en-GB" sz="1200" i="0" noProof="0" dirty="0" smtClean="0">
                <a:latin typeface="+mn-lt"/>
              </a:rPr>
              <a:t> Official</a:t>
            </a:r>
            <a:r>
              <a:rPr lang="en-GB" sz="1200" i="0" baseline="0" noProof="0" dirty="0" smtClean="0">
                <a:latin typeface="+mn-lt"/>
              </a:rPr>
              <a:t> civil ceremony at the Philharmonie Luxembourg and </a:t>
            </a:r>
            <a:r>
              <a:rPr lang="en-GB" sz="1200" noProof="0" dirty="0" smtClean="0">
                <a:latin typeface="+mn-lt"/>
              </a:rPr>
              <a:t>grand military parade on 23 June.</a:t>
            </a:r>
          </a:p>
          <a:p>
            <a:pPr indent="0" eaLnBrk="1" hangingPunct="1">
              <a:lnSpc>
                <a:spcPct val="100000"/>
              </a:lnSpc>
              <a:spcBef>
                <a:spcPts val="0"/>
              </a:spcBef>
              <a:buFontTx/>
              <a:buNone/>
            </a:pPr>
            <a:endParaRPr lang="en-GB" sz="1200" noProof="0" dirty="0" smtClean="0">
              <a:latin typeface="+mn-lt"/>
            </a:endParaRPr>
          </a:p>
          <a:p>
            <a:pPr marL="0" marR="0" indent="0" algn="l" defTabSz="914400" rtl="0" eaLnBrk="1" fontAlgn="base" latinLnBrk="0" hangingPunct="1">
              <a:lnSpc>
                <a:spcPct val="100000"/>
              </a:lnSpc>
              <a:spcBef>
                <a:spcPts val="0"/>
              </a:spcBef>
              <a:spcAft>
                <a:spcPct val="0"/>
              </a:spcAft>
              <a:buClrTx/>
              <a:buSzTx/>
              <a:buFontTx/>
              <a:buNone/>
              <a:tabLst/>
              <a:defRPr/>
            </a:pPr>
            <a:r>
              <a:rPr lang="en-GB" sz="1200" i="1" kern="1200" noProof="0" dirty="0" smtClean="0">
                <a:solidFill>
                  <a:schemeClr val="tx1"/>
                </a:solidFill>
                <a:latin typeface="+mn-lt"/>
                <a:ea typeface="+mn-ea"/>
                <a:cs typeface="+mn-cs"/>
              </a:rPr>
              <a:t>Images: </a:t>
            </a:r>
          </a:p>
          <a:p>
            <a:pPr marL="0" marR="0" indent="0" algn="l" defTabSz="914400" rtl="0" eaLnBrk="1" fontAlgn="base" latinLnBrk="0" hangingPunct="1">
              <a:lnSpc>
                <a:spcPct val="100000"/>
              </a:lnSpc>
              <a:spcBef>
                <a:spcPts val="0"/>
              </a:spcBef>
              <a:spcAft>
                <a:spcPct val="0"/>
              </a:spcAft>
              <a:buClrTx/>
              <a:buSzTx/>
              <a:buFontTx/>
              <a:buNone/>
              <a:tabLst/>
              <a:defRPr/>
            </a:pPr>
            <a:r>
              <a:rPr lang="en-GB" sz="1200" i="1" kern="1200" noProof="0" dirty="0" smtClean="0">
                <a:solidFill>
                  <a:schemeClr val="tx1"/>
                </a:solidFill>
                <a:latin typeface="+mn-lt"/>
                <a:ea typeface="+mn-ea"/>
                <a:cs typeface="+mn-cs"/>
              </a:rPr>
              <a:t>on the left, national</a:t>
            </a:r>
            <a:r>
              <a:rPr lang="en-GB" sz="1200" i="1" kern="1200" baseline="0" noProof="0" dirty="0" smtClean="0">
                <a:solidFill>
                  <a:schemeClr val="tx1"/>
                </a:solidFill>
                <a:latin typeface="+mn-lt"/>
                <a:ea typeface="+mn-ea"/>
                <a:cs typeface="+mn-cs"/>
              </a:rPr>
              <a:t> flag </a:t>
            </a:r>
            <a:r>
              <a:rPr lang="en-GB" i="1" noProof="0" dirty="0" smtClean="0">
                <a:latin typeface="+mn-lt"/>
              </a:rPr>
              <a:t>©</a:t>
            </a:r>
            <a:r>
              <a:rPr lang="en-GB" sz="1200" i="1" kern="1200" noProof="0" dirty="0" smtClean="0">
                <a:solidFill>
                  <a:schemeClr val="tx1"/>
                </a:solidFill>
                <a:latin typeface="+mn-lt"/>
                <a:ea typeface="+mn-ea"/>
                <a:cs typeface="+mn-cs"/>
              </a:rPr>
              <a:t> SIP/Charles</a:t>
            </a:r>
            <a:r>
              <a:rPr lang="en-GB" sz="1200" i="1" kern="1200" baseline="0" noProof="0" dirty="0" smtClean="0">
                <a:solidFill>
                  <a:schemeClr val="tx1"/>
                </a:solidFill>
                <a:latin typeface="+mn-lt"/>
                <a:ea typeface="+mn-ea"/>
                <a:cs typeface="+mn-cs"/>
              </a:rPr>
              <a:t> Caratini;</a:t>
            </a:r>
          </a:p>
          <a:p>
            <a:pPr marL="0" marR="0" indent="0" algn="l" defTabSz="914400" rtl="0" eaLnBrk="1" fontAlgn="base" latinLnBrk="0" hangingPunct="1">
              <a:lnSpc>
                <a:spcPct val="100000"/>
              </a:lnSpc>
              <a:spcBef>
                <a:spcPts val="0"/>
              </a:spcBef>
              <a:spcAft>
                <a:spcPct val="0"/>
              </a:spcAft>
              <a:buClrTx/>
              <a:buSzTx/>
              <a:buFontTx/>
              <a:buNone/>
              <a:tabLst/>
              <a:defRPr/>
            </a:pPr>
            <a:r>
              <a:rPr lang="en-GB" sz="1200" i="1" kern="1200" baseline="0" noProof="0" dirty="0" smtClean="0">
                <a:solidFill>
                  <a:schemeClr val="tx1"/>
                </a:solidFill>
                <a:latin typeface="+mn-lt"/>
                <a:ea typeface="+mn-ea"/>
                <a:cs typeface="+mn-cs"/>
              </a:rPr>
              <a:t>on the right, TRH the grand-ducal couple on the national day </a:t>
            </a:r>
            <a:r>
              <a:rPr lang="en-GB" sz="1200" i="1" noProof="0" dirty="0" smtClean="0">
                <a:latin typeface="+mn-lt"/>
              </a:rPr>
              <a:t>© </a:t>
            </a:r>
            <a:r>
              <a:rPr lang="en-GB" sz="1200" i="1" kern="1200" baseline="0" noProof="0" dirty="0" smtClean="0">
                <a:solidFill>
                  <a:schemeClr val="tx1"/>
                </a:solidFill>
                <a:latin typeface="+mn-lt"/>
                <a:ea typeface="+mn-ea"/>
                <a:cs typeface="+mn-cs"/>
              </a:rPr>
              <a:t>SIP/Emmanuel Claude.</a:t>
            </a:r>
          </a:p>
          <a:p>
            <a:pPr indent="0" eaLnBrk="1" hangingPunct="1">
              <a:lnSpc>
                <a:spcPct val="100000"/>
              </a:lnSpc>
              <a:spcBef>
                <a:spcPct val="0"/>
              </a:spcBef>
            </a:pPr>
            <a:endParaRPr lang="en-GB" sz="1200" dirty="0" smtClean="0">
              <a:latin typeface="+mn-lt"/>
            </a:endParaRPr>
          </a:p>
          <a:p>
            <a:pPr indent="0" eaLnBrk="1" hangingPunct="1">
              <a:lnSpc>
                <a:spcPct val="100000"/>
              </a:lnSpc>
              <a:spcBef>
                <a:spcPct val="0"/>
              </a:spcBef>
            </a:pPr>
            <a:endParaRPr lang="en-GB" sz="1200" dirty="0" smtClean="0">
              <a:latin typeface="+mn-lt"/>
            </a:endParaRPr>
          </a:p>
          <a:p>
            <a:pPr indent="0" eaLnBrk="1" hangingPunct="1">
              <a:lnSpc>
                <a:spcPct val="100000"/>
              </a:lnSpc>
              <a:spcBef>
                <a:spcPct val="0"/>
              </a:spcBef>
            </a:pPr>
            <a:r>
              <a:rPr lang="en-GB" sz="1200" b="1" noProof="0" dirty="0" smtClean="0">
                <a:latin typeface="+mn-lt"/>
              </a:rPr>
              <a:t>FOR MORE INFORMATION</a:t>
            </a:r>
          </a:p>
          <a:p>
            <a:pPr marL="0" marR="0" lvl="0" indent="0" algn="l" defTabSz="914400" rtl="0" eaLnBrk="1" fontAlgn="auto" latinLnBrk="0" hangingPunct="1">
              <a:lnSpc>
                <a:spcPct val="100000"/>
              </a:lnSpc>
              <a:spcBef>
                <a:spcPct val="0"/>
              </a:spcBef>
              <a:spcAft>
                <a:spcPts val="0"/>
              </a:spcAft>
              <a:buClrTx/>
              <a:buSzTx/>
              <a:buFont typeface="Arial" pitchFamily="34" charset="0"/>
              <a:buChar char="•"/>
              <a:tabLst/>
              <a:defRPr/>
            </a:pPr>
            <a:r>
              <a:rPr lang="en-GB" sz="1200" noProof="0" dirty="0" smtClean="0">
                <a:latin typeface="+mn-lt"/>
              </a:rPr>
              <a:t> </a:t>
            </a:r>
            <a:r>
              <a:rPr lang="en-GB" sz="1200" dirty="0" smtClean="0">
                <a:latin typeface="+mn-lt"/>
              </a:rPr>
              <a:t>See also Slide 25</a:t>
            </a:r>
          </a:p>
          <a:p>
            <a:pPr indent="0" eaLnBrk="1" hangingPunct="1">
              <a:lnSpc>
                <a:spcPct val="100000"/>
              </a:lnSpc>
              <a:spcBef>
                <a:spcPct val="0"/>
              </a:spcBef>
              <a:buFont typeface="Arial" pitchFamily="34" charset="0"/>
              <a:buChar char="•"/>
            </a:pPr>
            <a:r>
              <a:rPr lang="en-GB" sz="1200" noProof="0" dirty="0" smtClean="0">
                <a:latin typeface="+mn-lt"/>
              </a:rPr>
              <a:t> “Festivals and Traditions”: </a:t>
            </a:r>
            <a:br>
              <a:rPr lang="en-GB" sz="1200" noProof="0" dirty="0" smtClean="0">
                <a:latin typeface="+mn-lt"/>
              </a:rPr>
            </a:br>
            <a:r>
              <a:rPr lang="en-GB" sz="1200" noProof="0" dirty="0" smtClean="0">
                <a:latin typeface="+mn-lt"/>
              </a:rPr>
              <a:t>  www.luxembourg.public.lu/en/le-grand-duche-se-presente/fetes-traditions/index.html</a:t>
            </a:r>
          </a:p>
          <a:p>
            <a:pPr indent="0" eaLnBrk="1" hangingPunct="1">
              <a:lnSpc>
                <a:spcPct val="100000"/>
              </a:lnSpc>
              <a:spcBef>
                <a:spcPct val="0"/>
              </a:spcBef>
              <a:buFont typeface="Arial" pitchFamily="34" charset="0"/>
              <a:buChar char="•"/>
            </a:pPr>
            <a:r>
              <a:rPr lang="en-GB" sz="1200" i="1" noProof="0" dirty="0" smtClean="0">
                <a:latin typeface="+mn-lt"/>
              </a:rPr>
              <a:t> About… Festivals and Traditions in Luxembourg: </a:t>
            </a:r>
            <a:br>
              <a:rPr lang="en-GB" sz="1200" i="1" noProof="0" dirty="0" smtClean="0">
                <a:latin typeface="+mn-lt"/>
              </a:rPr>
            </a:br>
            <a:r>
              <a:rPr lang="en-GB" sz="1200" i="1" noProof="0" dirty="0" smtClean="0">
                <a:latin typeface="+mn-lt"/>
              </a:rPr>
              <a:t>  </a:t>
            </a:r>
            <a:r>
              <a:rPr lang="en-GB" sz="1200" noProof="0" dirty="0" smtClean="0">
                <a:latin typeface="+mn-lt"/>
              </a:rPr>
              <a:t>www.luxembourg.public.lu/en/publications/a/apropos-fetes-traditions/index.html</a:t>
            </a:r>
            <a:endParaRPr lang="en-GB" sz="1200" b="1" dirty="0" smtClean="0">
              <a:latin typeface="+mn-lt"/>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i="1" dirty="0" smtClean="0">
                <a:latin typeface="+mn-lt"/>
                <a:cs typeface="Arial" pitchFamily="34" charset="0"/>
              </a:rPr>
              <a:t> </a:t>
            </a:r>
            <a:r>
              <a:rPr lang="en-GB" sz="1200" i="1" noProof="0" dirty="0" smtClean="0">
                <a:latin typeface="+mn-lt"/>
              </a:rPr>
              <a:t>About... Symbols</a:t>
            </a:r>
            <a:r>
              <a:rPr lang="en-GB" sz="1200" i="1" baseline="0" noProof="0" dirty="0" smtClean="0">
                <a:latin typeface="+mn-lt"/>
              </a:rPr>
              <a:t> of the state and of the</a:t>
            </a:r>
            <a:r>
              <a:rPr lang="en-GB" sz="1200" i="1" noProof="0" dirty="0" smtClean="0">
                <a:latin typeface="+mn-lt"/>
              </a:rPr>
              <a:t> nation:</a:t>
            </a:r>
            <a:r>
              <a:rPr lang="en-GB" sz="1200" i="1" baseline="0" noProof="0" dirty="0" smtClean="0">
                <a:latin typeface="+mn-lt"/>
              </a:rPr>
              <a:t> </a:t>
            </a:r>
            <a:br>
              <a:rPr lang="en-GB" sz="1200" i="1" baseline="0" noProof="0" dirty="0" smtClean="0">
                <a:latin typeface="+mn-lt"/>
              </a:rPr>
            </a:br>
            <a:r>
              <a:rPr lang="en-GB" sz="1200" i="1" baseline="0" noProof="0" dirty="0" smtClean="0">
                <a:latin typeface="+mn-lt"/>
              </a:rPr>
              <a:t>  </a:t>
            </a:r>
            <a:r>
              <a:rPr lang="en-GB" sz="1200" noProof="0" dirty="0" smtClean="0">
                <a:latin typeface="+mn-lt"/>
              </a:rPr>
              <a:t>www.luxembourg.public.lu/en/publications/d/ap-symboles/index.html</a:t>
            </a:r>
            <a:endParaRPr lang="en-GB" sz="1200" dirty="0" smtClean="0">
              <a:latin typeface="+mn-lt"/>
            </a:endParaRPr>
          </a:p>
          <a:p>
            <a:pPr marL="0" marR="0" indent="0" algn="l" defTabSz="914400" rtl="0" eaLnBrk="1" fontAlgn="base" latinLnBrk="0" hangingPunct="1">
              <a:lnSpc>
                <a:spcPct val="100000"/>
              </a:lnSpc>
              <a:spcBef>
                <a:spcPts val="0"/>
              </a:spcBef>
              <a:spcAft>
                <a:spcPct val="0"/>
              </a:spcAft>
              <a:buClrTx/>
              <a:buSzTx/>
              <a:buFont typeface="Arial" pitchFamily="34" charset="0"/>
              <a:buChar char="•"/>
              <a:tabLst/>
              <a:defRPr/>
            </a:pPr>
            <a:r>
              <a:rPr lang="en-GB" sz="1200" i="1" dirty="0" smtClean="0">
                <a:latin typeface="+mn-lt"/>
                <a:cs typeface="Arial" charset="0"/>
              </a:rPr>
              <a:t> </a:t>
            </a:r>
            <a:r>
              <a:rPr lang="en-GB" sz="1200" i="1" noProof="0" dirty="0" smtClean="0">
                <a:latin typeface="+mn-lt"/>
                <a:cs typeface="Arial" charset="0"/>
              </a:rPr>
              <a:t>Everything</a:t>
            </a:r>
            <a:r>
              <a:rPr lang="en-GB" sz="1200" i="1" baseline="0" noProof="0" dirty="0" smtClean="0">
                <a:latin typeface="+mn-lt"/>
                <a:cs typeface="Arial" charset="0"/>
              </a:rPr>
              <a:t> You Need to Know about the Grand Duchy of Luxembourg</a:t>
            </a:r>
            <a:r>
              <a:rPr lang="en-GB" sz="1200" i="1" noProof="0" dirty="0" smtClean="0">
                <a:latin typeface="+mn-lt"/>
                <a:cs typeface="Arial" charset="0"/>
              </a:rPr>
              <a:t>:</a:t>
            </a:r>
            <a:r>
              <a:rPr lang="en-GB" sz="1200" i="1" baseline="0" noProof="0" dirty="0" smtClean="0">
                <a:latin typeface="+mn-lt"/>
                <a:cs typeface="Arial" charset="0"/>
              </a:rPr>
              <a:t> </a:t>
            </a:r>
            <a:br>
              <a:rPr lang="en-GB" sz="1200" i="1" baseline="0" noProof="0" dirty="0" smtClean="0">
                <a:latin typeface="+mn-lt"/>
                <a:cs typeface="Arial" charset="0"/>
              </a:rPr>
            </a:br>
            <a:r>
              <a:rPr lang="en-GB" sz="1200" i="1" baseline="0" noProof="0" dirty="0" smtClean="0">
                <a:latin typeface="+mn-lt"/>
                <a:cs typeface="Arial" charset="0"/>
              </a:rPr>
              <a:t>  </a:t>
            </a:r>
            <a:r>
              <a:rPr lang="en-GB" sz="1200" noProof="0" dirty="0" smtClean="0">
                <a:latin typeface="+mn-lt"/>
                <a:cs typeface="Arial" charset="0"/>
              </a:rPr>
              <a:t>www.luxembourg.public.lu/en/publications/c/tout-savoir/index.html</a:t>
            </a:r>
            <a:endParaRPr lang="en-GB" sz="1200" i="0" noProof="0" dirty="0" smtClean="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CBA28B-DF43-4C18-8DED-044F8D48F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6139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sz="1200" b="1" u="sng" noProof="0" dirty="0" smtClean="0">
                <a:latin typeface="+mn-lt"/>
              </a:rPr>
              <a:t>Festivals and Traditions: </a:t>
            </a:r>
            <a:r>
              <a:rPr lang="en-GB" sz="1200" b="1" i="1" u="sng" noProof="0" dirty="0" smtClean="0">
                <a:latin typeface="+mn-lt"/>
              </a:rPr>
              <a:t>Schueberfouer </a:t>
            </a:r>
            <a:r>
              <a:rPr lang="en-GB" sz="1200" b="1" i="0" u="sng" noProof="0" dirty="0" smtClean="0">
                <a:latin typeface="+mn-lt"/>
              </a:rPr>
              <a:t>(funfair)</a:t>
            </a:r>
          </a:p>
          <a:p>
            <a:pPr eaLnBrk="1" hangingPunct="1">
              <a:spcBef>
                <a:spcPct val="0"/>
              </a:spcBef>
            </a:pPr>
            <a:endParaRPr lang="en-GB" sz="1200" noProof="0" dirty="0" smtClean="0">
              <a:latin typeface="+mn-lt"/>
            </a:endParaRPr>
          </a:p>
          <a:p>
            <a:pPr eaLnBrk="1" hangingPunct="1">
              <a:spcBef>
                <a:spcPct val="0"/>
              </a:spcBef>
            </a:pPr>
            <a:r>
              <a:rPr lang="en-GB" sz="1200" noProof="0" dirty="0" smtClean="0">
                <a:latin typeface="+mn-lt"/>
              </a:rPr>
              <a:t>- Funfair in Luxembourg City, founded in 1340 by John the Blind;</a:t>
            </a:r>
          </a:p>
          <a:p>
            <a:pPr eaLnBrk="1" hangingPunct="1">
              <a:spcBef>
                <a:spcPct val="0"/>
              </a:spcBef>
            </a:pPr>
            <a:r>
              <a:rPr lang="en-GB" sz="1200" noProof="0" dirty="0" smtClean="0">
                <a:latin typeface="+mn-lt"/>
              </a:rPr>
              <a:t>- The</a:t>
            </a:r>
            <a:r>
              <a:rPr lang="en-GB" sz="1200" baseline="0" noProof="0" dirty="0" smtClean="0">
                <a:latin typeface="+mn-lt"/>
              </a:rPr>
              <a:t> </a:t>
            </a:r>
            <a:r>
              <a:rPr lang="en-GB" sz="1200" i="1" baseline="0" noProof="0" dirty="0" smtClean="0">
                <a:latin typeface="+mn-lt"/>
              </a:rPr>
              <a:t>Schueberfouer</a:t>
            </a:r>
            <a:r>
              <a:rPr lang="en-GB" sz="1200" baseline="0" noProof="0" dirty="0" smtClean="0">
                <a:latin typeface="+mn-lt"/>
              </a:rPr>
              <a:t> takes</a:t>
            </a:r>
            <a:r>
              <a:rPr lang="en-GB" sz="1200" noProof="0" dirty="0" smtClean="0">
                <a:latin typeface="+mn-lt"/>
              </a:rPr>
              <a:t> place from late August to early September;</a:t>
            </a:r>
          </a:p>
          <a:p>
            <a:pPr eaLnBrk="1" hangingPunct="1">
              <a:spcBef>
                <a:spcPct val="0"/>
              </a:spcBef>
              <a:buFontTx/>
              <a:buChar char="-"/>
            </a:pPr>
            <a:r>
              <a:rPr lang="en-GB" sz="1200" noProof="0" dirty="0" smtClean="0">
                <a:latin typeface="+mn-lt"/>
              </a:rPr>
              <a:t> The largest funfair in Luxembourg and the Greater Region: attracting more than 2 million visitors each year on the 4-hectare Glacis ground, not far from the city centre.</a:t>
            </a:r>
          </a:p>
          <a:p>
            <a:pPr indent="0" eaLnBrk="1" hangingPunct="1">
              <a:lnSpc>
                <a:spcPct val="100000"/>
              </a:lnSpc>
              <a:spcBef>
                <a:spcPct val="0"/>
              </a:spcBef>
              <a:buFontTx/>
              <a:buNone/>
            </a:pPr>
            <a:endParaRPr lang="en-GB" sz="1200" dirty="0" smtClean="0">
              <a:solidFill>
                <a:schemeClr val="tx1"/>
              </a:solidFill>
              <a:latin typeface="+mn-lt"/>
            </a:endParaRPr>
          </a:p>
          <a:p>
            <a:pPr eaLnBrk="1" hangingPunct="1">
              <a:spcBef>
                <a:spcPct val="0"/>
              </a:spcBef>
              <a:buFontTx/>
              <a:buNone/>
            </a:pPr>
            <a:r>
              <a:rPr lang="en-GB" sz="1200" i="1" dirty="0" smtClean="0">
                <a:solidFill>
                  <a:schemeClr val="tx1"/>
                </a:solidFill>
                <a:latin typeface="+mn-lt"/>
              </a:rPr>
              <a:t>Images: </a:t>
            </a:r>
            <a:br>
              <a:rPr lang="en-GB" sz="1200" i="1" dirty="0" smtClean="0">
                <a:solidFill>
                  <a:schemeClr val="tx1"/>
                </a:solidFill>
                <a:latin typeface="+mn-lt"/>
              </a:rPr>
            </a:br>
            <a:r>
              <a:rPr lang="en-GB" sz="1200" i="1" dirty="0" smtClean="0">
                <a:solidFill>
                  <a:schemeClr val="tx1"/>
                </a:solidFill>
                <a:latin typeface="+mn-lt"/>
              </a:rPr>
              <a:t>on the left,</a:t>
            </a:r>
            <a:r>
              <a:rPr lang="en-GB" sz="1200" i="1" baseline="0" dirty="0" smtClean="0">
                <a:solidFill>
                  <a:schemeClr val="tx1"/>
                </a:solidFill>
                <a:latin typeface="+mn-lt"/>
              </a:rPr>
              <a:t> nocturnal view of the </a:t>
            </a:r>
            <a:r>
              <a:rPr lang="en-GB" sz="1200" i="0" baseline="0" noProof="0" dirty="0" smtClean="0">
                <a:solidFill>
                  <a:schemeClr val="tx1"/>
                </a:solidFill>
                <a:latin typeface="+mn-lt"/>
              </a:rPr>
              <a:t>Schueberfouer </a:t>
            </a:r>
            <a:r>
              <a:rPr lang="en-GB" sz="1200" i="1" baseline="0" dirty="0" smtClean="0">
                <a:solidFill>
                  <a:schemeClr val="tx1"/>
                </a:solidFill>
                <a:latin typeface="+mn-lt"/>
              </a:rPr>
              <a:t>from the Ferris wheel </a:t>
            </a:r>
            <a:r>
              <a:rPr lang="en-GB" sz="1200" i="1" noProof="0" dirty="0" smtClean="0">
                <a:latin typeface="+mn-lt"/>
              </a:rPr>
              <a:t>© SIP;</a:t>
            </a:r>
            <a:br>
              <a:rPr lang="en-GB" sz="1200" i="1" noProof="0" dirty="0" smtClean="0">
                <a:latin typeface="+mn-lt"/>
              </a:rPr>
            </a:br>
            <a:r>
              <a:rPr lang="en-GB" sz="1200" i="1" noProof="0" dirty="0" smtClean="0">
                <a:latin typeface="+mn-lt"/>
              </a:rPr>
              <a:t>on the right, gastronomic stand on </a:t>
            </a:r>
            <a:r>
              <a:rPr lang="en-GB" sz="1200" i="0" noProof="0" dirty="0" smtClean="0">
                <a:latin typeface="+mn-lt"/>
              </a:rPr>
              <a:t>Schueberfouer </a:t>
            </a:r>
            <a:r>
              <a:rPr lang="en-GB" sz="1200" i="1" noProof="0" dirty="0" smtClean="0">
                <a:latin typeface="+mn-lt"/>
              </a:rPr>
              <a:t>© SIP</a:t>
            </a:r>
            <a:r>
              <a:rPr lang="en-GB" sz="1200" i="0" noProof="0" dirty="0" smtClean="0">
                <a:latin typeface="+mn-lt"/>
              </a:rPr>
              <a:t>.</a:t>
            </a:r>
            <a:endParaRPr lang="en-GB" sz="1200" i="1" dirty="0" smtClean="0">
              <a:solidFill>
                <a:schemeClr val="tx1"/>
              </a:solidFill>
              <a:latin typeface="+mn-lt"/>
            </a:endParaRPr>
          </a:p>
          <a:p>
            <a:pPr eaLnBrk="1" hangingPunct="1">
              <a:spcBef>
                <a:spcPct val="0"/>
              </a:spcBef>
            </a:pPr>
            <a:endParaRPr lang="en-GB" sz="1200" dirty="0" smtClean="0">
              <a:solidFill>
                <a:schemeClr val="tx1"/>
              </a:solidFill>
              <a:latin typeface="+mn-lt"/>
            </a:endParaRPr>
          </a:p>
          <a:p>
            <a:pPr eaLnBrk="1" hangingPunct="1">
              <a:spcBef>
                <a:spcPct val="0"/>
              </a:spcBef>
            </a:pPr>
            <a:endParaRPr lang="en-GB" sz="1200" dirty="0" smtClean="0">
              <a:solidFill>
                <a:schemeClr val="tx1"/>
              </a:solidFill>
              <a:latin typeface="+mn-lt"/>
            </a:endParaRPr>
          </a:p>
          <a:p>
            <a:pPr indent="0" eaLnBrk="1" hangingPunct="1">
              <a:lnSpc>
                <a:spcPct val="100000"/>
              </a:lnSpc>
              <a:spcBef>
                <a:spcPct val="0"/>
              </a:spcBef>
            </a:pPr>
            <a:r>
              <a:rPr lang="en-GB" sz="1200" b="1" noProof="0" dirty="0" smtClean="0">
                <a:latin typeface="+mn-lt"/>
              </a:rPr>
              <a:t>FOR MORE INFORMATION</a:t>
            </a:r>
          </a:p>
          <a:p>
            <a:pPr indent="0" eaLnBrk="1" hangingPunct="1">
              <a:lnSpc>
                <a:spcPct val="100000"/>
              </a:lnSpc>
              <a:spcBef>
                <a:spcPct val="0"/>
              </a:spcBef>
              <a:buFont typeface="Arial" pitchFamily="34" charset="0"/>
              <a:buChar char="•"/>
            </a:pPr>
            <a:r>
              <a:rPr lang="en-GB" sz="1200" noProof="0" dirty="0" smtClean="0">
                <a:latin typeface="+mn-lt"/>
              </a:rPr>
              <a:t> “Festivals and Traditions”: </a:t>
            </a:r>
            <a:br>
              <a:rPr lang="en-GB" sz="1200" noProof="0" dirty="0" smtClean="0">
                <a:latin typeface="+mn-lt"/>
              </a:rPr>
            </a:br>
            <a:r>
              <a:rPr lang="en-GB" sz="1200" noProof="0" dirty="0" smtClean="0">
                <a:latin typeface="+mn-lt"/>
              </a:rPr>
              <a:t>  www.luxembourg.public.lu/en/le-grand-duche-se-presente/fetes-traditions/index.html</a:t>
            </a:r>
          </a:p>
          <a:p>
            <a:pPr indent="0" eaLnBrk="1" hangingPunct="1">
              <a:lnSpc>
                <a:spcPct val="100000"/>
              </a:lnSpc>
              <a:spcBef>
                <a:spcPct val="0"/>
              </a:spcBef>
              <a:buFont typeface="Arial" pitchFamily="34" charset="0"/>
              <a:buChar char="•"/>
            </a:pPr>
            <a:r>
              <a:rPr lang="en-GB" sz="1200" i="1" noProof="0" dirty="0" smtClean="0">
                <a:latin typeface="+mn-lt"/>
              </a:rPr>
              <a:t> About… Festivals and Traditions in Luxembourg: </a:t>
            </a:r>
            <a:br>
              <a:rPr lang="en-GB" sz="1200" i="1" noProof="0" dirty="0" smtClean="0">
                <a:latin typeface="+mn-lt"/>
              </a:rPr>
            </a:br>
            <a:r>
              <a:rPr lang="en-GB" sz="1200" i="1" noProof="0" dirty="0" smtClean="0">
                <a:latin typeface="+mn-lt"/>
              </a:rPr>
              <a:t>  </a:t>
            </a:r>
            <a:r>
              <a:rPr lang="en-GB" sz="1200" noProof="0" dirty="0" smtClean="0">
                <a:latin typeface="+mn-lt"/>
              </a:rPr>
              <a:t>www.luxembourg.public.lu/en/publications/a/apropos-fetes-traditions/index.html</a:t>
            </a:r>
            <a:endParaRPr lang="en-GB" sz="1200" dirty="0" smtClean="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CBA28B-DF43-4C18-8DED-044F8D48F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69315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eaLnBrk="1" hangingPunct="1">
              <a:lnSpc>
                <a:spcPct val="100000"/>
              </a:lnSpc>
              <a:spcBef>
                <a:spcPct val="0"/>
              </a:spcBef>
            </a:pPr>
            <a:r>
              <a:rPr lang="en-GB" sz="1200" b="1" u="sng" noProof="0" dirty="0" smtClean="0">
                <a:latin typeface="+mn-lt"/>
              </a:rPr>
              <a:t>Festival and Traditions: </a:t>
            </a:r>
            <a:r>
              <a:rPr lang="en-GB" sz="1200" b="1" i="1" u="sng" noProof="0" dirty="0" smtClean="0">
                <a:latin typeface="+mn-lt"/>
              </a:rPr>
              <a:t>Kleeschen </a:t>
            </a:r>
            <a:r>
              <a:rPr lang="en-GB" sz="1200" b="1" u="sng" noProof="0" dirty="0" smtClean="0">
                <a:latin typeface="+mn-lt"/>
              </a:rPr>
              <a:t>(St Nicholas)</a:t>
            </a:r>
          </a:p>
          <a:p>
            <a:pPr indent="0" eaLnBrk="1" hangingPunct="1">
              <a:lnSpc>
                <a:spcPct val="100000"/>
              </a:lnSpc>
              <a:spcBef>
                <a:spcPct val="0"/>
              </a:spcBef>
            </a:pPr>
            <a:endParaRPr lang="en-GB" sz="1200" noProof="0" dirty="0" smtClean="0">
              <a:latin typeface="+mn-lt"/>
            </a:endParaRPr>
          </a:p>
          <a:p>
            <a:pPr indent="0" eaLnBrk="1" hangingPunct="1">
              <a:lnSpc>
                <a:spcPct val="100000"/>
              </a:lnSpc>
              <a:spcBef>
                <a:spcPct val="0"/>
              </a:spcBef>
            </a:pPr>
            <a:r>
              <a:rPr lang="en-GB" sz="1200" noProof="0" dirty="0" smtClean="0">
                <a:latin typeface="+mn-lt"/>
              </a:rPr>
              <a:t>In Luxembourg, </a:t>
            </a:r>
            <a:r>
              <a:rPr lang="en-GB" sz="1200" i="1" noProof="0" dirty="0" smtClean="0">
                <a:latin typeface="+mn-lt"/>
              </a:rPr>
              <a:t>Kleeschen</a:t>
            </a:r>
            <a:r>
              <a:rPr lang="en-GB" sz="1200" noProof="0" dirty="0" smtClean="0">
                <a:latin typeface="+mn-lt"/>
              </a:rPr>
              <a:t> is synonymous</a:t>
            </a:r>
            <a:r>
              <a:rPr lang="en-GB" sz="1200" baseline="0" noProof="0" dirty="0" smtClean="0">
                <a:latin typeface="+mn-lt"/>
              </a:rPr>
              <a:t> </a:t>
            </a:r>
            <a:r>
              <a:rPr lang="en-GB" sz="1200" noProof="0" dirty="0" smtClean="0">
                <a:latin typeface="+mn-lt"/>
              </a:rPr>
              <a:t>with an elderly bearded gentleman with white hair and dressed in red. </a:t>
            </a:r>
          </a:p>
          <a:p>
            <a:pPr indent="0" eaLnBrk="1" hangingPunct="1">
              <a:lnSpc>
                <a:spcPct val="100000"/>
              </a:lnSpc>
              <a:spcBef>
                <a:spcPct val="0"/>
              </a:spcBef>
            </a:pPr>
            <a:endParaRPr lang="en-GB" sz="1200" noProof="0" dirty="0" smtClean="0">
              <a:latin typeface="+mn-lt"/>
            </a:endParaRPr>
          </a:p>
          <a:p>
            <a:pPr indent="0" eaLnBrk="1" hangingPunct="1">
              <a:lnSpc>
                <a:spcPct val="100000"/>
              </a:lnSpc>
              <a:spcBef>
                <a:spcPct val="0"/>
              </a:spcBef>
            </a:pPr>
            <a:r>
              <a:rPr lang="en-GB" sz="1200" noProof="0" dirty="0" smtClean="0">
                <a:latin typeface="+mn-lt"/>
              </a:rPr>
              <a:t>In contrast to Father Christmas, St Nicholas wears a mitre, a red pointed headdress, and carries a crozier, a type of staff. </a:t>
            </a:r>
          </a:p>
          <a:p>
            <a:pPr indent="0" eaLnBrk="1" hangingPunct="1">
              <a:lnSpc>
                <a:spcPct val="100000"/>
              </a:lnSpc>
              <a:spcBef>
                <a:spcPct val="0"/>
              </a:spcBef>
            </a:pPr>
            <a:endParaRPr lang="en-GB" sz="1200" noProof="0" dirty="0" smtClean="0">
              <a:latin typeface="+mn-lt"/>
            </a:endParaRPr>
          </a:p>
          <a:p>
            <a:pPr indent="0" eaLnBrk="1" hangingPunct="1">
              <a:lnSpc>
                <a:spcPct val="100000"/>
              </a:lnSpc>
              <a:spcBef>
                <a:spcPct val="0"/>
              </a:spcBef>
            </a:pPr>
            <a:r>
              <a:rPr lang="en-GB" sz="1200" noProof="0" dirty="0" smtClean="0">
                <a:latin typeface="+mn-lt"/>
              </a:rPr>
              <a:t>He is most often accompanied by the </a:t>
            </a:r>
            <a:r>
              <a:rPr lang="en-GB" sz="1200" i="1" noProof="0" dirty="0" smtClean="0">
                <a:latin typeface="+mn-lt"/>
              </a:rPr>
              <a:t>Houseker</a:t>
            </a:r>
            <a:r>
              <a:rPr lang="en-GB" sz="1200" noProof="0" dirty="0" smtClean="0">
                <a:latin typeface="+mn-lt"/>
              </a:rPr>
              <a:t> (his fear-inspiring helper), who leaves switches for children who have been naughty.</a:t>
            </a:r>
          </a:p>
          <a:p>
            <a:pPr indent="0" eaLnBrk="1" hangingPunct="1">
              <a:lnSpc>
                <a:spcPct val="100000"/>
              </a:lnSpc>
              <a:spcBef>
                <a:spcPct val="0"/>
              </a:spcBef>
            </a:pPr>
            <a:endParaRPr lang="en-GB" sz="1200" noProof="0" dirty="0" smtClean="0">
              <a:latin typeface="+mn-lt"/>
            </a:endParaRPr>
          </a:p>
          <a:p>
            <a:pPr marL="0" marR="0" indent="0" algn="l" defTabSz="914400" rtl="0" eaLnBrk="1" fontAlgn="base" latinLnBrk="0" hangingPunct="1">
              <a:lnSpc>
                <a:spcPct val="100000"/>
              </a:lnSpc>
              <a:spcBef>
                <a:spcPct val="0"/>
              </a:spcBef>
              <a:spcAft>
                <a:spcPct val="0"/>
              </a:spcAft>
              <a:buClrTx/>
              <a:buSzTx/>
              <a:buFontTx/>
              <a:buNone/>
              <a:tabLst/>
              <a:defRPr/>
            </a:pPr>
            <a:r>
              <a:rPr lang="en-GB" sz="1200" noProof="0" dirty="0" smtClean="0">
                <a:latin typeface="+mn-lt"/>
              </a:rPr>
              <a:t>In Luxembourg, this celebration is so important that </a:t>
            </a:r>
            <a:r>
              <a:rPr lang="en-GB" sz="1200" strike="noStrike" noProof="0" dirty="0" smtClean="0">
                <a:latin typeface="+mn-lt"/>
              </a:rPr>
              <a:t>the </a:t>
            </a:r>
            <a:r>
              <a:rPr lang="en-GB" sz="1200" kern="1200" noProof="0" dirty="0" smtClean="0">
                <a:solidFill>
                  <a:schemeClr val="tx1"/>
                </a:solidFill>
                <a:latin typeface="+mn-lt"/>
                <a:ea typeface="+mn-ea"/>
                <a:cs typeface="+mn-cs"/>
              </a:rPr>
              <a:t>Ministry of Education, Children and Youth </a:t>
            </a:r>
            <a:r>
              <a:rPr lang="en-GB" sz="1200" noProof="0" dirty="0" smtClean="0">
                <a:latin typeface="+mn-lt"/>
              </a:rPr>
              <a:t>decided that, on 6 December, children in fundamental education get the day off school. In the days preceding 6 December, </a:t>
            </a:r>
            <a:r>
              <a:rPr lang="en-GB" sz="1200" i="1" noProof="0" dirty="0" smtClean="0">
                <a:latin typeface="+mn-lt"/>
              </a:rPr>
              <a:t>Kleeschen</a:t>
            </a:r>
            <a:r>
              <a:rPr lang="en-GB" sz="1200" noProof="0" dirty="0" smtClean="0">
                <a:latin typeface="+mn-lt"/>
              </a:rPr>
              <a:t> visits fundamental education classes.</a:t>
            </a:r>
          </a:p>
          <a:p>
            <a:pPr indent="0" eaLnBrk="1" hangingPunct="1">
              <a:lnSpc>
                <a:spcPct val="100000"/>
              </a:lnSpc>
              <a:spcBef>
                <a:spcPct val="0"/>
              </a:spcBef>
            </a:pPr>
            <a:endParaRPr lang="en-GB" sz="1200" noProof="0" dirty="0" smtClean="0">
              <a:latin typeface="+mn-lt"/>
            </a:endParaRPr>
          </a:p>
          <a:p>
            <a:pPr indent="0" eaLnBrk="1" hangingPunct="1">
              <a:lnSpc>
                <a:spcPct val="100000"/>
              </a:lnSpc>
              <a:spcBef>
                <a:spcPct val="0"/>
              </a:spcBef>
            </a:pPr>
            <a:r>
              <a:rPr lang="en-GB" sz="1200" noProof="0" dirty="0" smtClean="0">
                <a:latin typeface="+mn-lt"/>
              </a:rPr>
              <a:t>As early as late November, children put one slipper outside their bedroom door every night so that </a:t>
            </a:r>
            <a:r>
              <a:rPr lang="en-GB" sz="1200" i="1" noProof="0" dirty="0" smtClean="0">
                <a:latin typeface="+mn-lt"/>
              </a:rPr>
              <a:t>Kleeschen</a:t>
            </a:r>
            <a:r>
              <a:rPr lang="en-GB" sz="1200" noProof="0" dirty="0" smtClean="0">
                <a:latin typeface="+mn-lt"/>
              </a:rPr>
              <a:t> can bring them sweets before appearing during the night of 5 to 6 December with proper gifts (toys and confectionery). Generally, his presence goes unseen by little children who wake up early in the morning to discover all their gifts.</a:t>
            </a:r>
          </a:p>
          <a:p>
            <a:pPr marL="0" marR="0" indent="0" algn="l" defTabSz="914400" rtl="0" eaLnBrk="1" fontAlgn="base" latinLnBrk="0" hangingPunct="1">
              <a:lnSpc>
                <a:spcPct val="100000"/>
              </a:lnSpc>
              <a:spcBef>
                <a:spcPct val="0"/>
              </a:spcBef>
              <a:spcAft>
                <a:spcPct val="0"/>
              </a:spcAft>
              <a:buClrTx/>
              <a:buSzTx/>
              <a:buFontTx/>
              <a:buNone/>
              <a:tabLst/>
              <a:defRPr/>
            </a:pPr>
            <a:endParaRPr lang="en-GB" sz="1200" i="1" kern="1200" dirty="0" smtClean="0">
              <a:solidFill>
                <a:schemeClr val="tx1"/>
              </a:solidFill>
              <a:latin typeface="+mn-lt"/>
              <a:ea typeface="+mn-ea"/>
              <a:cs typeface="+mn-cs"/>
            </a:endParaRPr>
          </a:p>
          <a:p>
            <a:pPr marL="0" marR="0" indent="0" algn="l" defTabSz="914400" rtl="0" eaLnBrk="1" fontAlgn="base" latinLnBrk="0" hangingPunct="1">
              <a:lnSpc>
                <a:spcPct val="100000"/>
              </a:lnSpc>
              <a:spcBef>
                <a:spcPct val="0"/>
              </a:spcBef>
              <a:spcAft>
                <a:spcPct val="0"/>
              </a:spcAft>
              <a:buClrTx/>
              <a:buSzTx/>
              <a:buFontTx/>
              <a:buNone/>
              <a:tabLst/>
              <a:defRPr/>
            </a:pPr>
            <a:r>
              <a:rPr lang="en-GB" sz="1200" i="1" kern="1200" dirty="0" smtClean="0">
                <a:solidFill>
                  <a:schemeClr val="tx1"/>
                </a:solidFill>
                <a:latin typeface="+mn-lt"/>
                <a:ea typeface="+mn-ea"/>
                <a:cs typeface="+mn-cs"/>
              </a:rPr>
              <a:t>Image: </a:t>
            </a:r>
            <a:br>
              <a:rPr lang="en-GB" sz="1200" i="1" kern="1200" dirty="0" smtClean="0">
                <a:solidFill>
                  <a:schemeClr val="tx1"/>
                </a:solidFill>
                <a:latin typeface="+mn-lt"/>
                <a:ea typeface="+mn-ea"/>
                <a:cs typeface="+mn-cs"/>
              </a:rPr>
            </a:br>
            <a:r>
              <a:rPr lang="en-GB" sz="1200" i="1" kern="1200" dirty="0" smtClean="0">
                <a:solidFill>
                  <a:schemeClr val="tx1"/>
                </a:solidFill>
                <a:latin typeface="+mn-lt"/>
                <a:ea typeface="+mn-ea"/>
                <a:cs typeface="+mn-cs"/>
              </a:rPr>
              <a:t>Saint Nicholas </a:t>
            </a:r>
            <a:r>
              <a:rPr lang="en-GB" sz="1200" i="1" kern="1200" dirty="0" smtClean="0">
                <a:solidFill>
                  <a:schemeClr val="tx1"/>
                </a:solidFill>
                <a:latin typeface="+mn-lt"/>
                <a:ea typeface="+mn-ea"/>
                <a:cs typeface="Arial" pitchFamily="34" charset="0"/>
              </a:rPr>
              <a:t>© </a:t>
            </a:r>
            <a:r>
              <a:rPr lang="en-GB" sz="1200" i="1" kern="1200" dirty="0" smtClean="0">
                <a:solidFill>
                  <a:schemeClr val="tx1"/>
                </a:solidFill>
                <a:latin typeface="+mn-lt"/>
                <a:ea typeface="+mn-ea"/>
                <a:cs typeface="+mn-cs"/>
              </a:rPr>
              <a:t>SIP/Zineb Ruppert</a:t>
            </a:r>
            <a:endParaRPr lang="en-GB" sz="1200" dirty="0" smtClean="0">
              <a:latin typeface="+mn-lt"/>
            </a:endParaRPr>
          </a:p>
          <a:p>
            <a:pPr indent="0" eaLnBrk="1" hangingPunct="1">
              <a:lnSpc>
                <a:spcPct val="100000"/>
              </a:lnSpc>
              <a:spcBef>
                <a:spcPct val="0"/>
              </a:spcBef>
            </a:pPr>
            <a:endParaRPr lang="en-GB" sz="1200" dirty="0" smtClean="0">
              <a:latin typeface="+mn-lt"/>
            </a:endParaRPr>
          </a:p>
          <a:p>
            <a:pPr indent="0" eaLnBrk="1" hangingPunct="1">
              <a:lnSpc>
                <a:spcPct val="100000"/>
              </a:lnSpc>
              <a:spcBef>
                <a:spcPct val="0"/>
              </a:spcBef>
            </a:pPr>
            <a:endParaRPr lang="en-GB" sz="1200" dirty="0" smtClean="0">
              <a:latin typeface="+mn-lt"/>
            </a:endParaRPr>
          </a:p>
          <a:p>
            <a:pPr indent="0" eaLnBrk="1" hangingPunct="1">
              <a:lnSpc>
                <a:spcPct val="100000"/>
              </a:lnSpc>
              <a:spcBef>
                <a:spcPct val="0"/>
              </a:spcBef>
            </a:pPr>
            <a:r>
              <a:rPr lang="en-GB" sz="1200" b="1" noProof="0" dirty="0" smtClean="0">
                <a:latin typeface="+mn-lt"/>
              </a:rPr>
              <a:t>FOR MORE INFORMATION</a:t>
            </a:r>
          </a:p>
          <a:p>
            <a:pPr indent="0" eaLnBrk="1" hangingPunct="1">
              <a:lnSpc>
                <a:spcPct val="100000"/>
              </a:lnSpc>
              <a:spcBef>
                <a:spcPct val="0"/>
              </a:spcBef>
              <a:buFont typeface="Arial" pitchFamily="34" charset="0"/>
              <a:buChar char="•"/>
            </a:pPr>
            <a:r>
              <a:rPr lang="en-GB" sz="1200" noProof="0" dirty="0" smtClean="0">
                <a:latin typeface="+mn-lt"/>
              </a:rPr>
              <a:t> “Festivals and Traditions”: </a:t>
            </a:r>
            <a:br>
              <a:rPr lang="en-GB" sz="1200" noProof="0" dirty="0" smtClean="0">
                <a:latin typeface="+mn-lt"/>
              </a:rPr>
            </a:br>
            <a:r>
              <a:rPr lang="en-GB" sz="1200" noProof="0" dirty="0" smtClean="0">
                <a:latin typeface="+mn-lt"/>
              </a:rPr>
              <a:t>  www.luxembourg.public.lu/en/le-grand-duche-se-presente/fetes-traditions/index.html</a:t>
            </a:r>
          </a:p>
          <a:p>
            <a:pPr indent="0" eaLnBrk="1" hangingPunct="1">
              <a:lnSpc>
                <a:spcPct val="100000"/>
              </a:lnSpc>
              <a:spcBef>
                <a:spcPct val="0"/>
              </a:spcBef>
              <a:buFont typeface="Arial" pitchFamily="34" charset="0"/>
              <a:buChar char="•"/>
            </a:pPr>
            <a:r>
              <a:rPr lang="en-GB" sz="1200" i="1" noProof="0" dirty="0" smtClean="0">
                <a:latin typeface="+mn-lt"/>
              </a:rPr>
              <a:t> About… Festivals and Traditions in Luxembourg: </a:t>
            </a:r>
            <a:br>
              <a:rPr lang="en-GB" sz="1200" i="1" noProof="0" dirty="0" smtClean="0">
                <a:latin typeface="+mn-lt"/>
              </a:rPr>
            </a:br>
            <a:r>
              <a:rPr lang="en-GB" sz="1200" i="1" noProof="0" dirty="0" smtClean="0">
                <a:latin typeface="+mn-lt"/>
              </a:rPr>
              <a:t>  </a:t>
            </a:r>
            <a:r>
              <a:rPr lang="en-GB" sz="1200" noProof="0" dirty="0" smtClean="0">
                <a:latin typeface="+mn-lt"/>
              </a:rPr>
              <a:t>www.luxembourg.public.lu/en/publications/a/apropos-fetes-traditions/index.html</a:t>
            </a:r>
            <a:endParaRPr lang="en-GB" sz="1200" dirty="0" smtClean="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CBA28B-DF43-4C18-8DED-044F8D48F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48752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eaLnBrk="1" hangingPunct="1">
              <a:lnSpc>
                <a:spcPct val="100000"/>
              </a:lnSpc>
              <a:spcBef>
                <a:spcPct val="0"/>
              </a:spcBef>
              <a:defRPr/>
            </a:pPr>
            <a:r>
              <a:rPr lang="en-GB" sz="1200" b="1" u="sng" noProof="0" dirty="0" smtClean="0">
                <a:latin typeface="+mn-lt"/>
              </a:rPr>
              <a:t>Famous</a:t>
            </a:r>
            <a:r>
              <a:rPr lang="en-GB" sz="1200" b="1" u="sng" baseline="0" noProof="0" dirty="0" smtClean="0">
                <a:latin typeface="+mn-lt"/>
              </a:rPr>
              <a:t> Luxembourg People</a:t>
            </a:r>
            <a:endParaRPr lang="en-GB" sz="1200" noProof="0" dirty="0" smtClean="0">
              <a:solidFill>
                <a:srgbClr val="FF0000"/>
              </a:solidFill>
              <a:latin typeface="+mn-lt"/>
            </a:endParaRPr>
          </a:p>
          <a:p>
            <a:pPr indent="0" eaLnBrk="1" hangingPunct="1">
              <a:lnSpc>
                <a:spcPct val="100000"/>
              </a:lnSpc>
              <a:spcBef>
                <a:spcPct val="0"/>
              </a:spcBef>
              <a:defRPr/>
            </a:pPr>
            <a:endParaRPr lang="en-GB" sz="1200" noProof="0" dirty="0" smtClean="0">
              <a:latin typeface="+mn-lt"/>
            </a:endParaRPr>
          </a:p>
          <a:p>
            <a:pPr indent="0" eaLnBrk="1" hangingPunct="1">
              <a:lnSpc>
                <a:spcPct val="100000"/>
              </a:lnSpc>
              <a:spcBef>
                <a:spcPct val="0"/>
              </a:spcBef>
              <a:defRPr/>
            </a:pPr>
            <a:r>
              <a:rPr lang="en-GB" sz="1200" noProof="0" dirty="0" smtClean="0">
                <a:latin typeface="+mn-lt"/>
              </a:rPr>
              <a:t>- </a:t>
            </a:r>
            <a:r>
              <a:rPr lang="en-GB" sz="1200" b="1" noProof="0" dirty="0" err="1" smtClean="0">
                <a:latin typeface="+mn-lt"/>
              </a:rPr>
              <a:t>Ranga</a:t>
            </a:r>
            <a:r>
              <a:rPr lang="en-GB" sz="1200" b="1" noProof="0" dirty="0" smtClean="0">
                <a:latin typeface="+mn-lt"/>
              </a:rPr>
              <a:t> Yogeshwar</a:t>
            </a:r>
            <a:r>
              <a:rPr lang="en-GB" sz="1200" b="1" baseline="0" noProof="0" dirty="0" smtClean="0">
                <a:latin typeface="+mn-lt"/>
              </a:rPr>
              <a:t> </a:t>
            </a:r>
            <a:r>
              <a:rPr lang="en-GB" sz="1200" b="0" baseline="0" noProof="0" dirty="0" smtClean="0">
                <a:latin typeface="+mn-lt"/>
              </a:rPr>
              <a:t>is physician and scientific journalist. Since 1989 he has presented numerous science programmes on German TV and his books have been translated into several languages. He has been awarded numerous distinctions for his work as journalist, as well as for his commitment to research and culture.</a:t>
            </a:r>
          </a:p>
          <a:p>
            <a:pPr indent="0" eaLnBrk="1" hangingPunct="1">
              <a:lnSpc>
                <a:spcPct val="100000"/>
              </a:lnSpc>
              <a:spcBef>
                <a:spcPct val="0"/>
              </a:spcBef>
              <a:defRPr/>
            </a:pPr>
            <a:endParaRPr lang="en-GB" sz="1200" noProof="0" dirty="0" smtClean="0">
              <a:latin typeface="+mn-lt"/>
            </a:endParaRPr>
          </a:p>
          <a:p>
            <a:pPr indent="0" eaLnBrk="1" hangingPunct="1">
              <a:lnSpc>
                <a:spcPct val="100000"/>
              </a:lnSpc>
              <a:spcBef>
                <a:spcPct val="0"/>
              </a:spcBef>
              <a:buFontTx/>
              <a:buChar char="-"/>
              <a:defRPr/>
            </a:pPr>
            <a:r>
              <a:rPr lang="en-GB" sz="1200" b="1" noProof="0" dirty="0" smtClean="0">
                <a:latin typeface="+mn-lt"/>
              </a:rPr>
              <a:t> Jean-Claude Juncker </a:t>
            </a:r>
            <a:r>
              <a:rPr lang="en-GB" sz="1200" b="0" noProof="0" dirty="0" smtClean="0">
                <a:latin typeface="+mn-lt"/>
              </a:rPr>
              <a:t>has</a:t>
            </a:r>
            <a:r>
              <a:rPr lang="en-GB" sz="1200" b="0" baseline="0" noProof="0" dirty="0" smtClean="0">
                <a:latin typeface="+mn-lt"/>
              </a:rPr>
              <a:t> been serving as President of the European Commission since </a:t>
            </a:r>
            <a:r>
              <a:rPr lang="en-GB" sz="1200" noProof="0" dirty="0" smtClean="0">
                <a:latin typeface="+mn-lt"/>
              </a:rPr>
              <a:t>November</a:t>
            </a:r>
            <a:r>
              <a:rPr lang="en-GB" sz="1200" baseline="0" noProof="0" dirty="0" smtClean="0">
                <a:latin typeface="+mn-lt"/>
              </a:rPr>
              <a:t> 2014.</a:t>
            </a:r>
            <a:r>
              <a:rPr lang="en-GB" sz="1200" noProof="0" dirty="0" smtClean="0">
                <a:latin typeface="+mn-lt"/>
              </a:rPr>
              <a:t> As Prime Minister of Luxembourg</a:t>
            </a:r>
            <a:r>
              <a:rPr lang="en-GB" sz="1200" baseline="0" noProof="0" dirty="0" smtClean="0">
                <a:latin typeface="+mn-lt"/>
              </a:rPr>
              <a:t> from 1995 to 2013, he served as the first permanent President of the Eurogroup (2005 – 2013). He has been awarded numerous distinctions and national honours, among which the Charlemagne Prize in 2006. </a:t>
            </a:r>
          </a:p>
          <a:p>
            <a:pPr indent="0" eaLnBrk="1" hangingPunct="1">
              <a:lnSpc>
                <a:spcPct val="100000"/>
              </a:lnSpc>
              <a:spcBef>
                <a:spcPct val="0"/>
              </a:spcBef>
              <a:buFontTx/>
              <a:buNone/>
              <a:defRPr/>
            </a:pPr>
            <a:endParaRPr lang="en-GB" sz="1200" noProof="0" dirty="0" smtClean="0">
              <a:latin typeface="+mn-lt"/>
            </a:endParaRPr>
          </a:p>
          <a:p>
            <a:pPr indent="0" eaLnBrk="1" hangingPunct="1">
              <a:lnSpc>
                <a:spcPct val="100000"/>
              </a:lnSpc>
              <a:spcBef>
                <a:spcPct val="0"/>
              </a:spcBef>
              <a:buFontTx/>
              <a:buChar char="-"/>
              <a:defRPr/>
            </a:pPr>
            <a:r>
              <a:rPr lang="en-GB" sz="1200" b="1" noProof="0" dirty="0" smtClean="0">
                <a:latin typeface="+mn-lt"/>
              </a:rPr>
              <a:t> Désirée</a:t>
            </a:r>
            <a:r>
              <a:rPr lang="en-GB" sz="1200" b="1" baseline="0" noProof="0" dirty="0" smtClean="0">
                <a:latin typeface="+mn-lt"/>
              </a:rPr>
              <a:t> Nosbusch </a:t>
            </a:r>
            <a:r>
              <a:rPr lang="en-GB" sz="1200" noProof="0" dirty="0" smtClean="0">
                <a:latin typeface="+mn-lt"/>
              </a:rPr>
              <a:t>is</a:t>
            </a:r>
            <a:r>
              <a:rPr lang="en-GB" sz="1200" baseline="0" noProof="0" dirty="0" smtClean="0">
                <a:latin typeface="+mn-lt"/>
              </a:rPr>
              <a:t> an actress and television presenter</a:t>
            </a:r>
            <a:r>
              <a:rPr lang="en-GB" sz="1200" noProof="0" dirty="0" smtClean="0">
                <a:latin typeface="+mn-lt"/>
              </a:rPr>
              <a:t>. She was</a:t>
            </a:r>
            <a:r>
              <a:rPr lang="en-GB" sz="1200" baseline="0" noProof="0" dirty="0" smtClean="0">
                <a:latin typeface="+mn-lt"/>
              </a:rPr>
              <a:t> born in Esch-sur-Alzette and started her career at the age of 12 with the radio programme of RTL. She has presented numerous events and can regularly be seen in television films. She has also worked as film producer and director. </a:t>
            </a:r>
            <a:endParaRPr lang="en-GB" sz="1200" noProof="0" dirty="0" smtClean="0">
              <a:latin typeface="+mn-lt"/>
            </a:endParaRPr>
          </a:p>
          <a:p>
            <a:pPr indent="0" eaLnBrk="1" hangingPunct="1">
              <a:lnSpc>
                <a:spcPct val="100000"/>
              </a:lnSpc>
              <a:spcBef>
                <a:spcPct val="0"/>
              </a:spcBef>
              <a:buFontTx/>
              <a:buNone/>
              <a:defRPr/>
            </a:pPr>
            <a:endParaRPr lang="en-GB" sz="1200" noProof="0" dirty="0" smtClean="0">
              <a:latin typeface="+mn-lt"/>
            </a:endParaRPr>
          </a:p>
          <a:p>
            <a:pPr indent="0" eaLnBrk="1" hangingPunct="1">
              <a:lnSpc>
                <a:spcPct val="100000"/>
              </a:lnSpc>
              <a:spcBef>
                <a:spcPct val="0"/>
              </a:spcBef>
              <a:buFontTx/>
              <a:buChar char="-"/>
              <a:defRPr/>
            </a:pPr>
            <a:r>
              <a:rPr lang="en-GB" sz="1200" b="1" noProof="0" dirty="0" smtClean="0">
                <a:latin typeface="+mn-lt"/>
              </a:rPr>
              <a:t> Guy Helminger </a:t>
            </a:r>
            <a:r>
              <a:rPr lang="en-GB" sz="1200" noProof="0" dirty="0" smtClean="0">
                <a:latin typeface="+mn-lt"/>
              </a:rPr>
              <a:t>is</a:t>
            </a:r>
            <a:r>
              <a:rPr lang="en-GB" sz="1200" baseline="0" noProof="0" dirty="0" smtClean="0">
                <a:latin typeface="+mn-lt"/>
              </a:rPr>
              <a:t> a writer</a:t>
            </a:r>
            <a:r>
              <a:rPr lang="en-GB" sz="1200" noProof="0" dirty="0" smtClean="0">
                <a:latin typeface="+mn-lt"/>
              </a:rPr>
              <a:t>. He lives in Cologne where he writes</a:t>
            </a:r>
            <a:r>
              <a:rPr lang="en-GB" sz="1200" baseline="0" noProof="0" dirty="0" smtClean="0">
                <a:latin typeface="+mn-lt"/>
              </a:rPr>
              <a:t> poems, radio and theatre plays and novels in German. In 2002, he received the </a:t>
            </a:r>
            <a:r>
              <a:rPr lang="en-GB" sz="1200" i="1" baseline="0" noProof="0" dirty="0" smtClean="0">
                <a:latin typeface="+mn-lt"/>
              </a:rPr>
              <a:t>Prix Servais, </a:t>
            </a:r>
            <a:r>
              <a:rPr lang="en-GB" sz="1200" baseline="0" noProof="0" dirty="0" smtClean="0">
                <a:latin typeface="+mn-lt"/>
              </a:rPr>
              <a:t>a literature prize in Luxembourg. He has also presented a cultural programme with </a:t>
            </a:r>
            <a:r>
              <a:rPr lang="en-GB" sz="1200" i="0" noProof="0" dirty="0" smtClean="0">
                <a:latin typeface="+mn-lt"/>
              </a:rPr>
              <a:t>RTL Télé Lëtzebuerg.</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GB" sz="1200" noProof="0" dirty="0" smtClean="0">
              <a:latin typeface="+mn-lt"/>
            </a:endParaRPr>
          </a:p>
          <a:p>
            <a:pPr marL="0" marR="0" lvl="0" indent="0" algn="l" defTabSz="914400" rtl="0" eaLnBrk="1" fontAlgn="auto" latinLnBrk="0" hangingPunct="1">
              <a:lnSpc>
                <a:spcPct val="100000"/>
              </a:lnSpc>
              <a:spcBef>
                <a:spcPct val="0"/>
              </a:spcBef>
              <a:spcAft>
                <a:spcPts val="0"/>
              </a:spcAft>
              <a:buClrTx/>
              <a:buSzTx/>
              <a:buFontTx/>
              <a:buChar char="-"/>
              <a:tabLst/>
              <a:defRPr/>
            </a:pPr>
            <a:r>
              <a:rPr lang="en-GB" sz="1200" b="1" noProof="0" dirty="0" smtClean="0">
                <a:latin typeface="+mn-lt"/>
              </a:rPr>
              <a:t> Christine Majerus</a:t>
            </a:r>
            <a:r>
              <a:rPr lang="en-GB" sz="1200" b="0" noProof="0" dirty="0" smtClean="0">
                <a:latin typeface="+mn-lt"/>
              </a:rPr>
              <a:t> is</a:t>
            </a:r>
            <a:r>
              <a:rPr lang="en-GB" sz="1200" b="0" baseline="0" noProof="0" dirty="0" smtClean="0">
                <a:latin typeface="+mn-lt"/>
              </a:rPr>
              <a:t> a cyclist and has represented Luxembourg at the Olympic Games. Between 2007 and 2016, she has won the title of national champion 28 times. 2016, she became world champion in the women’s team time trial.</a:t>
            </a:r>
          </a:p>
          <a:p>
            <a:pPr marL="0" marR="0" lvl="0" indent="0" algn="l" defTabSz="914400" rtl="0" eaLnBrk="1" fontAlgn="auto" latinLnBrk="0" hangingPunct="1">
              <a:lnSpc>
                <a:spcPct val="100000"/>
              </a:lnSpc>
              <a:spcBef>
                <a:spcPct val="0"/>
              </a:spcBef>
              <a:spcAft>
                <a:spcPts val="0"/>
              </a:spcAft>
              <a:buClrTx/>
              <a:buSzTx/>
              <a:buFontTx/>
              <a:buChar char="-"/>
              <a:tabLst/>
              <a:defRPr/>
            </a:pPr>
            <a:endParaRPr lang="en-GB" sz="1200" b="0" baseline="0" noProof="0" dirty="0" smtClean="0">
              <a:latin typeface="+mn-lt"/>
            </a:endParaRPr>
          </a:p>
          <a:p>
            <a:pPr marL="0" marR="0" lvl="0" indent="0" algn="l" defTabSz="914400" rtl="0" eaLnBrk="1" fontAlgn="auto" latinLnBrk="0" hangingPunct="1">
              <a:lnSpc>
                <a:spcPct val="100000"/>
              </a:lnSpc>
              <a:spcBef>
                <a:spcPct val="0"/>
              </a:spcBef>
              <a:spcAft>
                <a:spcPts val="0"/>
              </a:spcAft>
              <a:buClrTx/>
              <a:buSzTx/>
              <a:buFontTx/>
              <a:buChar char="-"/>
              <a:tabLst/>
              <a:defRPr/>
            </a:pPr>
            <a:r>
              <a:rPr lang="en-GB" sz="1200" b="1" noProof="0" dirty="0" smtClean="0">
                <a:latin typeface="+mn-lt"/>
              </a:rPr>
              <a:t> Léa Linster </a:t>
            </a:r>
            <a:r>
              <a:rPr lang="en-GB" sz="1200" noProof="0" dirty="0" smtClean="0">
                <a:latin typeface="+mn-lt"/>
              </a:rPr>
              <a:t>is</a:t>
            </a:r>
            <a:r>
              <a:rPr lang="en-GB" sz="1200" baseline="0" noProof="0" dirty="0" smtClean="0">
                <a:latin typeface="+mn-lt"/>
              </a:rPr>
              <a:t> a chef</a:t>
            </a:r>
            <a:r>
              <a:rPr lang="en-GB" sz="1200" noProof="0" dirty="0" smtClean="0">
                <a:latin typeface="+mn-lt"/>
              </a:rPr>
              <a:t>. She</a:t>
            </a:r>
            <a:r>
              <a:rPr lang="en-GB" sz="1200" baseline="0" noProof="0" dirty="0" smtClean="0">
                <a:latin typeface="+mn-lt"/>
              </a:rPr>
              <a:t> is the first and, to date, only woman to have won the Bocuse d’or, one of the most prestigious cooking competitions for professional chefs. In 1987, she received a Michelin star. She is often seen on German TV and has published numerous articles and cook books.</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GB" sz="1200" b="1" noProof="0" dirty="0" smtClean="0">
              <a:latin typeface="+mn-lt"/>
            </a:endParaRPr>
          </a:p>
          <a:p>
            <a:pPr eaLnBrk="1" hangingPunct="1">
              <a:spcBef>
                <a:spcPct val="0"/>
              </a:spcBef>
              <a:buFontTx/>
              <a:buNone/>
              <a:defRPr/>
            </a:pPr>
            <a:r>
              <a:rPr lang="en-GB" sz="1200" i="1" kern="1200" noProof="0" dirty="0" smtClean="0">
                <a:solidFill>
                  <a:schemeClr val="tx1"/>
                </a:solidFill>
                <a:latin typeface="+mn-lt"/>
                <a:ea typeface="+mn-ea"/>
                <a:cs typeface="+mn-cs"/>
              </a:rPr>
              <a:t>Images:</a:t>
            </a:r>
            <a:br>
              <a:rPr lang="en-GB" sz="1200" i="1" kern="1200" noProof="0" dirty="0" smtClean="0">
                <a:solidFill>
                  <a:schemeClr val="tx1"/>
                </a:solidFill>
                <a:latin typeface="+mn-lt"/>
                <a:ea typeface="+mn-ea"/>
                <a:cs typeface="+mn-cs"/>
              </a:rPr>
            </a:br>
            <a:r>
              <a:rPr lang="en-GB" sz="1200" i="1" kern="1200" noProof="0" dirty="0" err="1" smtClean="0">
                <a:solidFill>
                  <a:schemeClr val="tx1"/>
                </a:solidFill>
                <a:latin typeface="+mn-lt"/>
                <a:ea typeface="+mn-ea"/>
                <a:cs typeface="+mn-cs"/>
              </a:rPr>
              <a:t>Ranga</a:t>
            </a:r>
            <a:r>
              <a:rPr lang="en-GB" sz="1200" i="1" kern="1200" noProof="0" dirty="0" smtClean="0">
                <a:solidFill>
                  <a:schemeClr val="tx1"/>
                </a:solidFill>
                <a:latin typeface="+mn-lt"/>
                <a:ea typeface="+mn-ea"/>
                <a:cs typeface="+mn-cs"/>
              </a:rPr>
              <a:t> </a:t>
            </a:r>
            <a:r>
              <a:rPr lang="en-GB" sz="1200" i="1" kern="1200" noProof="0" dirty="0" err="1" smtClean="0">
                <a:solidFill>
                  <a:schemeClr val="tx1"/>
                </a:solidFill>
                <a:latin typeface="+mn-lt"/>
                <a:ea typeface="+mn-ea"/>
                <a:cs typeface="+mn-cs"/>
              </a:rPr>
              <a:t>Yogeshwar</a:t>
            </a:r>
            <a:r>
              <a:rPr lang="en-GB" sz="1200" i="1" kern="1200" noProof="0" dirty="0" smtClean="0">
                <a:solidFill>
                  <a:schemeClr val="tx1"/>
                </a:solidFill>
                <a:latin typeface="+mn-lt"/>
                <a:ea typeface="+mn-ea"/>
                <a:cs typeface="+mn-cs"/>
              </a:rPr>
              <a:t> © SIP/Claude Piscitelli;</a:t>
            </a:r>
            <a:br>
              <a:rPr lang="en-GB" sz="1200" i="1" kern="1200" noProof="0" dirty="0" smtClean="0">
                <a:solidFill>
                  <a:schemeClr val="tx1"/>
                </a:solidFill>
                <a:latin typeface="+mn-lt"/>
                <a:ea typeface="+mn-ea"/>
                <a:cs typeface="+mn-cs"/>
              </a:rPr>
            </a:br>
            <a:r>
              <a:rPr lang="en-GB" sz="1200" i="1" kern="1200" noProof="0" dirty="0" smtClean="0">
                <a:solidFill>
                  <a:schemeClr val="tx1"/>
                </a:solidFill>
                <a:latin typeface="+mn-lt"/>
                <a:ea typeface="+mn-ea"/>
                <a:cs typeface="+mn-cs"/>
              </a:rPr>
              <a:t>Jean-Claude Juncker </a:t>
            </a:r>
            <a:r>
              <a:rPr lang="en-GB" sz="1200" i="1" kern="1200" noProof="0" dirty="0" smtClean="0">
                <a:solidFill>
                  <a:schemeClr val="tx1"/>
                </a:solidFill>
                <a:effectLst/>
                <a:latin typeface="+mn-lt"/>
                <a:ea typeface="+mn-ea"/>
                <a:cs typeface="+mn-cs"/>
              </a:rPr>
              <a:t>© </a:t>
            </a:r>
            <a:r>
              <a:rPr lang="en-GB" sz="1200" i="1" kern="1200" noProof="0" dirty="0" smtClean="0">
                <a:solidFill>
                  <a:schemeClr val="tx1"/>
                </a:solidFill>
                <a:latin typeface="+mn-lt"/>
                <a:ea typeface="+mn-ea"/>
                <a:cs typeface="+mn-cs"/>
              </a:rPr>
              <a:t>SIP/Thierry</a:t>
            </a:r>
            <a:r>
              <a:rPr lang="en-GB" sz="1200" i="1" kern="1200" baseline="0" noProof="0" dirty="0" smtClean="0">
                <a:solidFill>
                  <a:schemeClr val="tx1"/>
                </a:solidFill>
                <a:latin typeface="+mn-lt"/>
                <a:ea typeface="+mn-ea"/>
                <a:cs typeface="+mn-cs"/>
              </a:rPr>
              <a:t> Monasse;</a:t>
            </a:r>
            <a:r>
              <a:rPr lang="en-GB" sz="1200" i="1" kern="1200" noProof="0" dirty="0" smtClean="0">
                <a:solidFill>
                  <a:schemeClr val="tx1"/>
                </a:solidFill>
                <a:latin typeface="+mn-lt"/>
                <a:ea typeface="+mn-ea"/>
                <a:cs typeface="+mn-cs"/>
              </a:rPr>
              <a:t/>
            </a:r>
            <a:br>
              <a:rPr lang="en-GB" sz="1200" i="1" kern="1200" noProof="0" dirty="0" smtClean="0">
                <a:solidFill>
                  <a:schemeClr val="tx1"/>
                </a:solidFill>
                <a:latin typeface="+mn-lt"/>
                <a:ea typeface="+mn-ea"/>
                <a:cs typeface="+mn-cs"/>
              </a:rPr>
            </a:br>
            <a:r>
              <a:rPr lang="en-GB" sz="1200" i="1" kern="1200" noProof="0" dirty="0" err="1" smtClean="0">
                <a:solidFill>
                  <a:schemeClr val="tx1"/>
                </a:solidFill>
                <a:latin typeface="+mn-lt"/>
                <a:ea typeface="+mn-ea"/>
                <a:cs typeface="+mn-cs"/>
              </a:rPr>
              <a:t>Désirée</a:t>
            </a:r>
            <a:r>
              <a:rPr lang="en-GB" sz="1200" i="1" kern="1200" noProof="0" dirty="0" smtClean="0">
                <a:solidFill>
                  <a:schemeClr val="tx1"/>
                </a:solidFill>
                <a:latin typeface="+mn-lt"/>
                <a:ea typeface="+mn-ea"/>
                <a:cs typeface="+mn-cs"/>
              </a:rPr>
              <a:t> </a:t>
            </a:r>
            <a:r>
              <a:rPr lang="en-GB" sz="1200" i="1" kern="1200" noProof="0" dirty="0" err="1" smtClean="0">
                <a:solidFill>
                  <a:schemeClr val="tx1"/>
                </a:solidFill>
                <a:latin typeface="+mn-lt"/>
                <a:ea typeface="+mn-ea"/>
                <a:cs typeface="+mn-cs"/>
              </a:rPr>
              <a:t>Nosbusch</a:t>
            </a:r>
            <a:r>
              <a:rPr lang="en-GB" sz="1200" i="1" kern="1200" noProof="0" dirty="0" smtClean="0">
                <a:solidFill>
                  <a:schemeClr val="tx1"/>
                </a:solidFill>
                <a:latin typeface="+mn-lt"/>
                <a:ea typeface="+mn-ea"/>
                <a:cs typeface="+mn-cs"/>
              </a:rPr>
              <a:t> </a:t>
            </a:r>
            <a:r>
              <a:rPr lang="en-GB" sz="1200" i="1" kern="1200" noProof="0" dirty="0" smtClean="0">
                <a:solidFill>
                  <a:schemeClr val="tx1"/>
                </a:solidFill>
                <a:effectLst/>
                <a:latin typeface="+mn-lt"/>
                <a:ea typeface="+mn-ea"/>
                <a:cs typeface="+mn-cs"/>
              </a:rPr>
              <a:t>©</a:t>
            </a:r>
            <a:r>
              <a:rPr lang="en-GB" sz="1200" i="1" kern="1200" noProof="0" dirty="0" smtClean="0">
                <a:solidFill>
                  <a:schemeClr val="tx1"/>
                </a:solidFill>
                <a:latin typeface="+mn-lt"/>
                <a:ea typeface="+mn-ea"/>
                <a:cs typeface="+mn-cs"/>
              </a:rPr>
              <a:t> SIP/Jean-Paul</a:t>
            </a:r>
            <a:r>
              <a:rPr lang="en-GB" sz="1200" i="1" kern="1200" baseline="0" noProof="0" dirty="0" smtClean="0">
                <a:solidFill>
                  <a:schemeClr val="tx1"/>
                </a:solidFill>
                <a:latin typeface="+mn-lt"/>
                <a:ea typeface="+mn-ea"/>
                <a:cs typeface="+mn-cs"/>
              </a:rPr>
              <a:t> Kieffer;</a:t>
            </a:r>
            <a:br>
              <a:rPr lang="en-GB" sz="1200" i="1" kern="1200" baseline="0" noProof="0" dirty="0" smtClean="0">
                <a:solidFill>
                  <a:schemeClr val="tx1"/>
                </a:solidFill>
                <a:latin typeface="+mn-lt"/>
                <a:ea typeface="+mn-ea"/>
                <a:cs typeface="+mn-cs"/>
              </a:rPr>
            </a:br>
            <a:r>
              <a:rPr lang="en-GB" sz="1200" i="1" kern="1200" baseline="0" noProof="0" dirty="0" smtClean="0">
                <a:solidFill>
                  <a:schemeClr val="tx1"/>
                </a:solidFill>
                <a:latin typeface="+mn-lt"/>
                <a:ea typeface="+mn-ea"/>
                <a:cs typeface="+mn-cs"/>
              </a:rPr>
              <a:t>Guy </a:t>
            </a:r>
            <a:r>
              <a:rPr lang="en-GB" sz="1200" i="1" kern="1200" baseline="0" noProof="0" dirty="0" err="1" smtClean="0">
                <a:solidFill>
                  <a:schemeClr val="tx1"/>
                </a:solidFill>
                <a:latin typeface="+mn-lt"/>
                <a:ea typeface="+mn-ea"/>
                <a:cs typeface="+mn-cs"/>
              </a:rPr>
              <a:t>Helminger</a:t>
            </a:r>
            <a:r>
              <a:rPr lang="en-GB" sz="1200" i="1" kern="1200" baseline="0" noProof="0" dirty="0" smtClean="0">
                <a:solidFill>
                  <a:schemeClr val="tx1"/>
                </a:solidFill>
                <a:latin typeface="+mn-lt"/>
                <a:ea typeface="+mn-ea"/>
                <a:cs typeface="+mn-cs"/>
              </a:rPr>
              <a:t> </a:t>
            </a:r>
            <a:r>
              <a:rPr lang="en-GB" sz="1200" i="1" kern="1200" noProof="0" dirty="0" smtClean="0">
                <a:solidFill>
                  <a:schemeClr val="tx1"/>
                </a:solidFill>
                <a:effectLst/>
                <a:latin typeface="+mn-lt"/>
                <a:ea typeface="+mn-ea"/>
                <a:cs typeface="+mn-cs"/>
              </a:rPr>
              <a:t>© SIP/Charles Caratini;</a:t>
            </a:r>
            <a:r>
              <a:rPr lang="en-GB" sz="1200" i="1" kern="1200" noProof="0" dirty="0" smtClean="0">
                <a:solidFill>
                  <a:schemeClr val="tx1"/>
                </a:solidFill>
                <a:latin typeface="+mn-lt"/>
                <a:ea typeface="+mn-ea"/>
                <a:cs typeface="+mn-cs"/>
              </a:rPr>
              <a:t/>
            </a:r>
            <a:br>
              <a:rPr lang="en-GB" sz="1200" i="1" kern="1200" noProof="0" dirty="0" smtClean="0">
                <a:solidFill>
                  <a:schemeClr val="tx1"/>
                </a:solidFill>
                <a:latin typeface="+mn-lt"/>
                <a:ea typeface="+mn-ea"/>
                <a:cs typeface="+mn-cs"/>
              </a:rPr>
            </a:br>
            <a:r>
              <a:rPr lang="en-GB" sz="1200" i="1" kern="1200" noProof="0" dirty="0" smtClean="0">
                <a:solidFill>
                  <a:schemeClr val="tx1"/>
                </a:solidFill>
                <a:latin typeface="+mn-lt"/>
                <a:ea typeface="+mn-ea"/>
                <a:cs typeface="+mn-cs"/>
              </a:rPr>
              <a:t>Christine</a:t>
            </a:r>
            <a:r>
              <a:rPr lang="en-GB" sz="1200" i="1" kern="1200" baseline="0" noProof="0" dirty="0" smtClean="0">
                <a:solidFill>
                  <a:schemeClr val="tx1"/>
                </a:solidFill>
                <a:latin typeface="+mn-lt"/>
                <a:ea typeface="+mn-ea"/>
                <a:cs typeface="+mn-cs"/>
              </a:rPr>
              <a:t> Majerus </a:t>
            </a:r>
            <a:r>
              <a:rPr lang="en-GB" sz="1200" i="1" kern="1200" noProof="0" dirty="0" smtClean="0">
                <a:solidFill>
                  <a:schemeClr val="tx1"/>
                </a:solidFill>
                <a:effectLst/>
                <a:latin typeface="+mn-lt"/>
                <a:ea typeface="+mn-ea"/>
                <a:cs typeface="+mn-cs"/>
              </a:rPr>
              <a:t>© George Deswijzen / Boels-Dolmans Cycling Team – Source: Christine Majerus;</a:t>
            </a:r>
            <a:r>
              <a:rPr lang="en-GB" sz="1200" i="1" kern="1200" noProof="0" dirty="0" smtClean="0">
                <a:solidFill>
                  <a:schemeClr val="tx1"/>
                </a:solidFill>
                <a:latin typeface="+mn-lt"/>
                <a:ea typeface="+mn-ea"/>
                <a:cs typeface="+mn-cs"/>
              </a:rPr>
              <a:t/>
            </a:r>
            <a:br>
              <a:rPr lang="en-GB" sz="1200" i="1" kern="1200" noProof="0" dirty="0" smtClean="0">
                <a:solidFill>
                  <a:schemeClr val="tx1"/>
                </a:solidFill>
                <a:latin typeface="+mn-lt"/>
                <a:ea typeface="+mn-ea"/>
                <a:cs typeface="+mn-cs"/>
              </a:rPr>
            </a:br>
            <a:r>
              <a:rPr lang="en-GB" sz="1200" i="1" kern="1200" noProof="0" dirty="0" err="1" smtClean="0">
                <a:solidFill>
                  <a:schemeClr val="tx1"/>
                </a:solidFill>
                <a:latin typeface="+mn-lt"/>
                <a:ea typeface="+mn-ea"/>
                <a:cs typeface="+mn-cs"/>
              </a:rPr>
              <a:t>Léa</a:t>
            </a:r>
            <a:r>
              <a:rPr lang="en-GB" sz="1200" i="1" kern="1200" noProof="0" dirty="0" smtClean="0">
                <a:solidFill>
                  <a:schemeClr val="tx1"/>
                </a:solidFill>
                <a:latin typeface="+mn-lt"/>
                <a:ea typeface="+mn-ea"/>
                <a:cs typeface="+mn-cs"/>
              </a:rPr>
              <a:t> </a:t>
            </a:r>
            <a:r>
              <a:rPr lang="en-GB" sz="1200" i="1" kern="1200" noProof="0" dirty="0" err="1" smtClean="0">
                <a:solidFill>
                  <a:schemeClr val="tx1"/>
                </a:solidFill>
                <a:latin typeface="+mn-lt"/>
                <a:ea typeface="+mn-ea"/>
                <a:cs typeface="+mn-cs"/>
              </a:rPr>
              <a:t>Linster</a:t>
            </a:r>
            <a:r>
              <a:rPr lang="en-GB" sz="1200" i="1" kern="1200" noProof="0" dirty="0" smtClean="0">
                <a:solidFill>
                  <a:schemeClr val="tx1"/>
                </a:solidFill>
                <a:latin typeface="+mn-lt"/>
                <a:ea typeface="+mn-ea"/>
                <a:cs typeface="+mn-cs"/>
              </a:rPr>
              <a:t> </a:t>
            </a:r>
            <a:r>
              <a:rPr lang="en-GB" sz="1200" i="1" kern="1200" noProof="0" dirty="0" smtClean="0">
                <a:solidFill>
                  <a:schemeClr val="tx1"/>
                </a:solidFill>
                <a:effectLst/>
                <a:latin typeface="+mn-lt"/>
                <a:ea typeface="+mn-ea"/>
                <a:cs typeface="+mn-cs"/>
              </a:rPr>
              <a:t>© </a:t>
            </a:r>
            <a:r>
              <a:rPr lang="en-GB" sz="1200" i="1" kern="1200" noProof="0" dirty="0" smtClean="0">
                <a:solidFill>
                  <a:schemeClr val="tx1"/>
                </a:solidFill>
                <a:latin typeface="+mn-lt"/>
                <a:ea typeface="+mn-ea"/>
                <a:cs typeface="+mn-cs"/>
              </a:rPr>
              <a:t>SIP/Claude Piscitelli.</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CBA28B-DF43-4C18-8DED-044F8D48F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4677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GB" sz="1200" b="1" u="sng" noProof="0" dirty="0" smtClean="0">
                <a:latin typeface="+mn-lt"/>
              </a:rPr>
              <a:t>Did you know that…?</a:t>
            </a:r>
          </a:p>
          <a:p>
            <a:pPr eaLnBrk="1" hangingPunct="1">
              <a:spcBef>
                <a:spcPct val="0"/>
              </a:spcBef>
              <a:defRPr/>
            </a:pPr>
            <a:endParaRPr lang="en-GB" sz="1200" b="1" u="sng" noProof="0" dirty="0" smtClean="0">
              <a:solidFill>
                <a:srgbClr val="FF0000"/>
              </a:solidFill>
              <a:latin typeface="+mn-lt"/>
            </a:endParaRPr>
          </a:p>
          <a:p>
            <a:pPr>
              <a:defRPr/>
            </a:pPr>
            <a:r>
              <a:rPr lang="en-GB" sz="1200" b="1" noProof="0" dirty="0" smtClean="0">
                <a:latin typeface="+mn-lt"/>
              </a:rPr>
              <a:t>… three researchers of Luxembourg origin have won a Noble Prize? </a:t>
            </a:r>
            <a:br>
              <a:rPr lang="en-GB" sz="1200" b="1" noProof="0" dirty="0" smtClean="0">
                <a:latin typeface="+mn-lt"/>
              </a:rPr>
            </a:br>
            <a:r>
              <a:rPr lang="en-GB" sz="1200" noProof="0" dirty="0" smtClean="0">
                <a:latin typeface="+mn-lt"/>
              </a:rPr>
              <a:t/>
            </a:r>
            <a:br>
              <a:rPr lang="en-GB" sz="1200" noProof="0" dirty="0" smtClean="0">
                <a:latin typeface="+mn-lt"/>
              </a:rPr>
            </a:br>
            <a:r>
              <a:rPr lang="en-GB" sz="1200" noProof="0" dirty="0" smtClean="0">
                <a:latin typeface="+mn-lt"/>
              </a:rPr>
              <a:t>Gabriel Lippmann, born in Luxembourg in 1845, was awarded the Nobel Prize in Physics in 1908. Paul Lauterbur,</a:t>
            </a:r>
            <a:r>
              <a:rPr lang="en-GB" sz="1200" baseline="0" noProof="0" dirty="0" smtClean="0">
                <a:latin typeface="+mn-lt"/>
              </a:rPr>
              <a:t> an American of Luxembourg origin born in 1929, won the Nobel Prize in Medicine in 2003. And Jules Hoffmann, born in Luxembourg in 1941, was awarded the Nobel Prize in Medicine in 2011. This means Luxembourg has the highest number of Nobel Prize recipients in the world on a per-capita basis!</a:t>
            </a:r>
            <a:endParaRPr lang="en-GB" sz="1200" noProof="0" dirty="0" smtClean="0">
              <a:latin typeface="+mn-lt"/>
            </a:endParaRPr>
          </a:p>
          <a:p>
            <a:pPr>
              <a:defRPr/>
            </a:pPr>
            <a:endParaRPr lang="en-GB" sz="1200" noProof="0" dirty="0" smtClean="0">
              <a:solidFill>
                <a:schemeClr val="tx1"/>
              </a:solidFill>
              <a:latin typeface="+mn-lt"/>
            </a:endParaRPr>
          </a:p>
          <a:p>
            <a:pPr>
              <a:defRPr/>
            </a:pPr>
            <a:r>
              <a:rPr lang="en-GB" sz="1200" b="1" noProof="0" dirty="0" smtClean="0">
                <a:latin typeface="+mn-lt"/>
              </a:rPr>
              <a:t>… Luxembourger Pierre Werner</a:t>
            </a:r>
            <a:r>
              <a:rPr lang="en-GB" sz="1200" b="1" baseline="0" noProof="0" dirty="0" smtClean="0">
                <a:latin typeface="+mn-lt"/>
              </a:rPr>
              <a:t> is considered the ‘forefather of the euro’?</a:t>
            </a:r>
          </a:p>
          <a:p>
            <a:pPr>
              <a:defRPr/>
            </a:pPr>
            <a:r>
              <a:rPr lang="en-GB" sz="1200" noProof="0" dirty="0" smtClean="0">
                <a:latin typeface="+mn-lt"/>
              </a:rPr>
              <a:t/>
            </a:r>
            <a:br>
              <a:rPr lang="en-GB" sz="1200" noProof="0" dirty="0" smtClean="0">
                <a:latin typeface="+mn-lt"/>
              </a:rPr>
            </a:br>
            <a:r>
              <a:rPr lang="en-GB" sz="1200" noProof="0" dirty="0" smtClean="0">
                <a:latin typeface="+mn-lt"/>
              </a:rPr>
              <a:t>During his</a:t>
            </a:r>
            <a:r>
              <a:rPr lang="en-GB" sz="1200" baseline="0" noProof="0" dirty="0" smtClean="0">
                <a:latin typeface="+mn-lt"/>
              </a:rPr>
              <a:t> time as Prime Minister, Pierre Werner (1913-2002) was appointed to head a European group of experts and in 1970 presented the European Commission with a monetary integration project known as the ‘Werner Plan’, which can be considered the beginning of the euro.</a:t>
            </a:r>
          </a:p>
          <a:p>
            <a:pPr>
              <a:defRPr/>
            </a:pPr>
            <a:endParaRPr lang="en-GB" sz="1200" noProof="0" dirty="0" smtClean="0">
              <a:solidFill>
                <a:schemeClr val="tx1"/>
              </a:solidFill>
              <a:latin typeface="+mn-lt"/>
            </a:endParaRPr>
          </a:p>
          <a:p>
            <a:pPr>
              <a:defRPr/>
            </a:pPr>
            <a:r>
              <a:rPr lang="en-GB" sz="1200" b="1" noProof="0" dirty="0" smtClean="0">
                <a:latin typeface="+mn-lt"/>
              </a:rPr>
              <a:t>… the only woman in the world to</a:t>
            </a:r>
            <a:r>
              <a:rPr lang="en-GB" sz="1200" b="1" baseline="0" noProof="0" dirty="0" smtClean="0">
                <a:latin typeface="+mn-lt"/>
              </a:rPr>
              <a:t> have won a Bocuse d’or is from Luxembourg</a:t>
            </a:r>
            <a:r>
              <a:rPr lang="en-GB" sz="1200" b="1" noProof="0" dirty="0" smtClean="0">
                <a:latin typeface="+mn-lt"/>
              </a:rPr>
              <a:t>? </a:t>
            </a:r>
            <a:br>
              <a:rPr lang="en-GB" sz="1200" b="1" noProof="0" dirty="0" smtClean="0">
                <a:latin typeface="+mn-lt"/>
              </a:rPr>
            </a:br>
            <a:r>
              <a:rPr lang="en-GB" sz="1200" noProof="0" dirty="0" smtClean="0">
                <a:latin typeface="+mn-lt"/>
              </a:rPr>
              <a:t/>
            </a:r>
            <a:br>
              <a:rPr lang="en-GB" sz="1200" noProof="0" dirty="0" smtClean="0">
                <a:latin typeface="+mn-lt"/>
              </a:rPr>
            </a:br>
            <a:r>
              <a:rPr lang="en-GB" sz="1200" noProof="0" dirty="0" smtClean="0">
                <a:latin typeface="+mn-lt"/>
              </a:rPr>
              <a:t>Léa Linster, owner of the eponymous Michelin-starred restaurant,</a:t>
            </a:r>
            <a:r>
              <a:rPr lang="en-GB" sz="1200" baseline="0" noProof="0" dirty="0" smtClean="0">
                <a:latin typeface="+mn-lt"/>
              </a:rPr>
              <a:t> is the first and, to this date, only woman to have won this prestigious award.</a:t>
            </a:r>
            <a:endParaRPr lang="en-GB" sz="1200" noProof="0" dirty="0" smtClean="0">
              <a:latin typeface="+mn-lt"/>
            </a:endParaRPr>
          </a:p>
          <a:p>
            <a:pPr>
              <a:defRPr/>
            </a:pPr>
            <a:endParaRPr lang="en-GB" sz="1200" noProof="0" dirty="0" smtClean="0">
              <a:solidFill>
                <a:schemeClr val="tx1"/>
              </a:solidFill>
              <a:latin typeface="+mn-lt"/>
            </a:endParaRPr>
          </a:p>
          <a:p>
            <a:pPr>
              <a:defRPr/>
            </a:pPr>
            <a:r>
              <a:rPr lang="en-GB" sz="1200" b="1" noProof="0" dirty="0" smtClean="0">
                <a:latin typeface="+mn-lt"/>
              </a:rPr>
              <a:t>… Robert Schuman, one of the founding fathers of Europe, was born in Luxembourg City?</a:t>
            </a:r>
          </a:p>
          <a:p>
            <a:pPr>
              <a:defRPr/>
            </a:pPr>
            <a:r>
              <a:rPr lang="en-GB" sz="1200" noProof="0" dirty="0" smtClean="0">
                <a:latin typeface="+mn-lt"/>
              </a:rPr>
              <a:t/>
            </a:r>
            <a:br>
              <a:rPr lang="en-GB" sz="1200" noProof="0" dirty="0" smtClean="0">
                <a:latin typeface="+mn-lt"/>
              </a:rPr>
            </a:br>
            <a:r>
              <a:rPr lang="en-GB" sz="1200" noProof="0" dirty="0" smtClean="0">
                <a:latin typeface="+mn-lt"/>
              </a:rPr>
              <a:t>Robert Schuman was born</a:t>
            </a:r>
            <a:r>
              <a:rPr lang="en-GB" sz="1200" baseline="0" noProof="0" dirty="0" smtClean="0">
                <a:latin typeface="+mn-lt"/>
              </a:rPr>
              <a:t> in Clausen, a suburb of Luxembourg City, to a Lorraine father of German nationality and a mother from Luxembourg. </a:t>
            </a:r>
            <a:r>
              <a:rPr lang="en-GB" sz="1200" b="0" baseline="0" noProof="0" dirty="0" smtClean="0">
                <a:latin typeface="+mn-lt"/>
              </a:rPr>
              <a:t>His mother tongue was therefore Luxembourgish. It is often mentioned that Robert Schuman’s personality was influenced by his origins. The combination of these Luxembourgish, German and French influences doubtlessly prompted him to launch a plan that was to result in the creation of the first European Community. </a:t>
            </a:r>
            <a:endParaRPr lang="en-GB" sz="1200" b="0" noProof="0" dirty="0" smtClean="0">
              <a:latin typeface="+mn-lt"/>
            </a:endParaRPr>
          </a:p>
          <a:p>
            <a:pPr>
              <a:defRPr/>
            </a:pPr>
            <a:endParaRPr lang="en-GB" sz="1200" noProof="0" dirty="0" smtClean="0">
              <a:latin typeface="+mn-lt"/>
            </a:endParaRPr>
          </a:p>
          <a:p>
            <a:pPr>
              <a:defRPr/>
            </a:pPr>
            <a:r>
              <a:rPr lang="en-GB" sz="1200" b="1" noProof="0" dirty="0" smtClean="0">
                <a:latin typeface="+mn-lt"/>
              </a:rPr>
              <a:t>… four Luxembourgers have won the Tour de France?</a:t>
            </a:r>
          </a:p>
          <a:p>
            <a:pPr>
              <a:defRPr/>
            </a:pPr>
            <a:endParaRPr lang="en-GB" sz="1200" b="1" noProof="0" dirty="0" smtClean="0">
              <a:latin typeface="+mn-lt"/>
            </a:endParaRPr>
          </a:p>
          <a:p>
            <a:pPr>
              <a:defRPr/>
            </a:pPr>
            <a:r>
              <a:rPr lang="en-GB" sz="1200" noProof="0" dirty="0" smtClean="0">
                <a:latin typeface="+mn-lt"/>
              </a:rPr>
              <a:t>François Faber won the Tour de France in 1909, Nicolas Frantz won in 1927 and 1928,</a:t>
            </a:r>
            <a:r>
              <a:rPr lang="en-GB" sz="1200" baseline="0" noProof="0" dirty="0" smtClean="0">
                <a:latin typeface="+mn-lt"/>
              </a:rPr>
              <a:t> Charly Gaul – dubbed the ‘Angel of the mountain’ – won in 1958 and Andy Schleck won in 2010.</a:t>
            </a:r>
            <a:endParaRPr lang="en-GB" sz="1200" noProof="0" dirty="0" smtClean="0">
              <a:latin typeface="+mn-lt"/>
            </a:endParaRPr>
          </a:p>
          <a:p>
            <a:pPr>
              <a:defRPr/>
            </a:pPr>
            <a:endParaRPr lang="en-GB" sz="1200" noProof="0" dirty="0" smtClean="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noProof="0" dirty="0" smtClean="0">
                <a:latin typeface="+mn-lt"/>
              </a:rPr>
              <a:t>…. the father of</a:t>
            </a:r>
            <a:r>
              <a:rPr lang="en-GB" sz="1200" b="1" baseline="0" noProof="0" dirty="0" smtClean="0">
                <a:latin typeface="+mn-lt"/>
              </a:rPr>
              <a:t> science fiction was from Luxembourg</a:t>
            </a:r>
            <a:r>
              <a:rPr lang="en-GB" sz="1200" b="1" noProof="0" dirty="0" smtClean="0">
                <a:latin typeface="+mn-lt"/>
              </a:rPr>
              <a:t>?</a:t>
            </a:r>
            <a:br>
              <a:rPr lang="en-GB" sz="1200" b="1" noProof="0" dirty="0" smtClean="0">
                <a:latin typeface="+mn-lt"/>
              </a:rPr>
            </a:br>
            <a:r>
              <a:rPr lang="en-GB" sz="1200" noProof="0" dirty="0" smtClean="0">
                <a:latin typeface="+mn-lt"/>
              </a:rPr>
              <a:t/>
            </a:r>
            <a:br>
              <a:rPr lang="en-GB" sz="1200" noProof="0" dirty="0" smtClean="0">
                <a:latin typeface="+mn-lt"/>
              </a:rPr>
            </a:br>
            <a:r>
              <a:rPr lang="en-GB" sz="1200" noProof="0" dirty="0" smtClean="0">
                <a:latin typeface="+mn-lt"/>
              </a:rPr>
              <a:t>Hugo</a:t>
            </a:r>
            <a:r>
              <a:rPr lang="en-GB" sz="1200" baseline="0" noProof="0" dirty="0" smtClean="0">
                <a:latin typeface="+mn-lt"/>
              </a:rPr>
              <a:t> Gernsback was a scientist born in Luxembourg on 16 August 1884. Among other things, he invented the dry cell battery, the wireless radio, the synthesiser, the transistor without aerial and the lie detector. Over the course of his life, he filed more than 80 patents. His real passion, however, was writing science fiction novels. Incidentally, he was the one to invent the term ‘science fiction’, which was quickly adopted the world over.</a:t>
            </a:r>
            <a:r>
              <a:rPr lang="en-GB" sz="1200" noProof="0" dirty="0" smtClean="0">
                <a:latin typeface="+mn-lt"/>
              </a:rPr>
              <a:t/>
            </a:r>
            <a:br>
              <a:rPr lang="en-GB" sz="1200" noProof="0" dirty="0" smtClean="0">
                <a:latin typeface="+mn-lt"/>
              </a:rPr>
            </a:br>
            <a:endParaRPr lang="en-GB" sz="1200" noProof="0" dirty="0" smtClean="0">
              <a:solidFill>
                <a:schemeClr val="tx1"/>
              </a:solidFill>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CBA28B-DF43-4C18-8DED-044F8D48F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81572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GB" sz="1200" b="1" u="sng" noProof="0" dirty="0" smtClean="0"/>
              <a:t>Did you know</a:t>
            </a:r>
            <a:r>
              <a:rPr lang="en-GB" sz="1200" b="1" u="sng" baseline="0" noProof="0" dirty="0" smtClean="0"/>
              <a:t> that…?</a:t>
            </a:r>
            <a:endParaRPr lang="en-GB" sz="1200" b="1" u="sng" noProof="0" dirty="0" smtClean="0"/>
          </a:p>
          <a:p>
            <a:pPr eaLnBrk="1" hangingPunct="1">
              <a:spcBef>
                <a:spcPct val="0"/>
              </a:spcBef>
              <a:defRPr/>
            </a:pPr>
            <a:endParaRPr lang="en-GB" sz="1200" b="1" u="sng" noProof="0" dirty="0" smtClean="0">
              <a:solidFill>
                <a:srgbClr val="FF0000"/>
              </a:solidFill>
            </a:endParaRPr>
          </a:p>
          <a:p>
            <a:pPr>
              <a:defRPr/>
            </a:pPr>
            <a:r>
              <a:rPr lang="en-GB" sz="1200" b="1" noProof="0" dirty="0" smtClean="0"/>
              <a:t>… three elements of Luxembourg‘s heritage are officially recognised by </a:t>
            </a:r>
            <a:r>
              <a:rPr lang="en-GB" sz="1200" b="1" noProof="0" dirty="0" err="1" smtClean="0"/>
              <a:t>Unesco</a:t>
            </a:r>
            <a:r>
              <a:rPr lang="en-GB" sz="1200" b="1" noProof="0" dirty="0" smtClean="0"/>
              <a:t>? </a:t>
            </a:r>
            <a:br>
              <a:rPr lang="en-GB" sz="1200" b="1" noProof="0" dirty="0" smtClean="0"/>
            </a:br>
            <a:r>
              <a:rPr lang="en-GB" sz="1200" noProof="0" dirty="0" smtClean="0"/>
              <a:t/>
            </a:r>
            <a:br>
              <a:rPr lang="en-GB" sz="1200" noProof="0" dirty="0" smtClean="0"/>
            </a:br>
            <a:r>
              <a:rPr lang="en-GB" sz="1200" noProof="0" dirty="0" smtClean="0"/>
              <a:t>The fortifications and</a:t>
            </a:r>
            <a:r>
              <a:rPr lang="en-GB" sz="1200" baseline="0" noProof="0" dirty="0" smtClean="0"/>
              <a:t> old quarters of the City of Luxembourg have been registered on the </a:t>
            </a:r>
            <a:r>
              <a:rPr lang="en-GB" sz="1200" baseline="0" noProof="0" dirty="0" err="1" smtClean="0"/>
              <a:t>Unesco</a:t>
            </a:r>
            <a:r>
              <a:rPr lang="en-GB" sz="1200" baseline="0" noProof="0" dirty="0" smtClean="0"/>
              <a:t> World Heritage List since 1994; the photography exhibition ‘The Family of Man’ by Edward Steichen was added to the </a:t>
            </a:r>
            <a:r>
              <a:rPr lang="en-GB" sz="1200" baseline="0" noProof="0" dirty="0" err="1" smtClean="0"/>
              <a:t>Unesco</a:t>
            </a:r>
            <a:r>
              <a:rPr lang="en-GB" sz="1200" baseline="0" noProof="0" dirty="0" smtClean="0"/>
              <a:t> Memory of the World Register in 2003 and the Echternach hopping procession was registered on the </a:t>
            </a:r>
            <a:r>
              <a:rPr lang="en-GB" sz="1200" baseline="0" noProof="0" dirty="0" err="1" smtClean="0"/>
              <a:t>Unesco</a:t>
            </a:r>
            <a:r>
              <a:rPr lang="en-GB" sz="1200" baseline="0" noProof="0" dirty="0" smtClean="0"/>
              <a:t> Representative List of the Intangible Cultural Heritage of Humanity in 2010.</a:t>
            </a:r>
          </a:p>
          <a:p>
            <a:pPr>
              <a:defRPr/>
            </a:pPr>
            <a:endParaRPr lang="en-GB" sz="1200" noProof="0" dirty="0" smtClean="0"/>
          </a:p>
          <a:p>
            <a:pPr>
              <a:defRPr/>
            </a:pPr>
            <a:r>
              <a:rPr lang="en-GB" sz="1200" b="1" noProof="0" dirty="0" smtClean="0"/>
              <a:t>… </a:t>
            </a:r>
            <a:r>
              <a:rPr lang="en-GB" sz="1200" b="1" noProof="0" dirty="0" smtClean="0">
                <a:cs typeface="Arial" charset="0"/>
              </a:rPr>
              <a:t>23 km of passages</a:t>
            </a:r>
            <a:r>
              <a:rPr lang="en-GB" sz="1200" b="1" baseline="0" noProof="0" dirty="0" smtClean="0">
                <a:cs typeface="Arial" charset="0"/>
              </a:rPr>
              <a:t> that date </a:t>
            </a:r>
            <a:r>
              <a:rPr lang="en-GB" sz="1200" b="1" noProof="0" dirty="0" smtClean="0">
                <a:cs typeface="Arial" charset="0"/>
              </a:rPr>
              <a:t>back to the times of the fortress and are known</a:t>
            </a:r>
            <a:r>
              <a:rPr lang="en-GB" sz="1200" b="1" baseline="0" noProof="0" dirty="0" smtClean="0">
                <a:cs typeface="Arial" charset="0"/>
              </a:rPr>
              <a:t> as ‘Kasematten’ run beneath Luxembourg City?</a:t>
            </a:r>
          </a:p>
          <a:p>
            <a:pPr>
              <a:defRPr/>
            </a:pPr>
            <a:endParaRPr lang="en-GB" sz="1200" b="1" noProof="0" dirty="0" smtClean="0"/>
          </a:p>
          <a:p>
            <a:pPr>
              <a:defRPr/>
            </a:pPr>
            <a:r>
              <a:rPr lang="en-GB" sz="1200" noProof="0" dirty="0" smtClean="0"/>
              <a:t>Indeed, the casemates of the Bock Casemates and those of the Petrusse</a:t>
            </a:r>
            <a:r>
              <a:rPr lang="en-GB" sz="1200" baseline="0" noProof="0" dirty="0" smtClean="0"/>
              <a:t> Valley form an extraordinary network of 23 km of underground galleries and more than 40,000 m</a:t>
            </a:r>
            <a:r>
              <a:rPr lang="en-GB" sz="1200" baseline="30000" noProof="0" dirty="0" smtClean="0"/>
              <a:t>2</a:t>
            </a:r>
            <a:r>
              <a:rPr lang="en-GB" sz="1200" baseline="0" noProof="0" dirty="0" smtClean="0"/>
              <a:t> housed in the rocks of the city. The Casemates of the Bock, which counted about fifty guns, were dug by the Austrians in 1745/46. During the two world wars, they served as a shelter to protect up to 35,000 people in case of alarm or bombing.</a:t>
            </a:r>
          </a:p>
          <a:p>
            <a:pPr>
              <a:defRPr/>
            </a:pPr>
            <a:endParaRPr lang="en-GB" sz="1200" b="1" noProof="0" dirty="0" smtClean="0"/>
          </a:p>
          <a:p>
            <a:pPr>
              <a:defRPr/>
            </a:pPr>
            <a:r>
              <a:rPr lang="en-GB" sz="1200" b="1" noProof="0" dirty="0" smtClean="0"/>
              <a:t>… Luxembourg is the only city to have</a:t>
            </a:r>
            <a:r>
              <a:rPr lang="en-GB" sz="1200" b="1" baseline="0" noProof="0" dirty="0" smtClean="0"/>
              <a:t> been chosen as European Capital of Culture on two occasions</a:t>
            </a:r>
            <a:r>
              <a:rPr lang="en-GB" sz="1200" b="1" noProof="0" dirty="0" smtClean="0"/>
              <a:t>?</a:t>
            </a:r>
            <a:br>
              <a:rPr lang="en-GB" sz="1200" b="1" noProof="0" dirty="0" smtClean="0"/>
            </a:br>
            <a:r>
              <a:rPr lang="en-GB" sz="1200" noProof="0" dirty="0" smtClean="0"/>
              <a:t/>
            </a:r>
            <a:br>
              <a:rPr lang="en-GB" sz="1200" noProof="0" dirty="0" smtClean="0"/>
            </a:br>
            <a:r>
              <a:rPr lang="en-GB" sz="1200" noProof="0" dirty="0" smtClean="0"/>
              <a:t>Luxembourg City was the European Capital of Culture in both 1995 and 2007. In 2007, it was the first city to suggest including surrounding regions, i.e.</a:t>
            </a:r>
            <a:r>
              <a:rPr lang="en-GB" sz="1200" baseline="0" noProof="0" dirty="0" smtClean="0"/>
              <a:t> the Greater Region (Saar and Rhineland-Palatinate in Germany, Lorraine in France and Wallonia in Belgium) in this event.</a:t>
            </a:r>
            <a:endParaRPr lang="en-GB" sz="1200" noProof="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CBA28B-DF43-4C18-8DED-044F8D48F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1878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sz="1200" b="1" u="sng" noProof="0" dirty="0" smtClean="0"/>
              <a:t>At a Glance: Luxembourg, easily</a:t>
            </a:r>
            <a:r>
              <a:rPr lang="en-GB" sz="1200" b="1" u="sng" baseline="0" noProof="0" dirty="0" smtClean="0"/>
              <a:t> accessible</a:t>
            </a:r>
            <a:endParaRPr lang="en-GB" sz="1200" b="1" u="sng" noProof="0" dirty="0" smtClean="0"/>
          </a:p>
          <a:p>
            <a:pPr eaLnBrk="1" hangingPunct="1">
              <a:spcBef>
                <a:spcPct val="0"/>
              </a:spcBef>
            </a:pPr>
            <a:endParaRPr lang="en-GB" sz="1200" noProof="0" dirty="0" smtClean="0"/>
          </a:p>
          <a:p>
            <a:pPr eaLnBrk="1" hangingPunct="1">
              <a:spcBef>
                <a:spcPct val="0"/>
              </a:spcBef>
            </a:pPr>
            <a:r>
              <a:rPr lang="en-GB" sz="1200" noProof="0" dirty="0" smtClean="0"/>
              <a:t>Luxembourg is situated between Belgium,</a:t>
            </a:r>
            <a:r>
              <a:rPr lang="en-GB" sz="1200" baseline="0" noProof="0" dirty="0" smtClean="0"/>
              <a:t> </a:t>
            </a:r>
            <a:r>
              <a:rPr lang="en-GB" sz="1200" noProof="0" dirty="0" smtClean="0"/>
              <a:t>Germany</a:t>
            </a:r>
            <a:r>
              <a:rPr lang="en-GB" sz="1200" baseline="0" noProof="0" dirty="0" smtClean="0"/>
              <a:t> and </a:t>
            </a:r>
            <a:r>
              <a:rPr lang="en-GB" sz="1200" noProof="0" dirty="0" smtClean="0"/>
              <a:t>France.</a:t>
            </a:r>
            <a:r>
              <a:rPr lang="en-GB" sz="1200" baseline="0" noProof="0" dirty="0" smtClean="0"/>
              <a:t> </a:t>
            </a:r>
            <a:r>
              <a:rPr lang="en-GB" sz="1200" noProof="0" dirty="0" smtClean="0"/>
              <a:t>It is well connected to the major European cities and easily accessible by air, rail and road. </a:t>
            </a:r>
          </a:p>
          <a:p>
            <a:pPr eaLnBrk="1" hangingPunct="1">
              <a:spcBef>
                <a:spcPct val="0"/>
              </a:spcBef>
            </a:pPr>
            <a:endParaRPr lang="en-GB" sz="1200" noProof="0" dirty="0" smtClean="0"/>
          </a:p>
          <a:p>
            <a:pPr eaLnBrk="1" hangingPunct="1">
              <a:spcBef>
                <a:spcPct val="0"/>
              </a:spcBef>
              <a:buFont typeface="Calibri" pitchFamily="34" charset="0"/>
              <a:buNone/>
            </a:pPr>
            <a:r>
              <a:rPr lang="en-GB" sz="1200" noProof="0" dirty="0" smtClean="0"/>
              <a:t>- Continuously growing international airport;</a:t>
            </a:r>
          </a:p>
          <a:p>
            <a:pPr eaLnBrk="1" hangingPunct="1">
              <a:spcBef>
                <a:spcPct val="0"/>
              </a:spcBef>
              <a:buFont typeface="Calibri" pitchFamily="34" charset="0"/>
              <a:buNone/>
            </a:pPr>
            <a:r>
              <a:rPr lang="en-GB" sz="1200" noProof="0" dirty="0" smtClean="0"/>
              <a:t>- Dense national road and railway network connected</a:t>
            </a:r>
            <a:r>
              <a:rPr lang="en-GB" sz="1200" baseline="0" noProof="0" dirty="0" smtClean="0"/>
              <a:t> to all of </a:t>
            </a:r>
            <a:r>
              <a:rPr lang="en-GB" sz="1200" noProof="0" dirty="0" smtClean="0"/>
              <a:t>Europe;</a:t>
            </a:r>
          </a:p>
          <a:p>
            <a:pPr eaLnBrk="1" hangingPunct="1">
              <a:spcBef>
                <a:spcPct val="0"/>
              </a:spcBef>
              <a:buFont typeface="Calibri" pitchFamily="34" charset="0"/>
              <a:buNone/>
            </a:pPr>
            <a:r>
              <a:rPr lang="en-GB" sz="1200" noProof="0" dirty="0" smtClean="0"/>
              <a:t>- TGV link with Paris and Strasbourg; since 2016 with</a:t>
            </a:r>
            <a:r>
              <a:rPr lang="en-GB" sz="1200" baseline="0" noProof="0" dirty="0" smtClean="0"/>
              <a:t> towns in southern France.</a:t>
            </a:r>
            <a:endParaRPr lang="en-GB" sz="1200" noProof="0" dirty="0" smtClean="0"/>
          </a:p>
          <a:p>
            <a:pPr eaLnBrk="1" hangingPunct="1">
              <a:spcBef>
                <a:spcPct val="0"/>
              </a:spcBef>
            </a:pPr>
            <a:r>
              <a:rPr lang="en-GB" sz="1200" noProof="0" dirty="0" smtClean="0"/>
              <a:t/>
            </a:r>
            <a:br>
              <a:rPr lang="en-GB" sz="1200" noProof="0" dirty="0" smtClean="0"/>
            </a:br>
            <a:endParaRPr lang="en-GB" sz="1200" noProof="0" dirty="0" smtClean="0"/>
          </a:p>
          <a:p>
            <a:pPr eaLnBrk="1" hangingPunct="1">
              <a:spcBef>
                <a:spcPct val="0"/>
              </a:spcBef>
            </a:pPr>
            <a:r>
              <a:rPr lang="en-GB" sz="1200" b="1" noProof="0" dirty="0" smtClean="0"/>
              <a:t>FOR MORE INFORMATION</a:t>
            </a:r>
          </a:p>
          <a:p>
            <a:pPr eaLnBrk="1" hangingPunct="1">
              <a:spcBef>
                <a:spcPct val="0"/>
              </a:spcBef>
              <a:buFont typeface="Arial" pitchFamily="34" charset="0"/>
              <a:buChar char="•"/>
            </a:pPr>
            <a:r>
              <a:rPr lang="en-GB" sz="1200" noProof="0" dirty="0" smtClean="0"/>
              <a:t> “Transport and Mobility”: </a:t>
            </a:r>
            <a:br>
              <a:rPr lang="en-GB" sz="1200" noProof="0" dirty="0" smtClean="0"/>
            </a:br>
            <a:r>
              <a:rPr lang="en-GB" sz="1200" noProof="0" dirty="0" smtClean="0"/>
              <a:t>  www.luxembourg.public.lu/en/le-grand-duche-se-presente/luxembourg-tour-horizon/transports-mobilite/index.html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CBA28B-DF43-4C18-8DED-044F8D48F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79723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GB" sz="1200" b="1" u="sng" dirty="0" smtClean="0">
                <a:latin typeface="+mn-lt"/>
              </a:rPr>
              <a:t>Did you know that…?</a:t>
            </a:r>
          </a:p>
          <a:p>
            <a:pPr eaLnBrk="1" hangingPunct="1">
              <a:spcBef>
                <a:spcPct val="0"/>
              </a:spcBef>
              <a:defRPr/>
            </a:pPr>
            <a:endParaRPr lang="en-GB" sz="1200" b="1" u="sng" dirty="0" smtClean="0">
              <a:solidFill>
                <a:srgbClr val="FF0000"/>
              </a:solidFill>
              <a:latin typeface="+mn-lt"/>
            </a:endParaRPr>
          </a:p>
          <a:p>
            <a:pPr>
              <a:defRPr/>
            </a:pPr>
            <a:r>
              <a:rPr lang="en-GB" sz="1200" b="1" dirty="0" smtClean="0">
                <a:latin typeface="+mn-lt"/>
              </a:rPr>
              <a:t>… Luxembourg contributes around 1% of its GNI to official development</a:t>
            </a:r>
            <a:r>
              <a:rPr lang="en-GB" sz="1200" b="1" baseline="0" dirty="0" smtClean="0">
                <a:latin typeface="+mn-lt"/>
              </a:rPr>
              <a:t> assistance?</a:t>
            </a:r>
            <a:br>
              <a:rPr lang="en-GB" sz="1200" b="1" baseline="0" dirty="0" smtClean="0">
                <a:latin typeface="+mn-lt"/>
              </a:rPr>
            </a:br>
            <a:r>
              <a:rPr lang="en-GB" sz="1200" b="0" baseline="0" dirty="0" smtClean="0">
                <a:latin typeface="+mn-lt"/>
              </a:rPr>
              <a:t>Since 2009, Luxembourg has been contributing around 1% of its gross national income (GNI) to official development assistance, thus ranking among the five most generous countries in the world.</a:t>
            </a:r>
            <a:r>
              <a:rPr lang="en-GB" sz="1200" b="1" baseline="0" dirty="0" smtClean="0">
                <a:latin typeface="+mn-lt"/>
              </a:rPr>
              <a:t/>
            </a:r>
            <a:br>
              <a:rPr lang="en-GB" sz="1200" b="1" baseline="0" dirty="0" smtClean="0">
                <a:latin typeface="+mn-lt"/>
              </a:rPr>
            </a:br>
            <a:endParaRPr lang="en-GB" sz="1200" dirty="0" smtClean="0">
              <a:latin typeface="+mn-lt"/>
            </a:endParaRPr>
          </a:p>
          <a:p>
            <a:pPr>
              <a:defRPr/>
            </a:pPr>
            <a:r>
              <a:rPr lang="en-GB" sz="1200" b="1" dirty="0" smtClean="0">
                <a:solidFill>
                  <a:schemeClr val="tx1"/>
                </a:solidFill>
                <a:latin typeface="+mn-lt"/>
              </a:rPr>
              <a:t>… Luxembourg is the main global listing centre for green bonds</a:t>
            </a:r>
            <a:r>
              <a:rPr lang="en-GB" sz="1200" b="1" baseline="0" noProof="0" dirty="0" smtClean="0">
                <a:solidFill>
                  <a:schemeClr val="tx1"/>
                </a:solidFill>
                <a:latin typeface="+mn-lt"/>
              </a:rPr>
              <a:t>?</a:t>
            </a:r>
            <a:endParaRPr lang="en-GB" sz="1200" b="1" baseline="0" dirty="0" smtClean="0">
              <a:solidFill>
                <a:schemeClr val="tx1"/>
              </a:solidFill>
              <a:latin typeface="+mn-lt"/>
            </a:endParaRPr>
          </a:p>
          <a:p>
            <a:pPr>
              <a:defRPr/>
            </a:pPr>
            <a:endParaRPr lang="en-GB" sz="1200" b="1" baseline="0" dirty="0" smtClean="0">
              <a:solidFill>
                <a:schemeClr val="tx1"/>
              </a:solidFill>
              <a:latin typeface="+mn-lt"/>
            </a:endParaRPr>
          </a:p>
          <a:p>
            <a:pPr>
              <a:defRPr/>
            </a:pPr>
            <a:r>
              <a:rPr lang="en-GB" sz="1200" b="0" kern="1200" baseline="0" dirty="0" smtClean="0">
                <a:solidFill>
                  <a:schemeClr val="tx1"/>
                </a:solidFill>
                <a:latin typeface="+mn-lt"/>
                <a:ea typeface="MS PGothic" pitchFamily="34" charset="-128"/>
                <a:cs typeface="Arial" pitchFamily="34" charset="0"/>
              </a:rPr>
              <a:t>The Luxembourg Green Exchange (LGX), founded in 2016, is the world’s first stock exchange to restrict itself to environment-friendly financial products. Representing almost half of all listed green bonds, the Grand Duchy’s new green exchange is the world leader on the market.</a:t>
            </a:r>
          </a:p>
          <a:p>
            <a:pPr>
              <a:defRPr/>
            </a:pPr>
            <a:endParaRPr lang="en-GB" sz="1200" dirty="0" smtClean="0">
              <a:latin typeface="+mn-lt"/>
            </a:endParaRPr>
          </a:p>
          <a:p>
            <a:pPr eaLnBrk="1" hangingPunct="1">
              <a:spcBef>
                <a:spcPct val="0"/>
              </a:spcBef>
              <a:defRPr/>
            </a:pPr>
            <a:r>
              <a:rPr lang="en-GB" sz="1200" b="1" dirty="0" smtClean="0">
                <a:latin typeface="+mn-lt"/>
              </a:rPr>
              <a:t>… </a:t>
            </a:r>
            <a:r>
              <a:rPr lang="en-GB" sz="1200" b="1" dirty="0" smtClean="0">
                <a:latin typeface="+mn-lt"/>
                <a:cs typeface="Arial" charset="0"/>
              </a:rPr>
              <a:t>Luxembourg</a:t>
            </a:r>
            <a:r>
              <a:rPr lang="en-GB" sz="1200" b="1" baseline="0" dirty="0" smtClean="0">
                <a:latin typeface="+mn-lt"/>
                <a:cs typeface="Arial" charset="0"/>
              </a:rPr>
              <a:t> has promulgated the first European law on the exploitation of space resources?</a:t>
            </a:r>
          </a:p>
          <a:p>
            <a:pPr eaLnBrk="1" hangingPunct="1">
              <a:spcBef>
                <a:spcPct val="0"/>
              </a:spcBef>
              <a:defRPr/>
            </a:pPr>
            <a:r>
              <a:rPr lang="en-GB" sz="1200" b="0" baseline="0" dirty="0" smtClean="0">
                <a:latin typeface="+mn-lt"/>
                <a:cs typeface="Arial" charset="0"/>
              </a:rPr>
              <a:t>The law on space resources was passed on 13 July at the Luxembourg Chamber of Deputies, obtaining a large majority with 55 votes in favour. It has come into force on 1 August 2017. Luxembourg is thus the first European country to implement legislation giving private operators assurances regarding the ownership of the resources that they extract in space.</a:t>
            </a:r>
            <a:endParaRPr lang="en-GB" sz="1200" b="0" dirty="0" smtClean="0">
              <a:latin typeface="+mn-lt"/>
            </a:endParaRPr>
          </a:p>
          <a:p>
            <a:pPr eaLnBrk="1" hangingPunct="1">
              <a:spcBef>
                <a:spcPct val="0"/>
              </a:spcBef>
              <a:defRPr/>
            </a:pPr>
            <a:endParaRPr lang="en-GB" sz="1200" b="0" dirty="0" smtClean="0">
              <a:solidFill>
                <a:schemeClr val="tx1"/>
              </a:solidFill>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1" dirty="0" smtClean="0">
                <a:latin typeface="+mn-lt"/>
              </a:rPr>
              <a:t>… </a:t>
            </a:r>
            <a:r>
              <a:rPr lang="en-GB" sz="1200" b="1" dirty="0" smtClean="0">
                <a:latin typeface="+mn-lt"/>
                <a:cs typeface="Arial" charset="0"/>
              </a:rPr>
              <a:t>the Grand Duchy is at the top of the ranking of global</a:t>
            </a:r>
            <a:r>
              <a:rPr lang="en-GB" sz="1200" b="1" baseline="0" dirty="0" smtClean="0">
                <a:latin typeface="+mn-lt"/>
                <a:cs typeface="Arial" charset="0"/>
              </a:rPr>
              <a:t> health systems?</a:t>
            </a:r>
            <a:endParaRPr lang="en-GB" sz="1200" b="1" dirty="0" smtClean="0">
              <a:latin typeface="+mn-lt"/>
              <a:cs typeface="Arial" charset="0"/>
            </a:endParaRPr>
          </a:p>
          <a:p>
            <a:pPr>
              <a:defRPr/>
            </a:pPr>
            <a:r>
              <a:rPr lang="en-GB" sz="1200" dirty="0" smtClean="0">
                <a:latin typeface="+mn-lt"/>
              </a:rPr>
              <a:t/>
            </a:r>
            <a:br>
              <a:rPr lang="en-GB" sz="1200" dirty="0" smtClean="0">
                <a:latin typeface="+mn-lt"/>
              </a:rPr>
            </a:br>
            <a:r>
              <a:rPr lang="en-GB" sz="1200" dirty="0" smtClean="0">
                <a:latin typeface="+mn-lt"/>
              </a:rPr>
              <a:t>According to the latest figures</a:t>
            </a:r>
            <a:r>
              <a:rPr lang="en-GB" sz="1200" baseline="0" dirty="0" smtClean="0">
                <a:latin typeface="+mn-lt"/>
              </a:rPr>
              <a:t> in the </a:t>
            </a:r>
            <a:r>
              <a:rPr lang="en-GB" sz="1200" baseline="0" noProof="0" dirty="0" smtClean="0">
                <a:latin typeface="+mn-lt"/>
              </a:rPr>
              <a:t>“Legatum Prosperity Index“ report of the Legatum Institute, Luxembourg‘s healthcare system remains among the best in the world. </a:t>
            </a:r>
            <a:r>
              <a:rPr lang="en-GB" sz="1200" dirty="0" smtClean="0">
                <a:latin typeface="+mn-lt"/>
              </a:rPr>
              <a:t>Luxembourg, together with Norway, Switzerland</a:t>
            </a:r>
            <a:r>
              <a:rPr lang="en-GB" sz="1200" baseline="0" dirty="0" smtClean="0">
                <a:latin typeface="+mn-lt"/>
              </a:rPr>
              <a:t> and the United States, belongs to the countries that spent the most on their healthcare provision </a:t>
            </a:r>
            <a:r>
              <a:rPr lang="en-GB" sz="1200" dirty="0" smtClean="0">
                <a:latin typeface="+mn-lt"/>
              </a:rPr>
              <a:t>(Luxembourg: 6% of its GNI)</a:t>
            </a:r>
            <a:r>
              <a:rPr lang="en-GB" sz="1200" baseline="0" dirty="0" smtClean="0">
                <a:latin typeface="+mn-lt"/>
              </a:rPr>
              <a:t>.</a:t>
            </a:r>
            <a:r>
              <a:rPr lang="en-GB" sz="1200" dirty="0" smtClean="0">
                <a:latin typeface="+mn-lt"/>
              </a:rPr>
              <a:t> In 2017,</a:t>
            </a:r>
            <a:r>
              <a:rPr lang="en-GB" sz="1200" baseline="0" dirty="0" smtClean="0">
                <a:latin typeface="+mn-lt"/>
              </a:rPr>
              <a:t> only 1.4% of medical expenses were borne by Luxembourg households, i.e. the lowest rate amongst OECD member countries. </a:t>
            </a:r>
            <a:r>
              <a:rPr lang="en-GB" sz="1200" dirty="0" smtClean="0">
                <a:latin typeface="+mn-lt"/>
              </a:rPr>
              <a:t>95,2% of the population are covered by health insurance.</a:t>
            </a:r>
            <a:endParaRPr lang="en-GB" sz="1050" dirty="0" smtClean="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CBA28B-DF43-4C18-8DED-044F8D48F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48693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CBA28B-DF43-4C18-8DED-044F8D48F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1251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pPr>
            <a:r>
              <a:rPr lang="en-GB" sz="1200" b="1" u="sng" noProof="0" dirty="0" smtClean="0"/>
              <a:t>Geography</a:t>
            </a:r>
          </a:p>
          <a:p>
            <a:pPr>
              <a:lnSpc>
                <a:spcPct val="100000"/>
              </a:lnSpc>
              <a:spcBef>
                <a:spcPts val="0"/>
              </a:spcBef>
            </a:pPr>
            <a:endParaRPr lang="en-GB" sz="1200" noProof="0" dirty="0" smtClean="0"/>
          </a:p>
          <a:p>
            <a:pPr>
              <a:lnSpc>
                <a:spcPct val="100000"/>
              </a:lnSpc>
              <a:spcBef>
                <a:spcPts val="0"/>
              </a:spcBef>
            </a:pPr>
            <a:r>
              <a:rPr lang="en-GB" sz="1200" b="1" noProof="0" dirty="0" smtClean="0"/>
              <a:t>Area: </a:t>
            </a:r>
            <a:r>
              <a:rPr lang="en-GB" sz="1200" noProof="0" dirty="0" smtClean="0"/>
              <a:t>2,586 km</a:t>
            </a:r>
            <a:r>
              <a:rPr lang="en-GB" sz="1200" baseline="30000" noProof="0" dirty="0" smtClean="0"/>
              <a:t>2</a:t>
            </a:r>
            <a:r>
              <a:rPr lang="en-GB" sz="1200" noProof="0" dirty="0" smtClean="0"/>
              <a:t>. Luxembourg measures a maximum of 82 km (50.95 miles) from north to south and 57 km (35.42 miles) from east to west.</a:t>
            </a:r>
          </a:p>
          <a:p>
            <a:pPr>
              <a:lnSpc>
                <a:spcPct val="100000"/>
              </a:lnSpc>
              <a:spcBef>
                <a:spcPts val="0"/>
              </a:spcBef>
            </a:pPr>
            <a:endParaRPr lang="en-GB" sz="1200" b="1" noProof="0" dirty="0" smtClean="0"/>
          </a:p>
          <a:p>
            <a:pPr>
              <a:lnSpc>
                <a:spcPct val="100000"/>
              </a:lnSpc>
              <a:spcBef>
                <a:spcPts val="0"/>
              </a:spcBef>
            </a:pPr>
            <a:r>
              <a:rPr lang="en-GB" sz="1200" b="1" noProof="0" dirty="0" smtClean="0"/>
              <a:t>Bordered by Belgium, France and Germany, the Grand Duchy is located in the heart of Western Europe.</a:t>
            </a:r>
            <a:endParaRPr lang="en-GB" sz="1200" noProof="0" dirty="0" smtClean="0"/>
          </a:p>
          <a:p>
            <a:pPr>
              <a:lnSpc>
                <a:spcPct val="100000"/>
              </a:lnSpc>
              <a:spcBef>
                <a:spcPts val="0"/>
              </a:spcBef>
            </a:pPr>
            <a:endParaRPr lang="en-GB" sz="1200" noProof="0" dirty="0" smtClean="0"/>
          </a:p>
          <a:p>
            <a:pPr>
              <a:lnSpc>
                <a:spcPct val="100000"/>
              </a:lnSpc>
              <a:spcBef>
                <a:spcPts val="0"/>
              </a:spcBef>
            </a:pPr>
            <a:r>
              <a:rPr lang="en-GB" sz="1200" noProof="0" dirty="0" smtClean="0"/>
              <a:t>The Grand Duchy is home to </a:t>
            </a:r>
            <a:r>
              <a:rPr lang="en-GB" sz="1200" b="1" noProof="0" dirty="0" smtClean="0"/>
              <a:t>two natural regions:</a:t>
            </a:r>
            <a:r>
              <a:rPr lang="en-GB" sz="1200" noProof="0" dirty="0" smtClean="0"/>
              <a:t> the Oesling in the north, and the Gutland, which includes the Valley of the Seven Castles in the west, the Mineral Basin in the south and the valley of the Moselle in the east.</a:t>
            </a:r>
          </a:p>
          <a:p>
            <a:pPr>
              <a:lnSpc>
                <a:spcPct val="100000"/>
              </a:lnSpc>
              <a:spcBef>
                <a:spcPts val="0"/>
              </a:spcBef>
            </a:pPr>
            <a:endParaRPr lang="en-GB" sz="1200" b="1" noProof="0" dirty="0" smtClean="0"/>
          </a:p>
          <a:p>
            <a:pPr>
              <a:lnSpc>
                <a:spcPct val="100000"/>
              </a:lnSpc>
              <a:spcBef>
                <a:spcPts val="0"/>
              </a:spcBef>
            </a:pPr>
            <a:r>
              <a:rPr lang="en-GB" sz="1200" b="1" noProof="0" dirty="0" smtClean="0"/>
              <a:t>Oesling </a:t>
            </a:r>
            <a:r>
              <a:rPr lang="en-GB" sz="1200" b="0" noProof="0" dirty="0" smtClean="0"/>
              <a:t>(in the </a:t>
            </a:r>
            <a:r>
              <a:rPr lang="en-GB" sz="1200" noProof="0" dirty="0" smtClean="0"/>
              <a:t>north, part of the Ardennes): wooded region, rivers and lakes; Upper Sûre and Our nature reserves; main towns: Ettelbruck, Wiltz, Diekirch and Clervaux.</a:t>
            </a:r>
          </a:p>
          <a:p>
            <a:pPr>
              <a:lnSpc>
                <a:spcPct val="100000"/>
              </a:lnSpc>
              <a:spcBef>
                <a:spcPts val="0"/>
              </a:spcBef>
            </a:pPr>
            <a:endParaRPr lang="en-GB" sz="1200" b="1" noProof="0" dirty="0" smtClean="0"/>
          </a:p>
          <a:p>
            <a:pPr>
              <a:lnSpc>
                <a:spcPct val="100000"/>
              </a:lnSpc>
              <a:spcBef>
                <a:spcPts val="0"/>
              </a:spcBef>
            </a:pPr>
            <a:r>
              <a:rPr lang="en-GB" sz="1200" b="1" noProof="0" dirty="0" smtClean="0"/>
              <a:t>Gutland: </a:t>
            </a:r>
            <a:r>
              <a:rPr lang="en-GB" sz="1200" b="0" noProof="0" dirty="0" smtClean="0"/>
              <a:t>open countryside</a:t>
            </a:r>
            <a:r>
              <a:rPr lang="en-GB" sz="1200" b="0" baseline="0" noProof="0" dirty="0" smtClean="0"/>
              <a:t> and forests, Valley of the Seven Castles and forests (in the west); </a:t>
            </a:r>
            <a:r>
              <a:rPr lang="en-GB" sz="1200" noProof="0" dirty="0" smtClean="0"/>
              <a:t>The Land of the Red Rocks (in the south); valley of the Moselle (in the east), region Mullerthal – Luxembourg’s Little Switzerland with its Naturpark Mëllerdall nature reserve (in the east); main cities and towns: the capital Luxembourg, Esch-sur-Alzette, Dudelange, Differdange.</a:t>
            </a:r>
          </a:p>
          <a:p>
            <a:pPr>
              <a:lnSpc>
                <a:spcPct val="100000"/>
              </a:lnSpc>
              <a:spcBef>
                <a:spcPts val="0"/>
              </a:spcBef>
            </a:pPr>
            <a:endParaRPr lang="en-GB" sz="1200" b="1" noProof="0" dirty="0" smtClean="0"/>
          </a:p>
          <a:p>
            <a:pPr>
              <a:lnSpc>
                <a:spcPct val="100000"/>
              </a:lnSpc>
              <a:spcBef>
                <a:spcPts val="0"/>
              </a:spcBef>
            </a:pPr>
            <a:r>
              <a:rPr lang="en-GB" sz="1200" b="1" noProof="0" dirty="0" smtClean="0"/>
              <a:t>Climate:</a:t>
            </a:r>
            <a:r>
              <a:rPr lang="en-GB" sz="1200" noProof="0" dirty="0" smtClean="0"/>
              <a:t> Luxembourg enjoys a temperate climate. Average annual temperatures range from -2.6°C (average minimum value) to 21.6°C (average maximum value) (1981-2010 figures). June, July and August are the hottest months, July and August the sunniest. In summer, temperatures range from 12°C to 35°C. In winter, temperatures fluctuate between -10°C and 15°C. In September and October, Luxembourg often experiences its own Indian summer.</a:t>
            </a:r>
          </a:p>
          <a:p>
            <a:pPr>
              <a:lnSpc>
                <a:spcPct val="100000"/>
              </a:lnSpc>
              <a:spcBef>
                <a:spcPts val="0"/>
              </a:spcBef>
            </a:pPr>
            <a:endParaRPr lang="en-GB" sz="1200" b="1" noProof="0" dirty="0" smtClean="0"/>
          </a:p>
          <a:p>
            <a:pPr>
              <a:lnSpc>
                <a:spcPct val="100000"/>
              </a:lnSpc>
              <a:spcBef>
                <a:spcPts val="0"/>
              </a:spcBef>
            </a:pPr>
            <a:endParaRPr lang="en-GB" sz="1200" b="1" noProof="0" dirty="0" smtClean="0"/>
          </a:p>
          <a:p>
            <a:pPr>
              <a:lnSpc>
                <a:spcPct val="100000"/>
              </a:lnSpc>
              <a:spcBef>
                <a:spcPts val="0"/>
              </a:spcBef>
            </a:pPr>
            <a:r>
              <a:rPr lang="en-GB" sz="1200" b="1" noProof="0" dirty="0" smtClean="0"/>
              <a:t>FOR MORE INFORMATION</a:t>
            </a:r>
          </a:p>
          <a:p>
            <a:pPr>
              <a:lnSpc>
                <a:spcPct val="100000"/>
              </a:lnSpc>
              <a:spcBef>
                <a:spcPts val="0"/>
              </a:spcBef>
              <a:buFont typeface="Arial" pitchFamily="34" charset="0"/>
              <a:buChar char="•"/>
              <a:defRPr/>
            </a:pPr>
            <a:r>
              <a:rPr lang="en-GB" sz="1200" i="1" noProof="0" dirty="0" smtClean="0"/>
              <a:t> </a:t>
            </a:r>
            <a:r>
              <a:rPr lang="en-GB" sz="1200" i="0" noProof="0" dirty="0" smtClean="0"/>
              <a:t>“Geography and Climate”: </a:t>
            </a:r>
            <a:br>
              <a:rPr lang="en-GB" sz="1200" i="0" noProof="0" dirty="0" smtClean="0"/>
            </a:br>
            <a:r>
              <a:rPr lang="en-GB" sz="1200" i="0" noProof="0" dirty="0" smtClean="0"/>
              <a:t>  www.luxembourg.public.lu/en/le-grand-duche-se-presente/luxembourg-tour-horizon/geographie-et-climat/index.html</a:t>
            </a:r>
            <a:endParaRPr lang="en-GB" sz="1200" b="1" i="0" noProof="0" dirty="0" smtClean="0"/>
          </a:p>
          <a:p>
            <a:pPr>
              <a:lnSpc>
                <a:spcPct val="100000"/>
              </a:lnSpc>
              <a:spcBef>
                <a:spcPts val="0"/>
              </a:spcBef>
              <a:buFont typeface="Arial" pitchFamily="34" charset="0"/>
              <a:buChar char="•"/>
              <a:defRPr/>
            </a:pPr>
            <a:r>
              <a:rPr lang="en-GB" sz="1200" noProof="0" dirty="0" smtClean="0"/>
              <a:t> </a:t>
            </a:r>
            <a:r>
              <a:rPr lang="en-GB" sz="1200" i="1" noProof="0" dirty="0" smtClean="0">
                <a:cs typeface="Arial" charset="0"/>
              </a:rPr>
              <a:t>Everything</a:t>
            </a:r>
            <a:r>
              <a:rPr lang="en-GB" sz="1200" i="1" baseline="0" noProof="0" dirty="0" smtClean="0">
                <a:cs typeface="Arial" charset="0"/>
              </a:rPr>
              <a:t> you need to know about the Grand Duchy of Luxembourg</a:t>
            </a:r>
            <a:r>
              <a:rPr lang="en-GB" sz="1200" i="1" noProof="0" dirty="0" smtClean="0">
                <a:cs typeface="Arial" charset="0"/>
              </a:rPr>
              <a:t>: </a:t>
            </a:r>
            <a:br>
              <a:rPr lang="en-GB" sz="1200" i="1" noProof="0" dirty="0" smtClean="0">
                <a:cs typeface="Arial" charset="0"/>
              </a:rPr>
            </a:br>
            <a:r>
              <a:rPr lang="en-GB" sz="1200" i="1" noProof="0" dirty="0" smtClean="0">
                <a:cs typeface="Arial" charset="0"/>
              </a:rPr>
              <a:t>  </a:t>
            </a:r>
            <a:r>
              <a:rPr lang="en-GB" sz="1200" noProof="0" dirty="0" smtClean="0">
                <a:cs typeface="Arial" charset="0"/>
              </a:rPr>
              <a:t>www.luxembourg.public.lu/en/publications/c/tout-savoir/index.html</a:t>
            </a:r>
            <a:endParaRPr lang="en-GB" sz="1200" i="0" noProof="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CBA28B-DF43-4C18-8DED-044F8D48F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9232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eaLnBrk="1" hangingPunct="1">
              <a:lnSpc>
                <a:spcPct val="100000"/>
              </a:lnSpc>
              <a:spcBef>
                <a:spcPct val="0"/>
              </a:spcBef>
            </a:pPr>
            <a:r>
              <a:rPr lang="en-GB" sz="1200" b="1" u="sng" noProof="0" dirty="0" smtClean="0"/>
              <a:t>Political System </a:t>
            </a:r>
            <a:endParaRPr lang="en-GB" sz="1200" u="sng" noProof="0" dirty="0" smtClean="0"/>
          </a:p>
          <a:p>
            <a:pPr indent="0" eaLnBrk="1" hangingPunct="1">
              <a:lnSpc>
                <a:spcPct val="100000"/>
              </a:lnSpc>
              <a:spcBef>
                <a:spcPct val="0"/>
              </a:spcBef>
            </a:pPr>
            <a:endParaRPr lang="en-GB" sz="1200" noProof="0" dirty="0" smtClean="0"/>
          </a:p>
          <a:p>
            <a:pPr indent="0" eaLnBrk="1" hangingPunct="1">
              <a:lnSpc>
                <a:spcPct val="100000"/>
              </a:lnSpc>
              <a:spcBef>
                <a:spcPct val="0"/>
              </a:spcBef>
            </a:pPr>
            <a:r>
              <a:rPr lang="en-GB" sz="1200" noProof="0" dirty="0" smtClean="0">
                <a:cs typeface="Arial" charset="0"/>
              </a:rPr>
              <a:t>- The </a:t>
            </a:r>
            <a:r>
              <a:rPr lang="en-GB" sz="1200" b="1" noProof="0" dirty="0" smtClean="0">
                <a:cs typeface="Arial" charset="0"/>
              </a:rPr>
              <a:t>form of government </a:t>
            </a:r>
            <a:r>
              <a:rPr lang="en-GB" sz="1200" noProof="0" dirty="0" smtClean="0">
                <a:cs typeface="Arial" charset="0"/>
              </a:rPr>
              <a:t>is that of a parliamentary democracy in the form of a constitutional monarchy. The laws passed by Parliament are promulgated and published by the Grand Duke. </a:t>
            </a:r>
          </a:p>
          <a:p>
            <a:pPr indent="0" eaLnBrk="1" hangingPunct="1">
              <a:lnSpc>
                <a:spcPct val="100000"/>
              </a:lnSpc>
              <a:spcBef>
                <a:spcPct val="0"/>
              </a:spcBef>
            </a:pPr>
            <a:endParaRPr lang="en-GB" sz="1200" noProof="0" dirty="0" smtClean="0"/>
          </a:p>
          <a:p>
            <a:pPr indent="0" eaLnBrk="1" hangingPunct="1">
              <a:lnSpc>
                <a:spcPct val="100000"/>
              </a:lnSpc>
              <a:spcBef>
                <a:spcPct val="0"/>
              </a:spcBef>
            </a:pPr>
            <a:r>
              <a:rPr lang="en-GB" sz="1200" noProof="0" dirty="0" smtClean="0"/>
              <a:t>- The </a:t>
            </a:r>
            <a:r>
              <a:rPr lang="en-GB" sz="1200" b="1" noProof="0" dirty="0" smtClean="0"/>
              <a:t>Constitution</a:t>
            </a:r>
            <a:r>
              <a:rPr lang="en-GB" sz="1200" noProof="0" dirty="0" smtClean="0"/>
              <a:t> of the Grand Duchy of Luxembourg dates back to 17 October 1868 (amended several times since).</a:t>
            </a:r>
          </a:p>
          <a:p>
            <a:pPr indent="0" eaLnBrk="1" hangingPunct="1">
              <a:lnSpc>
                <a:spcPct val="100000"/>
              </a:lnSpc>
              <a:spcBef>
                <a:spcPct val="0"/>
              </a:spcBef>
            </a:pPr>
            <a:endParaRPr lang="en-GB" sz="1200" noProof="0" dirty="0" smtClean="0"/>
          </a:p>
          <a:p>
            <a:pPr indent="0" eaLnBrk="1" hangingPunct="1">
              <a:lnSpc>
                <a:spcPct val="100000"/>
              </a:lnSpc>
              <a:spcBef>
                <a:spcPct val="0"/>
              </a:spcBef>
            </a:pPr>
            <a:r>
              <a:rPr lang="en-GB" sz="1200" noProof="0" dirty="0" smtClean="0">
                <a:cs typeface="Arial" charset="0"/>
              </a:rPr>
              <a:t>- </a:t>
            </a:r>
            <a:r>
              <a:rPr lang="en-GB" sz="1200" b="1" noProof="0" dirty="0" smtClean="0">
                <a:cs typeface="Arial" charset="0"/>
              </a:rPr>
              <a:t>Universal suffrage </a:t>
            </a:r>
            <a:r>
              <a:rPr lang="en-GB" sz="1200" noProof="0" dirty="0" smtClean="0">
                <a:cs typeface="Arial" charset="0"/>
              </a:rPr>
              <a:t>was introduced in 1919.</a:t>
            </a:r>
          </a:p>
          <a:p>
            <a:pPr indent="0" eaLnBrk="1" hangingPunct="1">
              <a:lnSpc>
                <a:spcPct val="100000"/>
              </a:lnSpc>
              <a:spcBef>
                <a:spcPct val="0"/>
              </a:spcBef>
            </a:pPr>
            <a:endParaRPr lang="en-GB" sz="1200" noProof="0" dirty="0" smtClean="0"/>
          </a:p>
          <a:p>
            <a:pPr indent="0" eaLnBrk="1" hangingPunct="1">
              <a:lnSpc>
                <a:spcPct val="100000"/>
              </a:lnSpc>
              <a:spcBef>
                <a:spcPct val="0"/>
              </a:spcBef>
            </a:pPr>
            <a:r>
              <a:rPr lang="en-GB" sz="1200" noProof="0" dirty="0" smtClean="0"/>
              <a:t>- The </a:t>
            </a:r>
            <a:r>
              <a:rPr lang="en-GB" sz="1200" b="1" noProof="0" dirty="0" smtClean="0"/>
              <a:t>head of state </a:t>
            </a:r>
            <a:r>
              <a:rPr lang="en-GB" sz="1200" noProof="0" dirty="0" smtClean="0"/>
              <a:t>is HRH Grand Duke Henri (acceded to the throne on 7 October 2000).</a:t>
            </a:r>
          </a:p>
          <a:p>
            <a:pPr indent="0" eaLnBrk="1" hangingPunct="1">
              <a:lnSpc>
                <a:spcPct val="100000"/>
              </a:lnSpc>
              <a:spcBef>
                <a:spcPct val="0"/>
              </a:spcBef>
            </a:pPr>
            <a:endParaRPr lang="en-GB" sz="1200" noProof="0" dirty="0" smtClean="0"/>
          </a:p>
          <a:p>
            <a:pPr indent="0" eaLnBrk="1" hangingPunct="1">
              <a:lnSpc>
                <a:spcPct val="100000"/>
              </a:lnSpc>
              <a:spcBef>
                <a:spcPct val="0"/>
              </a:spcBef>
            </a:pPr>
            <a:r>
              <a:rPr lang="en-GB" sz="1200" noProof="0" dirty="0" smtClean="0"/>
              <a:t>- </a:t>
            </a:r>
            <a:r>
              <a:rPr lang="en-GB" sz="1200" b="1" noProof="0" dirty="0" smtClean="0"/>
              <a:t>Parliament</a:t>
            </a:r>
            <a:r>
              <a:rPr lang="en-GB" sz="1200" noProof="0" dirty="0" smtClean="0"/>
              <a:t> (known as the Chamber of Deputies) is composed of 60 members.</a:t>
            </a:r>
          </a:p>
          <a:p>
            <a:pPr indent="0" eaLnBrk="1" hangingPunct="1">
              <a:lnSpc>
                <a:spcPct val="100000"/>
              </a:lnSpc>
              <a:spcBef>
                <a:spcPct val="0"/>
              </a:spcBef>
            </a:pPr>
            <a:endParaRPr lang="en-GB" sz="1200" noProof="0" dirty="0" smtClean="0"/>
          </a:p>
          <a:p>
            <a:pPr indent="0" eaLnBrk="1" hangingPunct="1">
              <a:lnSpc>
                <a:spcPct val="100000"/>
              </a:lnSpc>
              <a:spcBef>
                <a:spcPct val="0"/>
              </a:spcBef>
            </a:pPr>
            <a:r>
              <a:rPr lang="en-GB" sz="1200" noProof="0" dirty="0" smtClean="0"/>
              <a:t>- Xavier Bettel has been the </a:t>
            </a:r>
            <a:r>
              <a:rPr lang="en-GB" sz="1200" b="1" noProof="0" dirty="0" smtClean="0"/>
              <a:t>head of government</a:t>
            </a:r>
            <a:r>
              <a:rPr lang="en-GB" sz="1200" b="0" baseline="0" noProof="0" dirty="0" smtClean="0"/>
              <a:t> </a:t>
            </a:r>
            <a:r>
              <a:rPr lang="en-GB" sz="1200" noProof="0" dirty="0" smtClean="0"/>
              <a:t>since December 2013. </a:t>
            </a:r>
            <a:endParaRPr lang="en-GB" sz="1200" u="sng" noProof="0" dirty="0" smtClean="0"/>
          </a:p>
          <a:p>
            <a:pPr indent="0" eaLnBrk="1" hangingPunct="1">
              <a:lnSpc>
                <a:spcPct val="100000"/>
              </a:lnSpc>
              <a:spcBef>
                <a:spcPct val="0"/>
              </a:spcBef>
            </a:pPr>
            <a:endParaRPr lang="en-GB" sz="1200" b="1" noProof="0" dirty="0" smtClean="0"/>
          </a:p>
          <a:p>
            <a:pPr marL="0" marR="0" indent="0" algn="l" defTabSz="914400" rtl="0" eaLnBrk="1" fontAlgn="base" latinLnBrk="0" hangingPunct="1">
              <a:lnSpc>
                <a:spcPct val="100000"/>
              </a:lnSpc>
              <a:spcBef>
                <a:spcPct val="0"/>
              </a:spcBef>
              <a:spcAft>
                <a:spcPct val="0"/>
              </a:spcAft>
              <a:buClrTx/>
              <a:buSzTx/>
              <a:buFontTx/>
              <a:buChar char="-"/>
              <a:tabLst/>
              <a:defRPr/>
            </a:pPr>
            <a:r>
              <a:rPr lang="en-GB" sz="1200" noProof="0" dirty="0" smtClean="0"/>
              <a:t> The </a:t>
            </a:r>
            <a:r>
              <a:rPr lang="en-GB" sz="1200" b="1" noProof="0" dirty="0" smtClean="0">
                <a:cs typeface="Arial" charset="0"/>
              </a:rPr>
              <a:t>ruling parties, </a:t>
            </a:r>
            <a:r>
              <a:rPr lang="en-GB" sz="1200" b="0" noProof="0" dirty="0" smtClean="0">
                <a:cs typeface="Arial" charset="0"/>
              </a:rPr>
              <a:t>which</a:t>
            </a:r>
            <a:r>
              <a:rPr lang="en-GB" sz="1200" b="1" noProof="0" dirty="0" smtClean="0">
                <a:cs typeface="Arial" charset="0"/>
              </a:rPr>
              <a:t> </a:t>
            </a:r>
            <a:r>
              <a:rPr lang="en-GB" sz="1200" b="0" noProof="0" dirty="0" smtClean="0">
                <a:cs typeface="Arial" charset="0"/>
              </a:rPr>
              <a:t>have been in power since 2013, and re-elected in 2018,</a:t>
            </a:r>
            <a:r>
              <a:rPr lang="en-GB" sz="1200" b="0" baseline="0" noProof="0" dirty="0" smtClean="0">
                <a:cs typeface="Arial" charset="0"/>
              </a:rPr>
              <a:t> are </a:t>
            </a:r>
            <a:r>
              <a:rPr lang="en-GB" sz="1200" noProof="0" dirty="0" smtClean="0">
                <a:cs typeface="Arial" charset="0"/>
              </a:rPr>
              <a:t>the Democratic Party </a:t>
            </a:r>
            <a:r>
              <a:rPr lang="en-GB" sz="1200" baseline="0" noProof="0" dirty="0" smtClean="0">
                <a:cs typeface="Arial" charset="0"/>
              </a:rPr>
              <a:t>(</a:t>
            </a:r>
            <a:r>
              <a:rPr lang="en-GB" sz="1200" noProof="0" dirty="0" smtClean="0">
                <a:cs typeface="Arial" charset="0"/>
              </a:rPr>
              <a:t>DP), the Luxembourg Socialist Workers’ Party</a:t>
            </a:r>
            <a:r>
              <a:rPr lang="en-GB" sz="1200" baseline="0" noProof="0" dirty="0" smtClean="0">
                <a:cs typeface="Arial" charset="0"/>
              </a:rPr>
              <a:t> (LSAP) </a:t>
            </a:r>
            <a:r>
              <a:rPr lang="en-GB" sz="1200" noProof="0" dirty="0" smtClean="0">
                <a:cs typeface="Arial" charset="0"/>
              </a:rPr>
              <a:t>and the Green Party (déi gréng).</a:t>
            </a:r>
            <a:r>
              <a:rPr lang="en-GB" sz="1200" baseline="0" noProof="0" dirty="0" smtClean="0">
                <a:cs typeface="Arial" charset="0"/>
              </a:rPr>
              <a:t> Prior to this date and s</a:t>
            </a:r>
            <a:r>
              <a:rPr lang="en-GB" sz="1200" noProof="0" dirty="0" smtClean="0"/>
              <a:t>ince 1919, the Christian Social Party (CSV</a:t>
            </a:r>
            <a:r>
              <a:rPr lang="en-GB" sz="1200" baseline="0" noProof="0" dirty="0" smtClean="0"/>
              <a:t> </a:t>
            </a:r>
            <a:r>
              <a:rPr lang="en-GB" sz="1200" noProof="0" dirty="0" smtClean="0"/>
              <a:t>or Party of the Right prior to 1945) led all the government coalitions, with two exceptions (1925</a:t>
            </a:r>
            <a:r>
              <a:rPr lang="en-GB" sz="1200" baseline="0" noProof="0" dirty="0" smtClean="0"/>
              <a:t>-</a:t>
            </a:r>
            <a:r>
              <a:rPr lang="en-GB" sz="1200" noProof="0" dirty="0" smtClean="0"/>
              <a:t>1926 and 1974-1979).</a:t>
            </a:r>
          </a:p>
          <a:p>
            <a:pPr indent="0" eaLnBrk="1" hangingPunct="1">
              <a:lnSpc>
                <a:spcPct val="100000"/>
              </a:lnSpc>
              <a:spcBef>
                <a:spcPct val="0"/>
              </a:spcBef>
            </a:pPr>
            <a:endParaRPr lang="en-GB" sz="1200" noProof="0" dirty="0" smtClean="0"/>
          </a:p>
          <a:p>
            <a:pPr indent="0" eaLnBrk="1" hangingPunct="1">
              <a:lnSpc>
                <a:spcPct val="100000"/>
              </a:lnSpc>
              <a:spcBef>
                <a:spcPct val="0"/>
              </a:spcBef>
            </a:pPr>
            <a:r>
              <a:rPr lang="en-GB" sz="1200" noProof="0" dirty="0" smtClean="0"/>
              <a:t>- </a:t>
            </a:r>
            <a:r>
              <a:rPr lang="en-GB" sz="1200" b="1" noProof="0" dirty="0" smtClean="0"/>
              <a:t>Separation of powers: </a:t>
            </a:r>
            <a:r>
              <a:rPr lang="en-GB" sz="1200" noProof="0" dirty="0" smtClean="0"/>
              <a:t>As in every parliamentary democracy, the separation of powers is flexible in Luxembourg. There are many links between the legislative and executive powers. Only the judicial power remains completely independent.</a:t>
            </a:r>
          </a:p>
          <a:p>
            <a:pPr indent="0" eaLnBrk="1" hangingPunct="1">
              <a:lnSpc>
                <a:spcPct val="100000"/>
              </a:lnSpc>
              <a:spcBef>
                <a:spcPct val="0"/>
              </a:spcBef>
            </a:pPr>
            <a:endParaRPr lang="en-GB" sz="1200" noProof="0" dirty="0" smtClean="0"/>
          </a:p>
          <a:p>
            <a:pPr indent="0" eaLnBrk="1" hangingPunct="1">
              <a:lnSpc>
                <a:spcPct val="100000"/>
              </a:lnSpc>
              <a:spcBef>
                <a:spcPct val="0"/>
              </a:spcBef>
            </a:pPr>
            <a:endParaRPr lang="en-GB" sz="1200" noProof="0" dirty="0" smtClean="0"/>
          </a:p>
          <a:p>
            <a:pPr indent="0" eaLnBrk="1" hangingPunct="1">
              <a:lnSpc>
                <a:spcPct val="100000"/>
              </a:lnSpc>
              <a:spcBef>
                <a:spcPct val="0"/>
              </a:spcBef>
            </a:pPr>
            <a:r>
              <a:rPr lang="en-GB" sz="1200" b="1" noProof="0" dirty="0" smtClean="0"/>
              <a:t>FOR MORE INFORMATION</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lang="en-GB" sz="1200" noProof="0" dirty="0" smtClean="0"/>
              <a:t> </a:t>
            </a:r>
            <a:r>
              <a:rPr lang="en-GB" sz="1200" i="0" noProof="0" dirty="0" smtClean="0"/>
              <a:t>“Political System”: </a:t>
            </a:r>
            <a:br>
              <a:rPr lang="en-GB" sz="1200" i="0" noProof="0" dirty="0" smtClean="0"/>
            </a:br>
            <a:r>
              <a:rPr lang="en-GB" sz="1200" i="0" noProof="0" dirty="0" smtClean="0"/>
              <a:t>  https://gouvernement.lu/en/systeme-politique.html</a:t>
            </a:r>
          </a:p>
          <a:p>
            <a:pPr marL="0" marR="0" indent="0" algn="l" defTabSz="914400" rtl="0" eaLnBrk="1" fontAlgn="base" latinLnBrk="0" hangingPunct="1">
              <a:lnSpc>
                <a:spcPct val="100000"/>
              </a:lnSpc>
              <a:spcBef>
                <a:spcPct val="0"/>
              </a:spcBef>
              <a:spcAft>
                <a:spcPct val="0"/>
              </a:spcAft>
              <a:buClrTx/>
              <a:buSzTx/>
              <a:buFont typeface="Arial" pitchFamily="34" charset="0"/>
              <a:buChar char="•"/>
              <a:tabLst/>
              <a:defRPr/>
            </a:pPr>
            <a:r>
              <a:rPr lang="en-GB" sz="1200" noProof="0" dirty="0" smtClean="0"/>
              <a:t> “Political System”: </a:t>
            </a:r>
            <a:br>
              <a:rPr lang="en-GB" sz="1200" noProof="0" dirty="0" smtClean="0"/>
            </a:br>
            <a:r>
              <a:rPr lang="en-GB" sz="1200" noProof="0" dirty="0" smtClean="0"/>
              <a:t>  www.luxembourg.public.lu/en/le-grand-duche-se-presente/systeme-politique/index.html</a:t>
            </a:r>
            <a:endParaRPr lang="en-GB" sz="1200" i="0" noProof="0" dirty="0" smtClean="0"/>
          </a:p>
          <a:p>
            <a:pPr indent="0" eaLnBrk="1" hangingPunct="1">
              <a:lnSpc>
                <a:spcPct val="100000"/>
              </a:lnSpc>
              <a:spcBef>
                <a:spcPct val="0"/>
              </a:spcBef>
              <a:buFont typeface="Arial" pitchFamily="34" charset="0"/>
              <a:buChar char="•"/>
              <a:defRPr/>
            </a:pPr>
            <a:r>
              <a:rPr lang="en-GB" sz="1200" i="1" baseline="0" noProof="0" dirty="0" smtClean="0"/>
              <a:t> </a:t>
            </a:r>
            <a:r>
              <a:rPr lang="en-GB" sz="1200" i="1" noProof="0" dirty="0" smtClean="0"/>
              <a:t>About... Political</a:t>
            </a:r>
            <a:r>
              <a:rPr lang="en-GB" sz="1200" i="1" baseline="0" noProof="0" dirty="0" smtClean="0"/>
              <a:t> Institutions in </a:t>
            </a:r>
            <a:r>
              <a:rPr lang="en-GB" sz="1200" i="1" noProof="0" dirty="0" smtClean="0"/>
              <a:t>Luxembourg: </a:t>
            </a:r>
            <a:br>
              <a:rPr lang="en-GB" sz="1200" i="1" noProof="0" dirty="0" smtClean="0"/>
            </a:br>
            <a:r>
              <a:rPr lang="en-GB" sz="1200" i="1" noProof="0" dirty="0" smtClean="0"/>
              <a:t>  </a:t>
            </a:r>
            <a:r>
              <a:rPr lang="en-GB" sz="1200" i="0" noProof="0" dirty="0" smtClean="0"/>
              <a:t>www.luxembourg.public.lu/en/publications/d/ap-institutions-politiques/index.html</a:t>
            </a:r>
          </a:p>
          <a:p>
            <a:pPr marL="0" marR="0" lvl="0" indent="0" algn="l" defTabSz="914400" rtl="0" eaLnBrk="1" fontAlgn="auto" latinLnBrk="0" hangingPunct="1">
              <a:lnSpc>
                <a:spcPct val="100000"/>
              </a:lnSpc>
              <a:spcBef>
                <a:spcPct val="0"/>
              </a:spcBef>
              <a:spcAft>
                <a:spcPts val="0"/>
              </a:spcAft>
              <a:buClrTx/>
              <a:buSzTx/>
              <a:buFont typeface="Arial" pitchFamily="34" charset="0"/>
              <a:buChar char="•"/>
              <a:tabLst/>
              <a:defRPr/>
            </a:pPr>
            <a:r>
              <a:rPr lang="en-GB" sz="1200" noProof="0" dirty="0" smtClean="0">
                <a:cs typeface="Arial" charset="0"/>
              </a:rPr>
              <a:t> </a:t>
            </a:r>
            <a:r>
              <a:rPr lang="en-GB" sz="1200" i="1" noProof="0" dirty="0" smtClean="0">
                <a:cs typeface="Arial" charset="0"/>
              </a:rPr>
              <a:t>Everything</a:t>
            </a:r>
            <a:r>
              <a:rPr lang="en-GB" sz="1200" i="1" baseline="0" noProof="0" dirty="0" smtClean="0">
                <a:cs typeface="Arial" charset="0"/>
              </a:rPr>
              <a:t> you need to know about the Grand Duchy of Luxembourg</a:t>
            </a:r>
            <a:r>
              <a:rPr lang="en-GB" sz="1200" i="1" noProof="0" dirty="0" smtClean="0">
                <a:cs typeface="Arial" charset="0"/>
              </a:rPr>
              <a:t>: </a:t>
            </a:r>
            <a:br>
              <a:rPr lang="en-GB" sz="1200" i="1" noProof="0" dirty="0" smtClean="0">
                <a:cs typeface="Arial" charset="0"/>
              </a:rPr>
            </a:br>
            <a:r>
              <a:rPr lang="en-GB" sz="1200" i="1" noProof="0" dirty="0" smtClean="0">
                <a:cs typeface="Arial" charset="0"/>
              </a:rPr>
              <a:t>  </a:t>
            </a:r>
            <a:r>
              <a:rPr lang="en-GB" sz="1200" noProof="0" dirty="0" smtClean="0">
                <a:cs typeface="Arial" charset="0"/>
              </a:rPr>
              <a:t>www.luxembourg.public.lu/en/publications/c/tout-savoir/index.html</a:t>
            </a:r>
            <a:endParaRPr lang="en-GB" sz="1200" i="0" noProof="0" dirty="0" smtClean="0"/>
          </a:p>
        </p:txBody>
      </p:sp>
      <p:sp>
        <p:nvSpPr>
          <p:cNvPr id="4" name="Slide Number Placeholder 3"/>
          <p:cNvSpPr>
            <a:spLocks noGrp="1"/>
          </p:cNvSpPr>
          <p:nvPr>
            <p:ph type="sldNum" sz="quarter" idx="10"/>
          </p:nvPr>
        </p:nvSpPr>
        <p:spPr/>
        <p:txBody>
          <a:bodyPr/>
          <a:lstStyle/>
          <a:p>
            <a:fld id="{66CBA28B-DF43-4C18-8DED-044F8D48FD28}" type="slidenum">
              <a:rPr lang="en-US" smtClean="0"/>
              <a:t>7</a:t>
            </a:fld>
            <a:endParaRPr lang="en-US" dirty="0"/>
          </a:p>
        </p:txBody>
      </p:sp>
    </p:spTree>
    <p:extLst>
      <p:ext uri="{BB962C8B-B14F-4D97-AF65-F5344CB8AC3E}">
        <p14:creationId xmlns:p14="http://schemas.microsoft.com/office/powerpoint/2010/main" val="2345882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lnSpc>
                <a:spcPct val="100000"/>
              </a:lnSpc>
              <a:spcBef>
                <a:spcPts val="0"/>
              </a:spcBef>
            </a:pPr>
            <a:r>
              <a:rPr lang="en-GB" sz="1200" b="1" u="sng" noProof="0" dirty="0" smtClean="0"/>
              <a:t>Luxembourg in the World</a:t>
            </a:r>
          </a:p>
          <a:p>
            <a:pPr indent="0">
              <a:lnSpc>
                <a:spcPct val="100000"/>
              </a:lnSpc>
              <a:spcBef>
                <a:spcPts val="0"/>
              </a:spcBef>
            </a:pPr>
            <a:endParaRPr lang="en-GB" sz="1200" noProof="0" dirty="0" smtClean="0"/>
          </a:p>
          <a:p>
            <a:pPr indent="0">
              <a:lnSpc>
                <a:spcPct val="100000"/>
              </a:lnSpc>
              <a:spcBef>
                <a:spcPts val="0"/>
              </a:spcBef>
              <a:buFont typeface="Calibri" pitchFamily="34" charset="0"/>
              <a:buNone/>
            </a:pPr>
            <a:r>
              <a:rPr lang="en-GB" sz="1200" noProof="0" dirty="0" smtClean="0"/>
              <a:t>- The Grand Duchy is the economic, financial and commercial hub of the </a:t>
            </a:r>
            <a:r>
              <a:rPr lang="en-GB" sz="1200" b="1" noProof="0" dirty="0" smtClean="0"/>
              <a:t>cross-border Greater Region </a:t>
            </a:r>
            <a:r>
              <a:rPr lang="en-GB" sz="1200" noProof="0" dirty="0" smtClean="0"/>
              <a:t>(Lorraine, Saar, Rhineland-Palatinate, Wallonia and the Grand Duchy of Luxembourg). As an example, during the week over 180,000 German, French and Belgian cross-border commuters travel to Luxembourg on a daily basis for work.</a:t>
            </a:r>
          </a:p>
          <a:p>
            <a:pPr indent="0">
              <a:lnSpc>
                <a:spcPct val="100000"/>
              </a:lnSpc>
              <a:spcBef>
                <a:spcPts val="0"/>
              </a:spcBef>
              <a:buFont typeface="Calibri" pitchFamily="34" charset="0"/>
              <a:buChar char="⁻"/>
            </a:pPr>
            <a:endParaRPr lang="en-GB" sz="1200" noProof="0" dirty="0" smtClean="0"/>
          </a:p>
          <a:p>
            <a:pPr indent="0">
              <a:lnSpc>
                <a:spcPct val="100000"/>
              </a:lnSpc>
              <a:spcBef>
                <a:spcPts val="0"/>
              </a:spcBef>
              <a:buFontTx/>
              <a:buChar char="-"/>
            </a:pPr>
            <a:r>
              <a:rPr lang="en-GB" sz="1200" noProof="0" dirty="0" smtClean="0"/>
              <a:t> Alongside Brussels and Strasbourg, Luxembourg is one of the three </a:t>
            </a:r>
            <a:r>
              <a:rPr lang="en-GB" sz="1200" b="1" noProof="0" dirty="0" smtClean="0"/>
              <a:t>“capitals” of the European Union. </a:t>
            </a:r>
            <a:r>
              <a:rPr lang="en-GB" sz="1200" noProof="0" dirty="0" smtClean="0"/>
              <a:t>The capital is home to several </a:t>
            </a:r>
            <a:r>
              <a:rPr lang="en-GB" sz="1200" b="1" noProof="0" dirty="0" smtClean="0"/>
              <a:t>European services and institutions</a:t>
            </a:r>
            <a:r>
              <a:rPr lang="en-GB" sz="1200" noProof="0" dirty="0" smtClean="0"/>
              <a:t>, including services of the European Commission (translation, publication, statistics), the European Court of Auditors, the Court of Justice of the European Union, the European Investment Bank (EIB), the European Investment Fund, the Secretariat of the European Parliament, the European Financial Stability Facility (EFSF) and the European Stability Mechanism (ESM). </a:t>
            </a:r>
          </a:p>
          <a:p>
            <a:pPr indent="0">
              <a:lnSpc>
                <a:spcPct val="100000"/>
              </a:lnSpc>
              <a:spcBef>
                <a:spcPts val="0"/>
              </a:spcBef>
              <a:buFontTx/>
              <a:buNone/>
            </a:pPr>
            <a:endParaRPr lang="en-GB" sz="1200" noProof="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t>- Luxembourg is a </a:t>
            </a:r>
            <a:r>
              <a:rPr lang="en-GB" sz="1200" b="1" noProof="0" dirty="0" smtClean="0"/>
              <a:t>founding member of several international organisations,</a:t>
            </a:r>
            <a:r>
              <a:rPr lang="en-GB" sz="1200" noProof="0" dirty="0" smtClean="0"/>
              <a:t> such as the Benelux Union, the Council of Europe, the precursor institutions of the European Union (the ECSC, the EEC, Euratom), NATO, the OECD, the UN... and a </a:t>
            </a:r>
            <a:r>
              <a:rPr lang="en-GB" sz="1200" b="1" noProof="0" dirty="0" smtClean="0"/>
              <a:t>member of all major international organisations</a:t>
            </a:r>
            <a:r>
              <a:rPr lang="en-GB" sz="1200" noProof="0" dirty="0" smtClean="0"/>
              <a:t>.</a:t>
            </a:r>
          </a:p>
          <a:p>
            <a:pPr indent="0">
              <a:lnSpc>
                <a:spcPct val="100000"/>
              </a:lnSpc>
              <a:spcBef>
                <a:spcPts val="0"/>
              </a:spcBef>
              <a:buFontTx/>
              <a:buNone/>
            </a:pPr>
            <a:endParaRPr lang="en-GB" sz="1200" noProof="0" dirty="0" smtClean="0"/>
          </a:p>
          <a:p>
            <a:pPr indent="0">
              <a:lnSpc>
                <a:spcPct val="100000"/>
              </a:lnSpc>
              <a:spcBef>
                <a:spcPts val="0"/>
              </a:spcBef>
              <a:buFontTx/>
              <a:buNone/>
            </a:pPr>
            <a:r>
              <a:rPr lang="en-GB" sz="1200" noProof="0" dirty="0" smtClean="0"/>
              <a:t>- On 18 October 2012, Luxembourg was elected </a:t>
            </a:r>
            <a:r>
              <a:rPr lang="en-GB" dirty="0" smtClean="0"/>
              <a:t>for the first time in its history </a:t>
            </a:r>
            <a:r>
              <a:rPr lang="en-GB" sz="1200" noProof="0" dirty="0" smtClean="0"/>
              <a:t>by the United Nations</a:t>
            </a:r>
            <a:r>
              <a:rPr lang="en-GB" sz="1200" baseline="0" noProof="0" dirty="0" smtClean="0"/>
              <a:t> </a:t>
            </a:r>
            <a:r>
              <a:rPr lang="en-GB" sz="1200" noProof="0" dirty="0" smtClean="0"/>
              <a:t>General Assembly to occupy a </a:t>
            </a:r>
            <a:r>
              <a:rPr lang="en-GB" sz="1200" b="1" noProof="0" dirty="0" smtClean="0"/>
              <a:t>seat as</a:t>
            </a:r>
            <a:r>
              <a:rPr lang="en-GB" sz="1200" b="1" baseline="0" noProof="0" dirty="0" smtClean="0"/>
              <a:t> a non-permanent member on the Security Council </a:t>
            </a:r>
            <a:r>
              <a:rPr lang="en-GB" sz="1200" baseline="0" noProof="0" dirty="0" smtClean="0"/>
              <a:t>for the 2013-2014 period. </a:t>
            </a:r>
            <a:r>
              <a:rPr lang="en-GB" dirty="0" smtClean="0"/>
              <a:t>During the month of March 2014, the Grand Duchy took over the presidency of the Security Council.</a:t>
            </a:r>
            <a:endParaRPr lang="en-GB" sz="1200" noProof="0" dirty="0" smtClean="0"/>
          </a:p>
          <a:p>
            <a:pPr indent="0">
              <a:lnSpc>
                <a:spcPct val="100000"/>
              </a:lnSpc>
              <a:spcBef>
                <a:spcPts val="0"/>
              </a:spcBef>
              <a:buFont typeface="Calibri" pitchFamily="34" charset="0"/>
              <a:buNone/>
            </a:pPr>
            <a:endParaRPr lang="en-GB" sz="1200" noProof="0" dirty="0" smtClean="0"/>
          </a:p>
          <a:p>
            <a:pPr indent="0">
              <a:lnSpc>
                <a:spcPct val="100000"/>
              </a:lnSpc>
              <a:spcBef>
                <a:spcPts val="0"/>
              </a:spcBef>
              <a:buFont typeface="Calibri" pitchFamily="34" charset="0"/>
              <a:buNone/>
            </a:pPr>
            <a:r>
              <a:rPr lang="en-GB" sz="1200" b="0" noProof="0" dirty="0" smtClean="0"/>
              <a:t>-</a:t>
            </a:r>
            <a:r>
              <a:rPr lang="en-GB" sz="1200" b="1" noProof="0" dirty="0" smtClean="0"/>
              <a:t> Official development assistance:</a:t>
            </a:r>
            <a:r>
              <a:rPr lang="en-GB" sz="1200" noProof="0" dirty="0" smtClean="0"/>
              <a:t> Luxembourg’s international commitment is reflected notably in the field of official development assistance, which has</a:t>
            </a:r>
            <a:r>
              <a:rPr lang="en-GB" sz="1200" baseline="0" noProof="0" dirty="0" smtClean="0"/>
              <a:t> amounted to </a:t>
            </a:r>
            <a:r>
              <a:rPr lang="en-GB" sz="1200" noProof="0" dirty="0" smtClean="0"/>
              <a:t>approximately</a:t>
            </a:r>
            <a:r>
              <a:rPr lang="en-GB" sz="1200" baseline="0" noProof="0" dirty="0" smtClean="0"/>
              <a:t> </a:t>
            </a:r>
            <a:r>
              <a:rPr lang="en-GB" sz="1200" noProof="0" dirty="0" smtClean="0"/>
              <a:t>1% of gross national income (GNI) since 2009, ranking the Grand Duchy among the five countries in the world that spend over 0.7% of their GNI on development cooperation.</a:t>
            </a:r>
          </a:p>
          <a:p>
            <a:pPr indent="0">
              <a:lnSpc>
                <a:spcPct val="100000"/>
              </a:lnSpc>
              <a:spcBef>
                <a:spcPts val="0"/>
              </a:spcBef>
            </a:pPr>
            <a:r>
              <a:rPr lang="en-GB" sz="1200" noProof="0" dirty="0" smtClean="0"/>
              <a:t> </a:t>
            </a:r>
          </a:p>
          <a:p>
            <a:pPr indent="0">
              <a:lnSpc>
                <a:spcPct val="100000"/>
              </a:lnSpc>
              <a:spcBef>
                <a:spcPts val="0"/>
              </a:spcBef>
            </a:pPr>
            <a:endParaRPr lang="en-GB" sz="1200" noProof="0" dirty="0" smtClean="0"/>
          </a:p>
          <a:p>
            <a:pPr indent="0">
              <a:lnSpc>
                <a:spcPct val="100000"/>
              </a:lnSpc>
              <a:spcBef>
                <a:spcPts val="0"/>
              </a:spcBef>
            </a:pPr>
            <a:r>
              <a:rPr lang="en-GB" sz="1200" b="1" noProof="0" dirty="0" smtClean="0"/>
              <a:t>FOR MORE INFORMATION</a:t>
            </a:r>
          </a:p>
          <a:p>
            <a:pPr indent="0">
              <a:lnSpc>
                <a:spcPct val="100000"/>
              </a:lnSpc>
              <a:spcBef>
                <a:spcPts val="0"/>
              </a:spcBef>
              <a:buFont typeface="Arial" pitchFamily="34" charset="0"/>
              <a:buChar char="•"/>
              <a:defRPr/>
            </a:pPr>
            <a:r>
              <a:rPr lang="en-GB" sz="1200" noProof="0" dirty="0" smtClean="0"/>
              <a:t> “Luxembourg and the European Union”: </a:t>
            </a:r>
            <a:br>
              <a:rPr lang="en-GB" sz="1200" noProof="0" dirty="0" smtClean="0"/>
            </a:br>
            <a:r>
              <a:rPr lang="en-GB" sz="1200" noProof="0" dirty="0" smtClean="0"/>
              <a:t>  </a:t>
            </a:r>
            <a:r>
              <a:rPr lang="en-GB" sz="1200" u="none" noProof="0" dirty="0" smtClean="0"/>
              <a:t>www.luxembourg.public.lu/en/le-grand-duche-se-presente/luxembourg-monde/luxembourg-europe/index.html</a:t>
            </a:r>
          </a:p>
          <a:p>
            <a:pPr indent="0">
              <a:lnSpc>
                <a:spcPct val="100000"/>
              </a:lnSpc>
              <a:spcBef>
                <a:spcPts val="0"/>
              </a:spcBef>
              <a:buFont typeface="Arial" pitchFamily="34" charset="0"/>
              <a:buChar char="•"/>
              <a:defRPr/>
            </a:pPr>
            <a:r>
              <a:rPr lang="en-GB" sz="1200" noProof="0" dirty="0" smtClean="0"/>
              <a:t> “Luxembourg in the world”: </a:t>
            </a:r>
            <a:br>
              <a:rPr lang="en-GB" sz="1200" noProof="0" dirty="0" smtClean="0"/>
            </a:br>
            <a:r>
              <a:rPr lang="en-GB" sz="1200" noProof="0" dirty="0" smtClean="0"/>
              <a:t>  www.luxembourg.public.lu/en/le-grand-duche-se-presente/luxembourg-monde/index.html</a:t>
            </a:r>
          </a:p>
          <a:p>
            <a:pPr marL="0" marR="0" indent="0" algn="l" defTabSz="914400" rtl="0" eaLnBrk="0" fontAlgn="base" latinLnBrk="0" hangingPunct="0">
              <a:lnSpc>
                <a:spcPct val="100000"/>
              </a:lnSpc>
              <a:spcBef>
                <a:spcPts val="0"/>
              </a:spcBef>
              <a:spcAft>
                <a:spcPct val="0"/>
              </a:spcAft>
              <a:buClrTx/>
              <a:buSzTx/>
              <a:buFont typeface="Arial" pitchFamily="34" charset="0"/>
              <a:buChar char="•"/>
              <a:tabLst/>
              <a:defRPr/>
            </a:pPr>
            <a:r>
              <a:rPr lang="en-GB" sz="1200" i="1" baseline="0" noProof="0" dirty="0" smtClean="0"/>
              <a:t> </a:t>
            </a:r>
            <a:r>
              <a:rPr lang="en-GB" sz="1200" i="1" noProof="0" dirty="0" smtClean="0"/>
              <a:t>About… Luxembourg and the European</a:t>
            </a:r>
            <a:r>
              <a:rPr lang="en-GB" sz="1200" i="1" baseline="0" noProof="0" dirty="0" smtClean="0"/>
              <a:t> Union</a:t>
            </a:r>
            <a:r>
              <a:rPr lang="en-GB" sz="1200" i="1" noProof="0" dirty="0" smtClean="0"/>
              <a:t>: </a:t>
            </a:r>
            <a:br>
              <a:rPr lang="en-GB" sz="1200" i="1" noProof="0" dirty="0" smtClean="0"/>
            </a:br>
            <a:r>
              <a:rPr lang="en-GB" sz="1200" i="1" noProof="0" dirty="0" smtClean="0"/>
              <a:t>  </a:t>
            </a:r>
            <a:r>
              <a:rPr lang="en-GB" sz="1200" i="0" noProof="0" dirty="0" smtClean="0"/>
              <a:t>www.luxembourg.public.lu/en/publications/p/ap-europe/index.html</a:t>
            </a:r>
          </a:p>
          <a:p>
            <a:pPr marL="0" marR="0" lvl="0" indent="0" algn="l" defTabSz="914400" rtl="0" eaLnBrk="0" fontAlgn="base" latinLnBrk="0" hangingPunct="0">
              <a:lnSpc>
                <a:spcPct val="100000"/>
              </a:lnSpc>
              <a:spcBef>
                <a:spcPts val="0"/>
              </a:spcBef>
              <a:spcAft>
                <a:spcPct val="0"/>
              </a:spcAft>
              <a:buClrTx/>
              <a:buSzTx/>
              <a:buFont typeface="Arial" pitchFamily="34" charset="0"/>
              <a:buChar char="•"/>
              <a:tabLst/>
              <a:defRPr/>
            </a:pPr>
            <a:r>
              <a:rPr lang="en-GB" sz="1200" i="1" noProof="0" dirty="0" smtClean="0">
                <a:cs typeface="Arial" charset="0"/>
              </a:rPr>
              <a:t> Everything</a:t>
            </a:r>
            <a:r>
              <a:rPr lang="en-GB" sz="1200" i="1" baseline="0" noProof="0" dirty="0" smtClean="0">
                <a:cs typeface="Arial" charset="0"/>
              </a:rPr>
              <a:t> you need to know about the Grand Duchy of Luxembourg</a:t>
            </a:r>
            <a:r>
              <a:rPr lang="en-GB" sz="1200" i="1" noProof="0" dirty="0" smtClean="0">
                <a:cs typeface="Arial" charset="0"/>
              </a:rPr>
              <a:t>: </a:t>
            </a:r>
            <a:br>
              <a:rPr lang="en-GB" sz="1200" i="1" noProof="0" dirty="0" smtClean="0">
                <a:cs typeface="Arial" charset="0"/>
              </a:rPr>
            </a:br>
            <a:r>
              <a:rPr lang="en-GB" sz="1200" i="1" noProof="0" dirty="0" smtClean="0">
                <a:cs typeface="Arial" charset="0"/>
              </a:rPr>
              <a:t>  </a:t>
            </a:r>
            <a:r>
              <a:rPr lang="en-GB" sz="1200" noProof="0" dirty="0" smtClean="0">
                <a:cs typeface="Arial" charset="0"/>
              </a:rPr>
              <a:t>www.luxembourg.public.lu/en/publications/c/tout-savoir/index.html</a:t>
            </a:r>
            <a:endParaRPr lang="en-GB" sz="1200" i="0" noProof="0" dirty="0" smtClean="0"/>
          </a:p>
        </p:txBody>
      </p:sp>
      <p:sp>
        <p:nvSpPr>
          <p:cNvPr id="4" name="Slide Number Placeholder 3"/>
          <p:cNvSpPr>
            <a:spLocks noGrp="1"/>
          </p:cNvSpPr>
          <p:nvPr>
            <p:ph type="sldNum" sz="quarter" idx="10"/>
          </p:nvPr>
        </p:nvSpPr>
        <p:spPr/>
        <p:txBody>
          <a:bodyPr/>
          <a:lstStyle/>
          <a:p>
            <a:fld id="{66CBA28B-DF43-4C18-8DED-044F8D48FD28}" type="slidenum">
              <a:rPr lang="en-US" smtClean="0"/>
              <a:t>8</a:t>
            </a:fld>
            <a:endParaRPr lang="en-US" dirty="0"/>
          </a:p>
        </p:txBody>
      </p:sp>
    </p:spTree>
    <p:extLst>
      <p:ext uri="{BB962C8B-B14F-4D97-AF65-F5344CB8AC3E}">
        <p14:creationId xmlns:p14="http://schemas.microsoft.com/office/powerpoint/2010/main" val="160023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lnSpc>
                <a:spcPct val="100000"/>
              </a:lnSpc>
              <a:spcBef>
                <a:spcPts val="0"/>
              </a:spcBef>
            </a:pPr>
            <a:r>
              <a:rPr lang="en-GB" sz="1200" b="1" i="0" u="sng" dirty="0" smtClean="0">
                <a:latin typeface="+mn-lt"/>
              </a:rPr>
              <a:t>History: Key moments</a:t>
            </a:r>
          </a:p>
          <a:p>
            <a:pPr indent="0">
              <a:lnSpc>
                <a:spcPct val="100000"/>
              </a:lnSpc>
              <a:spcBef>
                <a:spcPts val="0"/>
              </a:spcBef>
            </a:pPr>
            <a:endParaRPr lang="en-GB" sz="1200" i="0" dirty="0" smtClean="0">
              <a:latin typeface="+mn-lt"/>
            </a:endParaRPr>
          </a:p>
          <a:p>
            <a:pPr indent="0">
              <a:lnSpc>
                <a:spcPct val="100000"/>
              </a:lnSpc>
              <a:spcBef>
                <a:spcPts val="0"/>
              </a:spcBef>
              <a:buFont typeface="Calibri" pitchFamily="34" charset="0"/>
              <a:buNone/>
            </a:pPr>
            <a:r>
              <a:rPr lang="en-GB" sz="1200" i="0" dirty="0" smtClean="0">
                <a:latin typeface="+mn-lt"/>
              </a:rPr>
              <a:t>- The origins of Luxembourg date back to </a:t>
            </a:r>
            <a:r>
              <a:rPr lang="en-GB" sz="1200" b="1" i="0" dirty="0" smtClean="0">
                <a:latin typeface="+mn-lt"/>
              </a:rPr>
              <a:t>963</a:t>
            </a:r>
            <a:r>
              <a:rPr lang="en-GB" sz="1200" i="0" dirty="0" smtClean="0">
                <a:latin typeface="+mn-lt"/>
              </a:rPr>
              <a:t> when </a:t>
            </a:r>
            <a:r>
              <a:rPr lang="en-GB" sz="1200" b="1" i="0" dirty="0" smtClean="0">
                <a:latin typeface="+mn-lt"/>
              </a:rPr>
              <a:t>Count Siegfried acquired the small fort of Lucilinburhuc </a:t>
            </a:r>
            <a:r>
              <a:rPr lang="en-GB" sz="1200" i="0" dirty="0" smtClean="0">
                <a:latin typeface="+mn-lt"/>
              </a:rPr>
              <a:t>through a deed of exchange with the abbey of St Maximin in Trier. The fort was located on the rocky outcrop of the Bock dominating the valley of the Alzette. </a:t>
            </a:r>
          </a:p>
          <a:p>
            <a:pPr indent="0">
              <a:lnSpc>
                <a:spcPct val="100000"/>
              </a:lnSpc>
              <a:spcBef>
                <a:spcPts val="0"/>
              </a:spcBef>
              <a:buFont typeface="Calibri" pitchFamily="34" charset="0"/>
              <a:buNone/>
            </a:pPr>
            <a:endParaRPr lang="en-GB" sz="1200" i="0" dirty="0" smtClean="0">
              <a:latin typeface="+mn-lt"/>
            </a:endParaRPr>
          </a:p>
          <a:p>
            <a:pPr indent="0">
              <a:lnSpc>
                <a:spcPct val="100000"/>
              </a:lnSpc>
              <a:spcBef>
                <a:spcPts val="0"/>
              </a:spcBef>
              <a:buFont typeface="Calibri" pitchFamily="34" charset="0"/>
              <a:buNone/>
            </a:pPr>
            <a:r>
              <a:rPr lang="en-GB" sz="1200" i="0" dirty="0" smtClean="0">
                <a:latin typeface="+mn-lt"/>
              </a:rPr>
              <a:t>- Situated in the heart of Europe, nestled between France, Belgium and Germany, the country has been involved in the great European developments. The history of the Grand Duchy can thus be considered a </a:t>
            </a:r>
            <a:r>
              <a:rPr lang="en-GB" sz="1200" b="1" i="0" dirty="0" smtClean="0">
                <a:latin typeface="+mn-lt"/>
              </a:rPr>
              <a:t>condensed version of European history.</a:t>
            </a:r>
            <a:r>
              <a:rPr lang="en-GB" sz="1200" i="0" dirty="0" smtClean="0">
                <a:latin typeface="+mn-lt"/>
              </a:rPr>
              <a:t> </a:t>
            </a:r>
          </a:p>
          <a:p>
            <a:pPr indent="0">
              <a:lnSpc>
                <a:spcPct val="100000"/>
              </a:lnSpc>
              <a:spcBef>
                <a:spcPts val="0"/>
              </a:spcBef>
              <a:buFont typeface="Calibri" pitchFamily="34" charset="0"/>
              <a:buNone/>
            </a:pPr>
            <a:endParaRPr lang="en-GB" sz="1200" i="0" dirty="0" smtClean="0">
              <a:latin typeface="+mn-lt"/>
            </a:endParaRPr>
          </a:p>
          <a:p>
            <a:pPr indent="0">
              <a:lnSpc>
                <a:spcPct val="100000"/>
              </a:lnSpc>
              <a:spcBef>
                <a:spcPts val="0"/>
              </a:spcBef>
              <a:buFont typeface="Calibri" pitchFamily="34" charset="0"/>
              <a:buNone/>
            </a:pPr>
            <a:r>
              <a:rPr lang="en-GB" sz="1200" i="0" dirty="0" smtClean="0">
                <a:latin typeface="+mn-lt"/>
              </a:rPr>
              <a:t>- During the Middle Ages, </a:t>
            </a:r>
            <a:r>
              <a:rPr lang="en-GB" sz="1200" b="1" i="0" dirty="0" smtClean="0">
                <a:latin typeface="+mn-lt"/>
              </a:rPr>
              <a:t>its princes wore the crown of the Holy Roman Empire (14</a:t>
            </a:r>
            <a:r>
              <a:rPr lang="en-GB" sz="1200" b="1" i="0" baseline="30000" dirty="0" smtClean="0">
                <a:latin typeface="+mn-lt"/>
              </a:rPr>
              <a:t>th</a:t>
            </a:r>
            <a:r>
              <a:rPr lang="en-GB" sz="1200" b="1" i="0" dirty="0" smtClean="0">
                <a:latin typeface="+mn-lt"/>
              </a:rPr>
              <a:t> to 15</a:t>
            </a:r>
            <a:r>
              <a:rPr lang="en-GB" sz="1200" b="1" i="0" baseline="30000" dirty="0" smtClean="0">
                <a:latin typeface="+mn-lt"/>
              </a:rPr>
              <a:t>th</a:t>
            </a:r>
            <a:r>
              <a:rPr lang="en-GB" sz="1200" b="1" i="0" dirty="0" smtClean="0">
                <a:latin typeface="+mn-lt"/>
              </a:rPr>
              <a:t> century). </a:t>
            </a:r>
          </a:p>
          <a:p>
            <a:pPr indent="0">
              <a:lnSpc>
                <a:spcPct val="100000"/>
              </a:lnSpc>
              <a:spcBef>
                <a:spcPts val="0"/>
              </a:spcBef>
              <a:buFont typeface="Calibri" pitchFamily="34" charset="0"/>
              <a:buNone/>
            </a:pPr>
            <a:endParaRPr lang="en-GB" sz="1200" i="0" dirty="0" smtClean="0">
              <a:latin typeface="+mn-lt"/>
            </a:endParaRPr>
          </a:p>
          <a:p>
            <a:pPr indent="0">
              <a:lnSpc>
                <a:spcPct val="100000"/>
              </a:lnSpc>
              <a:spcBef>
                <a:spcPts val="0"/>
              </a:spcBef>
              <a:buFont typeface="Calibri" pitchFamily="34" charset="0"/>
              <a:buNone/>
            </a:pPr>
            <a:r>
              <a:rPr lang="en-GB" sz="1200" i="0" dirty="0" smtClean="0">
                <a:latin typeface="+mn-lt"/>
              </a:rPr>
              <a:t>- In the early modern period, the fortress of Luxembourg,</a:t>
            </a:r>
            <a:r>
              <a:rPr lang="en-GB" sz="1200" b="1" i="0" dirty="0" smtClean="0">
                <a:latin typeface="+mn-lt"/>
              </a:rPr>
              <a:t> dubbed “Gibraltar of the North”,</a:t>
            </a:r>
            <a:r>
              <a:rPr lang="en-GB" sz="1200" i="0" dirty="0" smtClean="0">
                <a:latin typeface="+mn-lt"/>
              </a:rPr>
              <a:t> was a major bone of contention in the battle between the great powers.</a:t>
            </a:r>
          </a:p>
          <a:p>
            <a:pPr indent="0">
              <a:lnSpc>
                <a:spcPct val="100000"/>
              </a:lnSpc>
              <a:spcBef>
                <a:spcPts val="0"/>
              </a:spcBef>
              <a:buFont typeface="Calibri" pitchFamily="34" charset="0"/>
              <a:buNone/>
            </a:pPr>
            <a:endParaRPr lang="en-GB" sz="1200" i="0" dirty="0" smtClean="0">
              <a:latin typeface="+mn-lt"/>
            </a:endParaRPr>
          </a:p>
          <a:p>
            <a:pPr indent="0">
              <a:lnSpc>
                <a:spcPct val="100000"/>
              </a:lnSpc>
              <a:spcBef>
                <a:spcPts val="0"/>
              </a:spcBef>
              <a:buFont typeface="Calibri" pitchFamily="34" charset="0"/>
              <a:buNone/>
            </a:pPr>
            <a:r>
              <a:rPr lang="en-GB" sz="1200" b="0" i="0" dirty="0" smtClean="0">
                <a:latin typeface="+mn-lt"/>
              </a:rPr>
              <a:t>-</a:t>
            </a:r>
            <a:r>
              <a:rPr lang="en-GB" sz="1200" b="1" i="0" dirty="0" smtClean="0">
                <a:latin typeface="+mn-lt"/>
              </a:rPr>
              <a:t> A province of the Netherlands (15</a:t>
            </a:r>
            <a:r>
              <a:rPr lang="en-GB" sz="1200" b="1" i="0" baseline="30000" dirty="0" smtClean="0">
                <a:latin typeface="+mn-lt"/>
              </a:rPr>
              <a:t>th</a:t>
            </a:r>
            <a:r>
              <a:rPr lang="en-GB" sz="1200" b="1" i="0" dirty="0" smtClean="0">
                <a:latin typeface="+mn-lt"/>
              </a:rPr>
              <a:t> to 18</a:t>
            </a:r>
            <a:r>
              <a:rPr lang="en-GB" sz="1200" b="1" i="0" baseline="30000" dirty="0" smtClean="0">
                <a:latin typeface="+mn-lt"/>
              </a:rPr>
              <a:t>th</a:t>
            </a:r>
            <a:r>
              <a:rPr lang="en-GB" sz="1200" b="1" i="0" dirty="0" smtClean="0">
                <a:latin typeface="+mn-lt"/>
              </a:rPr>
              <a:t> century): </a:t>
            </a:r>
            <a:r>
              <a:rPr lang="en-GB" sz="1200" i="0" dirty="0" smtClean="0">
                <a:latin typeface="+mn-lt"/>
              </a:rPr>
              <a:t>before gaining independence during the 18</a:t>
            </a:r>
            <a:r>
              <a:rPr lang="en-GB" sz="1200" i="0" baseline="30000" dirty="0" smtClean="0">
                <a:latin typeface="+mn-lt"/>
              </a:rPr>
              <a:t>th</a:t>
            </a:r>
            <a:r>
              <a:rPr lang="en-GB" sz="1200" i="0" dirty="0" smtClean="0">
                <a:latin typeface="+mn-lt"/>
              </a:rPr>
              <a:t> century, Luxembourg successively belonged to the counts, then the dukes of Luxembourg, the dukes of Burgundy, the kings of Spain, the kings of France, the emperors of Austria and the kings of the Netherlands. </a:t>
            </a:r>
          </a:p>
          <a:p>
            <a:pPr indent="0">
              <a:lnSpc>
                <a:spcPct val="100000"/>
              </a:lnSpc>
              <a:spcBef>
                <a:spcPts val="0"/>
              </a:spcBef>
              <a:buFont typeface="Calibri" pitchFamily="34" charset="0"/>
              <a:buNone/>
            </a:pPr>
            <a:endParaRPr lang="en-GB" sz="1200" i="0" dirty="0" smtClean="0">
              <a:latin typeface="+mn-lt"/>
            </a:endParaRPr>
          </a:p>
          <a:p>
            <a:pPr indent="0">
              <a:lnSpc>
                <a:spcPct val="100000"/>
              </a:lnSpc>
              <a:spcBef>
                <a:spcPts val="0"/>
              </a:spcBef>
              <a:buFontTx/>
              <a:buChar char="-"/>
            </a:pPr>
            <a:r>
              <a:rPr lang="en-GB" sz="1200" b="1" i="0" dirty="0" smtClean="0">
                <a:latin typeface="+mn-lt"/>
              </a:rPr>
              <a:t> 1839:</a:t>
            </a:r>
            <a:r>
              <a:rPr lang="en-GB" sz="1200" i="0" dirty="0" smtClean="0">
                <a:latin typeface="+mn-lt"/>
              </a:rPr>
              <a:t> Luxembourg became a </a:t>
            </a:r>
            <a:r>
              <a:rPr lang="en-GB" sz="1200" b="1" i="0" dirty="0" smtClean="0">
                <a:latin typeface="+mn-lt"/>
              </a:rPr>
              <a:t>sovereign and independent state </a:t>
            </a:r>
            <a:r>
              <a:rPr lang="en-GB" sz="1200" i="0" dirty="0" smtClean="0">
                <a:latin typeface="+mn-lt"/>
              </a:rPr>
              <a:t>(Treaty of London of 19 April 1839).</a:t>
            </a:r>
          </a:p>
          <a:p>
            <a:pPr marL="0" marR="0" indent="0" algn="l" defTabSz="914400" rtl="0" eaLnBrk="0" fontAlgn="base" latinLnBrk="0" hangingPunct="0">
              <a:lnSpc>
                <a:spcPct val="100000"/>
              </a:lnSpc>
              <a:spcBef>
                <a:spcPts val="0"/>
              </a:spcBef>
              <a:spcAft>
                <a:spcPct val="0"/>
              </a:spcAft>
              <a:buClrTx/>
              <a:buSzTx/>
              <a:buFontTx/>
              <a:buNone/>
              <a:tabLst/>
              <a:defRPr/>
            </a:pPr>
            <a:endParaRPr lang="en-GB" sz="1200" b="0" i="0" dirty="0" smtClean="0">
              <a:latin typeface="+mn-lt"/>
            </a:endParaRPr>
          </a:p>
          <a:p>
            <a:pPr marL="0" marR="0" indent="0" algn="l" defTabSz="914400" rtl="0" eaLnBrk="0" fontAlgn="base" latinLnBrk="0" hangingPunct="0">
              <a:lnSpc>
                <a:spcPct val="100000"/>
              </a:lnSpc>
              <a:spcBef>
                <a:spcPts val="0"/>
              </a:spcBef>
              <a:spcAft>
                <a:spcPct val="0"/>
              </a:spcAft>
              <a:buClrTx/>
              <a:buSzTx/>
              <a:buFontTx/>
              <a:buNone/>
              <a:tabLst/>
              <a:defRPr/>
            </a:pPr>
            <a:r>
              <a:rPr lang="en-GB" sz="1200" b="0" i="0" dirty="0" smtClean="0">
                <a:latin typeface="+mn-lt"/>
              </a:rPr>
              <a:t>-</a:t>
            </a:r>
            <a:r>
              <a:rPr lang="en-GB" sz="1200" b="0" i="0" baseline="0" dirty="0" smtClean="0">
                <a:latin typeface="+mn-lt"/>
              </a:rPr>
              <a:t> </a:t>
            </a:r>
            <a:r>
              <a:rPr lang="en-GB" sz="1200" b="1" i="0" dirty="0" smtClean="0">
                <a:latin typeface="+mn-lt"/>
              </a:rPr>
              <a:t>After 1945: </a:t>
            </a:r>
            <a:r>
              <a:rPr lang="en-GB" sz="1200" b="0" i="0" dirty="0" smtClean="0">
                <a:latin typeface="+mn-lt"/>
              </a:rPr>
              <a:t>key</a:t>
            </a:r>
            <a:r>
              <a:rPr lang="en-GB" sz="1200" i="0" dirty="0" smtClean="0">
                <a:latin typeface="+mn-lt"/>
              </a:rPr>
              <a:t> role in European construction.</a:t>
            </a:r>
          </a:p>
          <a:p>
            <a:pPr indent="0">
              <a:lnSpc>
                <a:spcPct val="100000"/>
              </a:lnSpc>
              <a:spcBef>
                <a:spcPts val="0"/>
              </a:spcBef>
            </a:pPr>
            <a:endParaRPr lang="en-GB" sz="1200" i="0" dirty="0" smtClean="0">
              <a:latin typeface="+mn-lt"/>
            </a:endParaRPr>
          </a:p>
          <a:p>
            <a:pPr indent="0">
              <a:lnSpc>
                <a:spcPct val="100000"/>
              </a:lnSpc>
              <a:spcBef>
                <a:spcPts val="0"/>
              </a:spcBef>
            </a:pPr>
            <a:endParaRPr lang="en-GB" sz="1200" i="0" dirty="0" smtClean="0">
              <a:latin typeface="+mn-lt"/>
            </a:endParaRPr>
          </a:p>
          <a:p>
            <a:pPr indent="0">
              <a:lnSpc>
                <a:spcPct val="100000"/>
              </a:lnSpc>
              <a:spcBef>
                <a:spcPts val="0"/>
              </a:spcBef>
            </a:pPr>
            <a:r>
              <a:rPr lang="en-GB" sz="1200" b="1" i="0" dirty="0" smtClean="0">
                <a:latin typeface="+mn-lt"/>
              </a:rPr>
              <a:t>FOR MORE INFORMATION</a:t>
            </a:r>
            <a:endParaRPr lang="en-GB" sz="1200" i="0" dirty="0" smtClean="0">
              <a:latin typeface="+mn-lt"/>
            </a:endParaRPr>
          </a:p>
          <a:p>
            <a:pPr indent="0">
              <a:lnSpc>
                <a:spcPct val="100000"/>
              </a:lnSpc>
              <a:spcBef>
                <a:spcPts val="0"/>
              </a:spcBef>
              <a:buFont typeface="Arial" pitchFamily="34" charset="0"/>
              <a:buChar char="•"/>
              <a:defRPr/>
            </a:pPr>
            <a:r>
              <a:rPr lang="en-GB" sz="1200" i="0" dirty="0" smtClean="0">
                <a:latin typeface="+mn-lt"/>
              </a:rPr>
              <a:t> </a:t>
            </a:r>
            <a:r>
              <a:rPr lang="en-GB" sz="1200" i="0" noProof="0" dirty="0" smtClean="0">
                <a:latin typeface="+mn-lt"/>
              </a:rPr>
              <a:t>“History”</a:t>
            </a:r>
            <a:r>
              <a:rPr lang="en-GB" sz="1200" i="0" dirty="0" smtClean="0">
                <a:latin typeface="+mn-lt"/>
              </a:rPr>
              <a:t>: </a:t>
            </a:r>
            <a:br>
              <a:rPr lang="en-GB" sz="1200" i="0" dirty="0" smtClean="0">
                <a:latin typeface="+mn-lt"/>
              </a:rPr>
            </a:br>
            <a:r>
              <a:rPr lang="en-GB" sz="1200" i="0" dirty="0" smtClean="0">
                <a:latin typeface="+mn-lt"/>
              </a:rPr>
              <a:t>  www.luxembourg.public.lu/en/le-grand-duche-se-presente/histoire/index.html</a:t>
            </a:r>
          </a:p>
          <a:p>
            <a:pPr indent="0">
              <a:lnSpc>
                <a:spcPct val="100000"/>
              </a:lnSpc>
              <a:spcBef>
                <a:spcPts val="0"/>
              </a:spcBef>
              <a:buFont typeface="Arial" pitchFamily="34" charset="0"/>
              <a:buChar char="•"/>
              <a:defRPr/>
            </a:pPr>
            <a:r>
              <a:rPr lang="en-GB" sz="1200" i="0" dirty="0" smtClean="0">
                <a:latin typeface="+mn-lt"/>
              </a:rPr>
              <a:t> </a:t>
            </a:r>
            <a:r>
              <a:rPr lang="en-GB" sz="1200" i="1" dirty="0" smtClean="0">
                <a:latin typeface="+mn-lt"/>
              </a:rPr>
              <a:t>About… History</a:t>
            </a:r>
            <a:r>
              <a:rPr lang="en-GB" sz="1200" i="1" baseline="0" dirty="0" smtClean="0">
                <a:latin typeface="+mn-lt"/>
              </a:rPr>
              <a:t> of the</a:t>
            </a:r>
            <a:r>
              <a:rPr lang="en-GB" sz="1200" i="1" dirty="0" smtClean="0">
                <a:latin typeface="+mn-lt"/>
              </a:rPr>
              <a:t> Grand</a:t>
            </a:r>
            <a:r>
              <a:rPr lang="en-GB" sz="1200" i="1" baseline="0" dirty="0" smtClean="0">
                <a:latin typeface="+mn-lt"/>
              </a:rPr>
              <a:t> D</a:t>
            </a:r>
            <a:r>
              <a:rPr lang="en-GB" sz="1200" i="1" dirty="0" smtClean="0">
                <a:latin typeface="+mn-lt"/>
              </a:rPr>
              <a:t>uchy of Luxembourg</a:t>
            </a:r>
            <a:r>
              <a:rPr lang="en-GB" sz="1200" i="0" dirty="0" smtClean="0">
                <a:latin typeface="+mn-lt"/>
              </a:rPr>
              <a:t>: </a:t>
            </a:r>
            <a:br>
              <a:rPr lang="en-GB" sz="1200" i="0" dirty="0" smtClean="0">
                <a:latin typeface="+mn-lt"/>
              </a:rPr>
            </a:br>
            <a:r>
              <a:rPr lang="en-GB" sz="1200" i="0" dirty="0" smtClean="0">
                <a:latin typeface="+mn-lt"/>
              </a:rPr>
              <a:t>  www.luxembourg.public.lu/en/publications/b/ap-histoire/index.html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CBA28B-DF43-4C18-8DED-044F8D48F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1441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lnSpc>
                <a:spcPct val="100000"/>
              </a:lnSpc>
              <a:spcBef>
                <a:spcPts val="0"/>
              </a:spcBef>
            </a:pPr>
            <a:r>
              <a:rPr lang="en-GB" sz="1200" b="1" u="sng" noProof="0" dirty="0" smtClean="0">
                <a:solidFill>
                  <a:schemeClr val="tx1"/>
                </a:solidFill>
                <a:latin typeface="+mn-lt"/>
              </a:rPr>
              <a:t>History: Origins date back to 963</a:t>
            </a:r>
            <a:br>
              <a:rPr lang="en-GB" sz="1200" b="1" u="sng" noProof="0" dirty="0" smtClean="0">
                <a:solidFill>
                  <a:schemeClr val="tx1"/>
                </a:solidFill>
                <a:latin typeface="+mn-lt"/>
              </a:rPr>
            </a:br>
            <a:r>
              <a:rPr lang="en-GB" sz="1200" b="1" u="sng" noProof="0" dirty="0" smtClean="0">
                <a:solidFill>
                  <a:schemeClr val="tx1"/>
                </a:solidFill>
                <a:latin typeface="+mn-lt"/>
              </a:rPr>
              <a:t/>
            </a:r>
            <a:br>
              <a:rPr lang="en-GB" sz="1200" b="1" u="sng" noProof="0" dirty="0" smtClean="0">
                <a:solidFill>
                  <a:schemeClr val="tx1"/>
                </a:solidFill>
                <a:latin typeface="+mn-lt"/>
              </a:rPr>
            </a:br>
            <a:r>
              <a:rPr lang="en-GB" sz="1200" noProof="0" dirty="0" smtClean="0">
                <a:solidFill>
                  <a:schemeClr val="tx1"/>
                </a:solidFill>
                <a:latin typeface="+mn-lt"/>
              </a:rPr>
              <a:t>The origins of Luxembourg date back to </a:t>
            </a:r>
            <a:r>
              <a:rPr lang="en-GB" sz="1200" b="1" noProof="0" dirty="0" smtClean="0">
                <a:solidFill>
                  <a:schemeClr val="tx1"/>
                </a:solidFill>
                <a:latin typeface="+mn-lt"/>
              </a:rPr>
              <a:t>963</a:t>
            </a:r>
            <a:r>
              <a:rPr lang="en-GB" sz="1200" noProof="0" dirty="0" smtClean="0">
                <a:solidFill>
                  <a:schemeClr val="tx1"/>
                </a:solidFill>
                <a:latin typeface="+mn-lt"/>
              </a:rPr>
              <a:t> when </a:t>
            </a:r>
            <a:r>
              <a:rPr lang="en-GB" sz="1200" b="1" noProof="0" dirty="0" smtClean="0">
                <a:solidFill>
                  <a:schemeClr val="tx1"/>
                </a:solidFill>
                <a:latin typeface="+mn-lt"/>
              </a:rPr>
              <a:t>Count Siegfried acquired the small fort of Lucilinburhuc </a:t>
            </a:r>
            <a:r>
              <a:rPr lang="en-GB" sz="1200" noProof="0" dirty="0" smtClean="0">
                <a:solidFill>
                  <a:schemeClr val="tx1"/>
                </a:solidFill>
                <a:latin typeface="+mn-lt"/>
              </a:rPr>
              <a:t>through a</a:t>
            </a:r>
            <a:r>
              <a:rPr lang="en-GB" sz="1200" baseline="0" noProof="0" dirty="0" smtClean="0">
                <a:solidFill>
                  <a:schemeClr val="tx1"/>
                </a:solidFill>
                <a:latin typeface="+mn-lt"/>
              </a:rPr>
              <a:t> deed of</a:t>
            </a:r>
            <a:r>
              <a:rPr lang="en-GB" sz="1200" noProof="0" dirty="0" smtClean="0">
                <a:solidFill>
                  <a:schemeClr val="tx1"/>
                </a:solidFill>
                <a:latin typeface="+mn-lt"/>
              </a:rPr>
              <a:t> exchange with the abbey of St Maximin in Trier. The fort was located on the rocky outcrop of the Bock dominating the valley of the Alzette.</a:t>
            </a:r>
            <a:br>
              <a:rPr lang="en-GB" sz="1200" noProof="0" dirty="0" smtClean="0">
                <a:solidFill>
                  <a:schemeClr val="tx1"/>
                </a:solidFill>
                <a:latin typeface="+mn-lt"/>
              </a:rPr>
            </a:br>
            <a:r>
              <a:rPr lang="en-GB" sz="1200" noProof="0" dirty="0" smtClean="0">
                <a:solidFill>
                  <a:schemeClr val="tx1"/>
                </a:solidFill>
                <a:latin typeface="+mn-lt"/>
              </a:rPr>
              <a:t/>
            </a:r>
            <a:br>
              <a:rPr lang="en-GB" sz="1200" noProof="0" dirty="0" smtClean="0">
                <a:solidFill>
                  <a:schemeClr val="tx1"/>
                </a:solidFill>
                <a:latin typeface="+mn-lt"/>
              </a:rPr>
            </a:br>
            <a:r>
              <a:rPr lang="en-GB" sz="1200" noProof="0" dirty="0" smtClean="0">
                <a:solidFill>
                  <a:schemeClr val="tx1"/>
                </a:solidFill>
                <a:latin typeface="+mn-lt"/>
              </a:rPr>
              <a:t>In 2013, the city of Luxembourg celebrated</a:t>
            </a:r>
            <a:r>
              <a:rPr lang="en-GB" sz="1200" baseline="0" noProof="0" dirty="0" smtClean="0">
                <a:solidFill>
                  <a:schemeClr val="tx1"/>
                </a:solidFill>
                <a:latin typeface="+mn-lt"/>
              </a:rPr>
              <a:t> its 1,050</a:t>
            </a:r>
            <a:r>
              <a:rPr lang="en-GB" sz="1200" baseline="30000" noProof="0" dirty="0" smtClean="0">
                <a:solidFill>
                  <a:schemeClr val="tx1"/>
                </a:solidFill>
                <a:latin typeface="+mn-lt"/>
              </a:rPr>
              <a:t>th</a:t>
            </a:r>
            <a:r>
              <a:rPr lang="en-GB" sz="1200" baseline="0" noProof="0" dirty="0" smtClean="0">
                <a:solidFill>
                  <a:schemeClr val="tx1"/>
                </a:solidFill>
                <a:latin typeface="+mn-lt"/>
              </a:rPr>
              <a:t> anniversary.</a:t>
            </a:r>
            <a:br>
              <a:rPr lang="en-GB" sz="1200" baseline="0" noProof="0" dirty="0" smtClean="0">
                <a:solidFill>
                  <a:schemeClr val="tx1"/>
                </a:solidFill>
                <a:latin typeface="+mn-lt"/>
              </a:rPr>
            </a:br>
            <a:r>
              <a:rPr lang="en-GB" sz="1200" baseline="0" noProof="0" dirty="0" smtClean="0">
                <a:solidFill>
                  <a:schemeClr val="tx1"/>
                </a:solidFill>
                <a:latin typeface="+mn-lt"/>
              </a:rPr>
              <a:t/>
            </a:r>
            <a:br>
              <a:rPr lang="en-GB" sz="1200" baseline="0" noProof="0" dirty="0" smtClean="0">
                <a:solidFill>
                  <a:schemeClr val="tx1"/>
                </a:solidFill>
                <a:latin typeface="+mn-lt"/>
              </a:rPr>
            </a:br>
            <a:r>
              <a:rPr lang="en-GB" sz="1200" i="1" kern="1200" noProof="0" dirty="0" smtClean="0">
                <a:solidFill>
                  <a:schemeClr val="tx1"/>
                </a:solidFill>
                <a:latin typeface="+mn-lt"/>
                <a:ea typeface="+mn-ea"/>
                <a:cs typeface="+mn-cs"/>
              </a:rPr>
              <a:t>Images: </a:t>
            </a:r>
            <a:br>
              <a:rPr lang="en-GB" sz="1200" i="1" kern="1200" noProof="0" dirty="0" smtClean="0">
                <a:solidFill>
                  <a:schemeClr val="tx1"/>
                </a:solidFill>
                <a:latin typeface="+mn-lt"/>
                <a:ea typeface="+mn-ea"/>
                <a:cs typeface="+mn-cs"/>
              </a:rPr>
            </a:br>
            <a:r>
              <a:rPr lang="en-GB" sz="1200" i="1" kern="1200" noProof="0" dirty="0" smtClean="0">
                <a:solidFill>
                  <a:schemeClr val="tx1"/>
                </a:solidFill>
                <a:latin typeface="+mn-lt"/>
                <a:ea typeface="+mn-ea"/>
                <a:cs typeface="+mn-cs"/>
              </a:rPr>
              <a:t>on the left, stained-glass</a:t>
            </a:r>
            <a:r>
              <a:rPr lang="en-GB" sz="1200" i="1" kern="1200" baseline="0" noProof="0" dirty="0" smtClean="0">
                <a:solidFill>
                  <a:schemeClr val="tx1"/>
                </a:solidFill>
                <a:latin typeface="+mn-lt"/>
                <a:ea typeface="+mn-ea"/>
                <a:cs typeface="+mn-cs"/>
              </a:rPr>
              <a:t> </a:t>
            </a:r>
            <a:r>
              <a:rPr lang="en-GB" sz="1200" i="1" kern="1200" noProof="0" dirty="0" smtClean="0">
                <a:solidFill>
                  <a:schemeClr val="tx1"/>
                </a:solidFill>
                <a:latin typeface="+mn-lt"/>
                <a:ea typeface="+mn-ea"/>
                <a:cs typeface="+mn-cs"/>
              </a:rPr>
              <a:t>window in Notre-Dame cathedral of Luxembourg featuring Count Siegfried </a:t>
            </a:r>
            <a:r>
              <a:rPr lang="en-GB" sz="1200" i="1" noProof="0" dirty="0" smtClean="0">
                <a:solidFill>
                  <a:schemeClr val="tx1"/>
                </a:solidFill>
                <a:latin typeface="+mn-lt"/>
              </a:rPr>
              <a:t>©cathol.lu/Christophe Hubert;</a:t>
            </a:r>
            <a:endParaRPr lang="en-GB" sz="1200" i="1" kern="1200" noProof="0" dirty="0" smtClean="0">
              <a:solidFill>
                <a:schemeClr val="tx1"/>
              </a:solidFill>
              <a:latin typeface="+mn-lt"/>
              <a:ea typeface="+mn-ea"/>
              <a:cs typeface="+mn-cs"/>
            </a:endParaRPr>
          </a:p>
          <a:p>
            <a:pPr indent="0">
              <a:lnSpc>
                <a:spcPct val="100000"/>
              </a:lnSpc>
              <a:spcBef>
                <a:spcPts val="0"/>
              </a:spcBef>
            </a:pPr>
            <a:r>
              <a:rPr lang="en-GB" sz="1200" i="1" kern="1200" noProof="0" dirty="0" smtClean="0">
                <a:solidFill>
                  <a:schemeClr val="tx1"/>
                </a:solidFill>
                <a:latin typeface="+mn-lt"/>
                <a:ea typeface="+mn-ea"/>
                <a:cs typeface="+mn-cs"/>
              </a:rPr>
              <a:t>on the right, view of the Bock outcrop where the small fort of Lucilinburhuc</a:t>
            </a:r>
            <a:r>
              <a:rPr lang="en-GB" sz="1200" i="1" kern="1200" baseline="0" noProof="0" dirty="0" smtClean="0">
                <a:solidFill>
                  <a:schemeClr val="tx1"/>
                </a:solidFill>
                <a:latin typeface="+mn-lt"/>
                <a:ea typeface="+mn-ea"/>
                <a:cs typeface="+mn-cs"/>
              </a:rPr>
              <a:t> stood </a:t>
            </a:r>
            <a:r>
              <a:rPr lang="en-GB" sz="1200" i="1" noProof="0" dirty="0" smtClean="0">
                <a:solidFill>
                  <a:schemeClr val="tx1"/>
                </a:solidFill>
                <a:latin typeface="+mn-lt"/>
              </a:rPr>
              <a:t>©</a:t>
            </a:r>
            <a:r>
              <a:rPr lang="en-GB" sz="1200" i="1" kern="1200" noProof="0" dirty="0" smtClean="0">
                <a:solidFill>
                  <a:schemeClr val="tx1"/>
                </a:solidFill>
                <a:latin typeface="+mn-lt"/>
                <a:ea typeface="+mn-ea"/>
                <a:cs typeface="+mn-cs"/>
              </a:rPr>
              <a:t> SIP.</a:t>
            </a:r>
            <a:br>
              <a:rPr lang="en-GB" sz="1200" i="1" kern="1200" noProof="0" dirty="0" smtClean="0">
                <a:solidFill>
                  <a:schemeClr val="tx1"/>
                </a:solidFill>
                <a:latin typeface="+mn-lt"/>
                <a:ea typeface="+mn-ea"/>
                <a:cs typeface="+mn-cs"/>
              </a:rPr>
            </a:br>
            <a:endParaRPr lang="en-GB" sz="1200" i="1" kern="1200" noProof="0" dirty="0" smtClean="0">
              <a:solidFill>
                <a:schemeClr val="tx1"/>
              </a:solidFill>
              <a:latin typeface="+mn-lt"/>
              <a:ea typeface="+mn-ea"/>
              <a:cs typeface="+mn-cs"/>
            </a:endParaRPr>
          </a:p>
          <a:p>
            <a:pPr indent="0">
              <a:lnSpc>
                <a:spcPct val="100000"/>
              </a:lnSpc>
              <a:spcBef>
                <a:spcPts val="0"/>
              </a:spcBef>
            </a:pPr>
            <a:r>
              <a:rPr lang="en-GB" sz="1200" i="1" kern="1200" noProof="0" dirty="0" smtClean="0">
                <a:solidFill>
                  <a:schemeClr val="tx1"/>
                </a:solidFill>
                <a:latin typeface="+mn-lt"/>
                <a:ea typeface="+mn-ea"/>
                <a:cs typeface="+mn-cs"/>
              </a:rPr>
              <a:t/>
            </a:r>
            <a:br>
              <a:rPr lang="en-GB" sz="1200" i="1" kern="1200" noProof="0" dirty="0" smtClean="0">
                <a:solidFill>
                  <a:schemeClr val="tx1"/>
                </a:solidFill>
                <a:latin typeface="+mn-lt"/>
                <a:ea typeface="+mn-ea"/>
                <a:cs typeface="+mn-cs"/>
              </a:rPr>
            </a:br>
            <a:r>
              <a:rPr lang="en-GB" sz="1200" b="1" dirty="0" smtClean="0">
                <a:solidFill>
                  <a:schemeClr val="tx1"/>
                </a:solidFill>
                <a:latin typeface="+mn-lt"/>
              </a:rPr>
              <a:t>FOR MORE INFORMATION</a:t>
            </a:r>
            <a:endParaRPr lang="en-GB" sz="1200" dirty="0" smtClean="0">
              <a:solidFill>
                <a:schemeClr val="tx1"/>
              </a:solidFill>
              <a:latin typeface="+mn-lt"/>
            </a:endParaRPr>
          </a:p>
          <a:p>
            <a:pPr indent="0">
              <a:lnSpc>
                <a:spcPct val="100000"/>
              </a:lnSpc>
              <a:spcBef>
                <a:spcPts val="0"/>
              </a:spcBef>
              <a:buFont typeface="Arial" pitchFamily="34" charset="0"/>
              <a:buChar char="•"/>
              <a:defRPr/>
            </a:pPr>
            <a:r>
              <a:rPr lang="en-GB" sz="1200" noProof="0" dirty="0" smtClean="0">
                <a:solidFill>
                  <a:schemeClr val="tx1"/>
                </a:solidFill>
                <a:latin typeface="+mn-lt"/>
              </a:rPr>
              <a:t> “History”</a:t>
            </a:r>
            <a:r>
              <a:rPr lang="en-GB" sz="1200" dirty="0" smtClean="0">
                <a:solidFill>
                  <a:schemeClr val="tx1"/>
                </a:solidFill>
                <a:latin typeface="+mn-lt"/>
              </a:rPr>
              <a:t>: </a:t>
            </a:r>
            <a:br>
              <a:rPr lang="en-GB" sz="1200" dirty="0" smtClean="0">
                <a:solidFill>
                  <a:schemeClr val="tx1"/>
                </a:solidFill>
                <a:latin typeface="+mn-lt"/>
              </a:rPr>
            </a:br>
            <a:r>
              <a:rPr lang="en-GB" sz="1200" baseline="0" dirty="0" smtClean="0">
                <a:solidFill>
                  <a:schemeClr val="tx1"/>
                </a:solidFill>
                <a:latin typeface="+mn-lt"/>
              </a:rPr>
              <a:t>  </a:t>
            </a:r>
            <a:r>
              <a:rPr lang="en-GB" sz="1200" dirty="0" smtClean="0">
                <a:solidFill>
                  <a:schemeClr val="tx1"/>
                </a:solidFill>
                <a:latin typeface="+mn-lt"/>
              </a:rPr>
              <a:t>www.luxembourg.public.lu/en/le-grand-duche-se-presente/histoire/index.html</a:t>
            </a:r>
          </a:p>
          <a:p>
            <a:pPr indent="0">
              <a:lnSpc>
                <a:spcPct val="100000"/>
              </a:lnSpc>
              <a:spcBef>
                <a:spcPts val="0"/>
              </a:spcBef>
              <a:buFont typeface="Arial" pitchFamily="34" charset="0"/>
              <a:buChar char="•"/>
              <a:defRPr/>
            </a:pPr>
            <a:r>
              <a:rPr lang="en-GB" sz="1200" dirty="0" smtClean="0">
                <a:solidFill>
                  <a:schemeClr val="tx1"/>
                </a:solidFill>
                <a:latin typeface="+mn-lt"/>
              </a:rPr>
              <a:t> </a:t>
            </a:r>
            <a:r>
              <a:rPr lang="en-GB" sz="1200" i="1" dirty="0" smtClean="0">
                <a:solidFill>
                  <a:schemeClr val="tx1"/>
                </a:solidFill>
                <a:latin typeface="+mn-lt"/>
              </a:rPr>
              <a:t>About… History</a:t>
            </a:r>
            <a:r>
              <a:rPr lang="en-GB" sz="1200" i="1" baseline="0" dirty="0" smtClean="0">
                <a:solidFill>
                  <a:schemeClr val="tx1"/>
                </a:solidFill>
                <a:latin typeface="+mn-lt"/>
              </a:rPr>
              <a:t> of the</a:t>
            </a:r>
            <a:r>
              <a:rPr lang="en-GB" sz="1200" i="1" dirty="0" smtClean="0">
                <a:solidFill>
                  <a:schemeClr val="tx1"/>
                </a:solidFill>
                <a:latin typeface="+mn-lt"/>
              </a:rPr>
              <a:t> Grand</a:t>
            </a:r>
            <a:r>
              <a:rPr lang="en-GB" sz="1200" i="1" baseline="0" dirty="0" smtClean="0">
                <a:solidFill>
                  <a:schemeClr val="tx1"/>
                </a:solidFill>
                <a:latin typeface="+mn-lt"/>
              </a:rPr>
              <a:t> D</a:t>
            </a:r>
            <a:r>
              <a:rPr lang="en-GB" sz="1200" i="1" dirty="0" smtClean="0">
                <a:solidFill>
                  <a:schemeClr val="tx1"/>
                </a:solidFill>
                <a:latin typeface="+mn-lt"/>
              </a:rPr>
              <a:t>uchy of Luxembourg: </a:t>
            </a:r>
            <a:br>
              <a:rPr lang="en-GB" sz="1200" i="1" dirty="0" smtClean="0">
                <a:solidFill>
                  <a:schemeClr val="tx1"/>
                </a:solidFill>
                <a:latin typeface="+mn-lt"/>
              </a:rPr>
            </a:br>
            <a:r>
              <a:rPr lang="en-GB" sz="1200" i="1" baseline="0" dirty="0" smtClean="0">
                <a:solidFill>
                  <a:schemeClr val="tx1"/>
                </a:solidFill>
                <a:latin typeface="+mn-lt"/>
              </a:rPr>
              <a:t>  </a:t>
            </a:r>
            <a:r>
              <a:rPr lang="en-GB" sz="1200" dirty="0" smtClean="0">
                <a:solidFill>
                  <a:schemeClr val="tx1"/>
                </a:solidFill>
                <a:latin typeface="+mn-lt"/>
              </a:rPr>
              <a:t>www.luxembourg.public.lu/en/publications/b/ap-histoire/index.html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CBA28B-DF43-4C18-8DED-044F8D48F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17930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V1">
    <p:spTree>
      <p:nvGrpSpPr>
        <p:cNvPr id="1" name=""/>
        <p:cNvGrpSpPr/>
        <p:nvPr/>
      </p:nvGrpSpPr>
      <p:grpSpPr>
        <a:xfrm>
          <a:off x="0" y="0"/>
          <a:ext cx="0" cy="0"/>
          <a:chOff x="0" y="0"/>
          <a:chExt cx="0" cy="0"/>
        </a:xfrm>
      </p:grpSpPr>
      <p:pic>
        <p:nvPicPr>
          <p:cNvPr id="11" name="Picture 10" descr="NB_PPT_Template_START_1.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457199" y="1692000"/>
            <a:ext cx="5562601" cy="1470025"/>
          </a:xfrm>
        </p:spPr>
        <p:txBody>
          <a:bodyPr anchor="t" anchorCtr="0">
            <a:noAutofit/>
          </a:bodyPr>
          <a:lstStyle>
            <a:lvl1pPr algn="l">
              <a:lnSpc>
                <a:spcPts val="3800"/>
              </a:lnSpc>
              <a:defRPr sz="3200" b="1" cap="all" baseline="0"/>
            </a:lvl1pPr>
          </a:lstStyle>
          <a:p>
            <a:r>
              <a:rPr lang="en-US" dirty="0" err="1" smtClean="0"/>
              <a:t>Titel</a:t>
            </a:r>
            <a:r>
              <a:rPr lang="en-US" dirty="0" smtClean="0"/>
              <a:t> / </a:t>
            </a:r>
            <a:r>
              <a:rPr lang="en-US" dirty="0" err="1" smtClean="0"/>
              <a:t>titre</a:t>
            </a:r>
            <a:endParaRPr lang="fr-LU" dirty="0"/>
          </a:p>
        </p:txBody>
      </p:sp>
      <p:sp>
        <p:nvSpPr>
          <p:cNvPr id="3" name="Subtitle 2"/>
          <p:cNvSpPr>
            <a:spLocks noGrp="1"/>
          </p:cNvSpPr>
          <p:nvPr>
            <p:ph type="subTitle" idx="1" hasCustomPrompt="1"/>
          </p:nvPr>
        </p:nvSpPr>
        <p:spPr>
          <a:xfrm>
            <a:off x="457199" y="3600000"/>
            <a:ext cx="8136000" cy="504075"/>
          </a:xfrm>
        </p:spPr>
        <p:txBody>
          <a:bodyPr>
            <a:noAutofit/>
          </a:bodyPr>
          <a:lstStyle>
            <a:lvl1pPr marL="0" indent="0" algn="l">
              <a:buNone/>
              <a:defRPr sz="2000" b="1" cap="all" baseline="0">
                <a:solidFill>
                  <a:srgbClr val="0099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 / </a:t>
            </a:r>
            <a:r>
              <a:rPr lang="en-US" dirty="0" err="1" smtClean="0"/>
              <a:t>sous-titre</a:t>
            </a:r>
            <a:endParaRPr lang="fr-LU" dirty="0"/>
          </a:p>
        </p:txBody>
      </p:sp>
      <p:sp>
        <p:nvSpPr>
          <p:cNvPr id="4" name="Date Placeholder 3"/>
          <p:cNvSpPr>
            <a:spLocks noGrp="1"/>
          </p:cNvSpPr>
          <p:nvPr>
            <p:ph type="dt" sz="half" idx="10"/>
          </p:nvPr>
        </p:nvSpPr>
        <p:spPr>
          <a:xfrm>
            <a:off x="457200" y="6889300"/>
            <a:ext cx="2133600" cy="365125"/>
          </a:xfrm>
        </p:spPr>
        <p:txBody>
          <a:bodyPr/>
          <a:lstStyle/>
          <a:p>
            <a:fld id="{6DD85014-4865-40B2-9A7C-38A2C863DC68}" type="datetimeFigureOut">
              <a:rPr lang="fr-LU" smtClean="0"/>
              <a:pPr/>
              <a:t>24/12/2019</a:t>
            </a:fld>
            <a:endParaRPr lang="fr-LU" dirty="0"/>
          </a:p>
        </p:txBody>
      </p:sp>
      <p:sp>
        <p:nvSpPr>
          <p:cNvPr id="5" name="Footer Placeholder 4"/>
          <p:cNvSpPr>
            <a:spLocks noGrp="1"/>
          </p:cNvSpPr>
          <p:nvPr>
            <p:ph type="ftr" sz="quarter" idx="11"/>
          </p:nvPr>
        </p:nvSpPr>
        <p:spPr>
          <a:xfrm>
            <a:off x="3124200" y="6889300"/>
            <a:ext cx="2895600" cy="365125"/>
          </a:xfrm>
        </p:spPr>
        <p:txBody>
          <a:bodyPr/>
          <a:lstStyle/>
          <a:p>
            <a:endParaRPr lang="fr-LU" dirty="0"/>
          </a:p>
        </p:txBody>
      </p:sp>
      <p:sp>
        <p:nvSpPr>
          <p:cNvPr id="6" name="Slide Number Placeholder 5"/>
          <p:cNvSpPr>
            <a:spLocks noGrp="1"/>
          </p:cNvSpPr>
          <p:nvPr>
            <p:ph type="sldNum" sz="quarter" idx="12"/>
          </p:nvPr>
        </p:nvSpPr>
        <p:spPr>
          <a:xfrm>
            <a:off x="6553200" y="6889300"/>
            <a:ext cx="2133600" cy="365125"/>
          </a:xfrm>
        </p:spPr>
        <p:txBody>
          <a:bodyPr/>
          <a:lstStyle/>
          <a:p>
            <a:fld id="{F9910D31-7C71-426A-9611-F6E98F62E178}" type="slidenum">
              <a:rPr lang="fr-LU" smtClean="0"/>
              <a:pPr/>
              <a:t>‹#›</a:t>
            </a:fld>
            <a:endParaRPr lang="fr-LU" dirty="0"/>
          </a:p>
        </p:txBody>
      </p:sp>
      <p:sp>
        <p:nvSpPr>
          <p:cNvPr id="13" name="Picture Placeholder 14"/>
          <p:cNvSpPr>
            <a:spLocks noGrp="1" noChangeAspect="1"/>
          </p:cNvSpPr>
          <p:nvPr>
            <p:ph type="pic" sz="quarter" idx="13" hasCustomPrompt="1"/>
          </p:nvPr>
        </p:nvSpPr>
        <p:spPr>
          <a:xfrm>
            <a:off x="6613199" y="5634245"/>
            <a:ext cx="1998000" cy="545403"/>
          </a:xfrm>
          <a:noFill/>
        </p:spPr>
        <p:txBody>
          <a:bodyPr wrap="square">
            <a:normAutofit/>
          </a:bodyPr>
          <a:lstStyle>
            <a:lvl1pPr marL="0" indent="0" algn="r">
              <a:buNone/>
              <a:defRPr sz="1400" baseline="0"/>
            </a:lvl1pPr>
          </a:lstStyle>
          <a:p>
            <a:r>
              <a:rPr lang="lb-LU" dirty="0" smtClean="0"/>
              <a:t>logo</a:t>
            </a:r>
            <a:endParaRPr lang="lb-LU" dirty="0"/>
          </a:p>
        </p:txBody>
      </p:sp>
      <p:sp>
        <p:nvSpPr>
          <p:cNvPr id="16" name="Text Placeholder 15"/>
          <p:cNvSpPr>
            <a:spLocks noGrp="1"/>
          </p:cNvSpPr>
          <p:nvPr>
            <p:ph type="body" sz="quarter" idx="14" hasCustomPrompt="1"/>
          </p:nvPr>
        </p:nvSpPr>
        <p:spPr>
          <a:xfrm>
            <a:off x="457199" y="5537171"/>
            <a:ext cx="4114800" cy="727144"/>
          </a:xfrm>
        </p:spPr>
        <p:txBody>
          <a:bodyPr/>
          <a:lstStyle>
            <a:lvl1pPr marL="0">
              <a:buFontTx/>
              <a:buNone/>
              <a:defRPr sz="1300" b="1"/>
            </a:lvl1pPr>
          </a:lstStyle>
          <a:p>
            <a:r>
              <a:rPr lang="de-CH" dirty="0" smtClean="0"/>
              <a:t>Author / Auteur</a:t>
            </a:r>
            <a:endParaRPr lang="fr-LU" dirty="0"/>
          </a:p>
        </p:txBody>
      </p:sp>
      <p:sp>
        <p:nvSpPr>
          <p:cNvPr id="18" name="Text Placeholder 17"/>
          <p:cNvSpPr>
            <a:spLocks noGrp="1"/>
          </p:cNvSpPr>
          <p:nvPr>
            <p:ph type="body" sz="quarter" idx="15" hasCustomPrompt="1"/>
          </p:nvPr>
        </p:nvSpPr>
        <p:spPr>
          <a:xfrm>
            <a:off x="457199" y="4464115"/>
            <a:ext cx="8136000" cy="720080"/>
          </a:xfrm>
        </p:spPr>
        <p:txBody>
          <a:bodyPr/>
          <a:lstStyle>
            <a:lvl1pPr marL="0">
              <a:buFontTx/>
              <a:buNone/>
              <a:defRPr sz="1400">
                <a:solidFill>
                  <a:srgbClr val="0099FF"/>
                </a:solidFill>
              </a:defRPr>
            </a:lvl1pPr>
            <a:lvl2pPr>
              <a:buFontTx/>
              <a:buNone/>
              <a:defRPr sz="1400">
                <a:solidFill>
                  <a:srgbClr val="0099FF"/>
                </a:solidFill>
              </a:defRPr>
            </a:lvl2pPr>
            <a:lvl3pPr>
              <a:buFontTx/>
              <a:buNone/>
              <a:defRPr sz="1400">
                <a:solidFill>
                  <a:srgbClr val="0099FF"/>
                </a:solidFill>
              </a:defRPr>
            </a:lvl3pPr>
            <a:lvl4pPr>
              <a:buFontTx/>
              <a:buNone/>
              <a:defRPr sz="1400">
                <a:solidFill>
                  <a:srgbClr val="0099FF"/>
                </a:solidFill>
              </a:defRPr>
            </a:lvl4pPr>
            <a:lvl5pPr>
              <a:buFontTx/>
              <a:buNone/>
              <a:defRPr sz="1400">
                <a:solidFill>
                  <a:srgbClr val="0099FF"/>
                </a:solidFill>
              </a:defRPr>
            </a:lvl5pPr>
          </a:lstStyle>
          <a:p>
            <a:pPr lvl="0"/>
            <a:r>
              <a:rPr lang="en-US" dirty="0" smtClean="0"/>
              <a:t>Date</a:t>
            </a:r>
            <a:endParaRPr lang="fr-L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S">
    <p:spTree>
      <p:nvGrpSpPr>
        <p:cNvPr id="1" name=""/>
        <p:cNvGrpSpPr/>
        <p:nvPr/>
      </p:nvGrpSpPr>
      <p:grpSpPr>
        <a:xfrm>
          <a:off x="0" y="0"/>
          <a:ext cx="0" cy="0"/>
          <a:chOff x="0" y="0"/>
          <a:chExt cx="0" cy="0"/>
        </a:xfrm>
      </p:grpSpPr>
      <p:pic>
        <p:nvPicPr>
          <p:cNvPr id="10" name="Picture 9" descr="NB_PPT_Template_INTERIEUR.png"/>
          <p:cNvPicPr>
            <a:picLocks noChangeAspect="1"/>
          </p:cNvPicPr>
          <p:nvPr userDrawn="1"/>
        </p:nvPicPr>
        <p:blipFill>
          <a:blip r:embed="rId2" cstate="print"/>
          <a:stretch>
            <a:fillRect/>
          </a:stretch>
        </p:blipFill>
        <p:spPr>
          <a:xfrm>
            <a:off x="0" y="0"/>
            <a:ext cx="9144000" cy="6858000"/>
          </a:xfrm>
          <a:prstGeom prst="rect">
            <a:avLst/>
          </a:prstGeom>
        </p:spPr>
      </p:pic>
      <p:sp>
        <p:nvSpPr>
          <p:cNvPr id="7" name="Date Placeholder 6"/>
          <p:cNvSpPr>
            <a:spLocks noGrp="1"/>
          </p:cNvSpPr>
          <p:nvPr>
            <p:ph type="dt" sz="half" idx="10"/>
          </p:nvPr>
        </p:nvSpPr>
        <p:spPr/>
        <p:txBody>
          <a:bodyPr/>
          <a:lstStyle/>
          <a:p>
            <a:fld id="{6DD85014-4865-40B2-9A7C-38A2C863DC68}" type="datetimeFigureOut">
              <a:rPr lang="fr-LU" smtClean="0"/>
              <a:pPr/>
              <a:t>24/12/2019</a:t>
            </a:fld>
            <a:endParaRPr lang="fr-LU" dirty="0"/>
          </a:p>
        </p:txBody>
      </p:sp>
      <p:sp>
        <p:nvSpPr>
          <p:cNvPr id="8" name="Footer Placeholder 7"/>
          <p:cNvSpPr>
            <a:spLocks noGrp="1"/>
          </p:cNvSpPr>
          <p:nvPr>
            <p:ph type="ftr" sz="quarter" idx="11"/>
          </p:nvPr>
        </p:nvSpPr>
        <p:spPr/>
        <p:txBody>
          <a:bodyPr/>
          <a:lstStyle/>
          <a:p>
            <a:endParaRPr lang="fr-LU" dirty="0"/>
          </a:p>
        </p:txBody>
      </p:sp>
      <p:sp>
        <p:nvSpPr>
          <p:cNvPr id="22" name="Text Placeholder 10"/>
          <p:cNvSpPr>
            <a:spLocks noGrp="1"/>
          </p:cNvSpPr>
          <p:nvPr>
            <p:ph type="body" sz="quarter" idx="15" hasCustomPrompt="1"/>
          </p:nvPr>
        </p:nvSpPr>
        <p:spPr>
          <a:xfrm>
            <a:off x="457200" y="323655"/>
            <a:ext cx="8164513" cy="484187"/>
          </a:xfrm>
        </p:spPr>
        <p:txBody>
          <a:bodyPr/>
          <a:lstStyle>
            <a:lvl1pPr>
              <a:buFontTx/>
              <a:buNone/>
              <a:defRPr sz="2300" b="1" cap="all" baseline="0"/>
            </a:lvl1pPr>
            <a:lvl2pPr>
              <a:buFontTx/>
              <a:buNone/>
              <a:defRPr sz="2000" b="1" cap="all" baseline="0"/>
            </a:lvl2pPr>
            <a:lvl3pPr>
              <a:buFontTx/>
              <a:buNone/>
              <a:defRPr sz="2000" b="1" cap="all" baseline="0"/>
            </a:lvl3pPr>
            <a:lvl4pPr>
              <a:buFontTx/>
              <a:buNone/>
              <a:defRPr sz="2000" b="1" cap="all" baseline="0"/>
            </a:lvl4pPr>
            <a:lvl5pPr>
              <a:buFontTx/>
              <a:buNone/>
              <a:defRPr sz="2000" b="1" cap="all" baseline="0"/>
            </a:lvl5pPr>
          </a:lstStyle>
          <a:p>
            <a:r>
              <a:rPr lang="de-CH" dirty="0" smtClean="0"/>
              <a:t>Pagetitel / titre de la page</a:t>
            </a:r>
            <a:endParaRPr lang="fr-LU" dirty="0" smtClean="0"/>
          </a:p>
        </p:txBody>
      </p:sp>
      <p:sp>
        <p:nvSpPr>
          <p:cNvPr id="23" name="Text Placeholder 19"/>
          <p:cNvSpPr>
            <a:spLocks noGrp="1"/>
          </p:cNvSpPr>
          <p:nvPr>
            <p:ph type="body" sz="quarter" idx="17" hasCustomPrompt="1"/>
          </p:nvPr>
        </p:nvSpPr>
        <p:spPr>
          <a:xfrm>
            <a:off x="457200" y="1132868"/>
            <a:ext cx="3971125" cy="315912"/>
          </a:xfrm>
        </p:spPr>
        <p:txBody>
          <a:bodyPr/>
          <a:lstStyle>
            <a:lvl1pPr>
              <a:buFontTx/>
              <a:buNone/>
              <a:defRPr sz="2000" b="1" cap="all" baseline="0">
                <a:solidFill>
                  <a:srgbClr val="0099FF"/>
                </a:solidFill>
              </a:defRPr>
            </a:lvl1pPr>
          </a:lstStyle>
          <a:p>
            <a:r>
              <a:rPr lang="de-CH" dirty="0" smtClean="0"/>
              <a:t>Subtitel / Sous-titre</a:t>
            </a:r>
            <a:endParaRPr lang="fr-LU" dirty="0" smtClean="0"/>
          </a:p>
        </p:txBody>
      </p:sp>
      <p:sp>
        <p:nvSpPr>
          <p:cNvPr id="24" name="Picture Placeholder 15"/>
          <p:cNvSpPr>
            <a:spLocks noGrp="1"/>
          </p:cNvSpPr>
          <p:nvPr>
            <p:ph type="pic" sz="quarter" idx="18"/>
          </p:nvPr>
        </p:nvSpPr>
        <p:spPr>
          <a:xfrm>
            <a:off x="558000" y="1628775"/>
            <a:ext cx="3870325" cy="4140000"/>
          </a:xfrm>
        </p:spPr>
        <p:txBody>
          <a:bodyPr/>
          <a:lstStyle/>
          <a:p>
            <a:endParaRPr lang="fr-LU" dirty="0"/>
          </a:p>
        </p:txBody>
      </p:sp>
      <p:sp>
        <p:nvSpPr>
          <p:cNvPr id="27" name="Picture Placeholder 15"/>
          <p:cNvSpPr>
            <a:spLocks noGrp="1"/>
          </p:cNvSpPr>
          <p:nvPr>
            <p:ph type="pic" sz="quarter" idx="13"/>
          </p:nvPr>
        </p:nvSpPr>
        <p:spPr>
          <a:xfrm>
            <a:off x="4751388" y="1628775"/>
            <a:ext cx="3870325" cy="1800000"/>
          </a:xfrm>
        </p:spPr>
        <p:txBody>
          <a:bodyPr/>
          <a:lstStyle/>
          <a:p>
            <a:endParaRPr lang="fr-LU" dirty="0"/>
          </a:p>
        </p:txBody>
      </p:sp>
      <p:sp>
        <p:nvSpPr>
          <p:cNvPr id="29" name="Text Placeholder 21"/>
          <p:cNvSpPr>
            <a:spLocks noGrp="1"/>
          </p:cNvSpPr>
          <p:nvPr>
            <p:ph type="body" sz="quarter" idx="20" hasCustomPrompt="1"/>
          </p:nvPr>
        </p:nvSpPr>
        <p:spPr>
          <a:xfrm>
            <a:off x="457200" y="5768975"/>
            <a:ext cx="3981600" cy="397825"/>
          </a:xfrm>
        </p:spPr>
        <p:txBody>
          <a:bodyPr/>
          <a:lstStyle>
            <a:lvl1pPr marL="0">
              <a:lnSpc>
                <a:spcPts val="1200"/>
              </a:lnSpc>
              <a:buFontTx/>
              <a:buNone/>
              <a:defRPr sz="1200"/>
            </a:lvl1pPr>
            <a:lvl2pPr>
              <a:buFontTx/>
              <a:buNone/>
              <a:defRPr sz="1200"/>
            </a:lvl2pPr>
            <a:lvl3pPr>
              <a:buFontTx/>
              <a:buNone/>
              <a:defRPr sz="1200"/>
            </a:lvl3pPr>
            <a:lvl4pPr>
              <a:buFontTx/>
              <a:buNone/>
              <a:defRPr sz="1200"/>
            </a:lvl4pPr>
            <a:lvl5pPr>
              <a:buFontTx/>
              <a:buNone/>
              <a:defRPr sz="1200"/>
            </a:lvl5pPr>
          </a:lstStyle>
          <a:p>
            <a:r>
              <a:rPr lang="de-CH" dirty="0" smtClean="0"/>
              <a:t>Caption / légende</a:t>
            </a:r>
            <a:endParaRPr lang="fr-LU" dirty="0"/>
          </a:p>
        </p:txBody>
      </p:sp>
      <p:sp>
        <p:nvSpPr>
          <p:cNvPr id="13" name="Picture Placeholder 15"/>
          <p:cNvSpPr>
            <a:spLocks noGrp="1"/>
          </p:cNvSpPr>
          <p:nvPr>
            <p:ph type="pic" sz="quarter" idx="22"/>
          </p:nvPr>
        </p:nvSpPr>
        <p:spPr>
          <a:xfrm>
            <a:off x="4752000" y="3968775"/>
            <a:ext cx="3870325" cy="1800000"/>
          </a:xfrm>
        </p:spPr>
        <p:txBody>
          <a:bodyPr/>
          <a:lstStyle/>
          <a:p>
            <a:endParaRPr lang="fr-LU" dirty="0"/>
          </a:p>
        </p:txBody>
      </p:sp>
      <p:sp>
        <p:nvSpPr>
          <p:cNvPr id="15" name="Text Placeholder 21"/>
          <p:cNvSpPr>
            <a:spLocks noGrp="1"/>
          </p:cNvSpPr>
          <p:nvPr>
            <p:ph type="body" sz="quarter" idx="19" hasCustomPrompt="1"/>
          </p:nvPr>
        </p:nvSpPr>
        <p:spPr>
          <a:xfrm>
            <a:off x="4636799" y="5768975"/>
            <a:ext cx="3984913" cy="397825"/>
          </a:xfrm>
        </p:spPr>
        <p:txBody>
          <a:bodyPr/>
          <a:lstStyle>
            <a:lvl1pPr marL="0">
              <a:lnSpc>
                <a:spcPts val="1200"/>
              </a:lnSpc>
              <a:buFontTx/>
              <a:buNone/>
              <a:defRPr sz="1200"/>
            </a:lvl1pPr>
            <a:lvl2pPr>
              <a:buFontTx/>
              <a:buNone/>
              <a:defRPr sz="1200"/>
            </a:lvl2pPr>
            <a:lvl3pPr>
              <a:buFontTx/>
              <a:buNone/>
              <a:defRPr sz="1200"/>
            </a:lvl3pPr>
            <a:lvl4pPr>
              <a:buFontTx/>
              <a:buNone/>
              <a:defRPr sz="1200"/>
            </a:lvl4pPr>
            <a:lvl5pPr>
              <a:buFontTx/>
              <a:buNone/>
              <a:defRPr sz="1200"/>
            </a:lvl5pPr>
          </a:lstStyle>
          <a:p>
            <a:r>
              <a:rPr lang="de-CH" dirty="0" smtClean="0"/>
              <a:t>Caption / légende</a:t>
            </a:r>
            <a:endParaRPr lang="fr-LU" dirty="0"/>
          </a:p>
        </p:txBody>
      </p:sp>
      <p:sp>
        <p:nvSpPr>
          <p:cNvPr id="16" name="Text Placeholder 19"/>
          <p:cNvSpPr>
            <a:spLocks noGrp="1"/>
          </p:cNvSpPr>
          <p:nvPr>
            <p:ph type="body" sz="quarter" idx="21" hasCustomPrompt="1"/>
          </p:nvPr>
        </p:nvSpPr>
        <p:spPr>
          <a:xfrm>
            <a:off x="4636800" y="1134000"/>
            <a:ext cx="3974400" cy="315912"/>
          </a:xfrm>
        </p:spPr>
        <p:txBody>
          <a:bodyPr/>
          <a:lstStyle>
            <a:lvl1pPr>
              <a:buFontTx/>
              <a:buNone/>
              <a:defRPr sz="2000" b="1" cap="all" baseline="0">
                <a:solidFill>
                  <a:srgbClr val="0099FF"/>
                </a:solidFill>
              </a:defRPr>
            </a:lvl1pPr>
          </a:lstStyle>
          <a:p>
            <a:r>
              <a:rPr lang="de-CH" dirty="0" smtClean="0"/>
              <a:t>Subtitel / Sous-titre</a:t>
            </a:r>
            <a:endParaRPr lang="fr-LU" dirty="0" smtClean="0"/>
          </a:p>
        </p:txBody>
      </p:sp>
      <p:sp>
        <p:nvSpPr>
          <p:cNvPr id="18" name="Text Placeholder 21"/>
          <p:cNvSpPr>
            <a:spLocks noGrp="1"/>
          </p:cNvSpPr>
          <p:nvPr>
            <p:ph type="body" sz="quarter" idx="23" hasCustomPrompt="1"/>
          </p:nvPr>
        </p:nvSpPr>
        <p:spPr>
          <a:xfrm>
            <a:off x="4636800" y="3428775"/>
            <a:ext cx="3984913" cy="397825"/>
          </a:xfrm>
        </p:spPr>
        <p:txBody>
          <a:bodyPr/>
          <a:lstStyle>
            <a:lvl1pPr marL="0">
              <a:lnSpc>
                <a:spcPts val="1200"/>
              </a:lnSpc>
              <a:buFontTx/>
              <a:buNone/>
              <a:defRPr sz="1200"/>
            </a:lvl1pPr>
            <a:lvl2pPr>
              <a:buFontTx/>
              <a:buNone/>
              <a:defRPr sz="1200"/>
            </a:lvl2pPr>
            <a:lvl3pPr>
              <a:buFontTx/>
              <a:buNone/>
              <a:defRPr sz="1200"/>
            </a:lvl3pPr>
            <a:lvl4pPr>
              <a:buFontTx/>
              <a:buNone/>
              <a:defRPr sz="1200"/>
            </a:lvl4pPr>
            <a:lvl5pPr>
              <a:buFontTx/>
              <a:buNone/>
              <a:defRPr sz="1200"/>
            </a:lvl5pPr>
          </a:lstStyle>
          <a:p>
            <a:r>
              <a:rPr lang="de-CH" dirty="0" smtClean="0"/>
              <a:t>Caption / légende</a:t>
            </a:r>
            <a:endParaRPr lang="fr-LU" dirty="0"/>
          </a:p>
        </p:txBody>
      </p:sp>
      <p:sp>
        <p:nvSpPr>
          <p:cNvPr id="19" name="Slide Number Placeholder 5"/>
          <p:cNvSpPr txBox="1">
            <a:spLocks/>
          </p:cNvSpPr>
          <p:nvPr userDrawn="1"/>
        </p:nvSpPr>
        <p:spPr>
          <a:xfrm>
            <a:off x="457200" y="6134400"/>
            <a:ext cx="408480" cy="360000"/>
          </a:xfrm>
          <a:prstGeom prst="rect">
            <a:avLst/>
          </a:prstGeom>
        </p:spPr>
        <p:txBody>
          <a:bodyPr vert="horz" lIns="91440" tIns="45720" rIns="91440" bIns="45720" rtlCol="0" anchor="ctr"/>
          <a:lstStyle>
            <a:defPPr>
              <a:defRPr lang="lb-LU"/>
            </a:defPPr>
            <a:lvl1pPr marL="0" algn="r" defTabSz="914400" rtl="0" eaLnBrk="1" latinLnBrk="0" hangingPunct="1">
              <a:defRPr sz="1000" kern="1200">
                <a:solidFill>
                  <a:srgbClr val="E3061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A7019F9B-5CA8-4FF9-B30F-00BE0557E350}" type="slidenum">
              <a:rPr lang="lb-LU" b="1" smtClean="0"/>
              <a:pPr algn="l"/>
              <a:t>‹#›</a:t>
            </a:fld>
            <a:endParaRPr lang="lb-LU" b="1"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S_TEXT">
    <p:spTree>
      <p:nvGrpSpPr>
        <p:cNvPr id="1" name=""/>
        <p:cNvGrpSpPr/>
        <p:nvPr/>
      </p:nvGrpSpPr>
      <p:grpSpPr>
        <a:xfrm>
          <a:off x="0" y="0"/>
          <a:ext cx="0" cy="0"/>
          <a:chOff x="0" y="0"/>
          <a:chExt cx="0" cy="0"/>
        </a:xfrm>
      </p:grpSpPr>
      <p:pic>
        <p:nvPicPr>
          <p:cNvPr id="10" name="Picture 9" descr="NB_PPT_Template_INTERIEUR.png"/>
          <p:cNvPicPr>
            <a:picLocks noChangeAspect="1"/>
          </p:cNvPicPr>
          <p:nvPr userDrawn="1"/>
        </p:nvPicPr>
        <p:blipFill>
          <a:blip r:embed="rId2" cstate="print"/>
          <a:stretch>
            <a:fillRect/>
          </a:stretch>
        </p:blipFill>
        <p:spPr>
          <a:xfrm>
            <a:off x="0" y="0"/>
            <a:ext cx="9144000" cy="6858000"/>
          </a:xfrm>
          <a:prstGeom prst="rect">
            <a:avLst/>
          </a:prstGeom>
        </p:spPr>
      </p:pic>
      <p:sp>
        <p:nvSpPr>
          <p:cNvPr id="7" name="Date Placeholder 6"/>
          <p:cNvSpPr>
            <a:spLocks noGrp="1"/>
          </p:cNvSpPr>
          <p:nvPr>
            <p:ph type="dt" sz="half" idx="10"/>
          </p:nvPr>
        </p:nvSpPr>
        <p:spPr/>
        <p:txBody>
          <a:bodyPr/>
          <a:lstStyle/>
          <a:p>
            <a:fld id="{6DD85014-4865-40B2-9A7C-38A2C863DC68}" type="datetimeFigureOut">
              <a:rPr lang="fr-LU" smtClean="0"/>
              <a:pPr/>
              <a:t>24/12/2019</a:t>
            </a:fld>
            <a:endParaRPr lang="fr-LU" dirty="0"/>
          </a:p>
        </p:txBody>
      </p:sp>
      <p:sp>
        <p:nvSpPr>
          <p:cNvPr id="8" name="Footer Placeholder 7"/>
          <p:cNvSpPr>
            <a:spLocks noGrp="1"/>
          </p:cNvSpPr>
          <p:nvPr>
            <p:ph type="ftr" sz="quarter" idx="11"/>
          </p:nvPr>
        </p:nvSpPr>
        <p:spPr/>
        <p:txBody>
          <a:bodyPr/>
          <a:lstStyle/>
          <a:p>
            <a:endParaRPr lang="fr-LU" dirty="0"/>
          </a:p>
        </p:txBody>
      </p:sp>
      <p:sp>
        <p:nvSpPr>
          <p:cNvPr id="22" name="Text Placeholder 10"/>
          <p:cNvSpPr>
            <a:spLocks noGrp="1"/>
          </p:cNvSpPr>
          <p:nvPr>
            <p:ph type="body" sz="quarter" idx="15" hasCustomPrompt="1"/>
          </p:nvPr>
        </p:nvSpPr>
        <p:spPr>
          <a:xfrm>
            <a:off x="457200" y="323655"/>
            <a:ext cx="8164513" cy="484187"/>
          </a:xfrm>
        </p:spPr>
        <p:txBody>
          <a:bodyPr/>
          <a:lstStyle>
            <a:lvl1pPr>
              <a:buFontTx/>
              <a:buNone/>
              <a:defRPr sz="2300" b="1" cap="all" baseline="0"/>
            </a:lvl1pPr>
            <a:lvl2pPr>
              <a:buFontTx/>
              <a:buNone/>
              <a:defRPr sz="2000" b="1" cap="all" baseline="0"/>
            </a:lvl2pPr>
            <a:lvl3pPr>
              <a:buFontTx/>
              <a:buNone/>
              <a:defRPr sz="2000" b="1" cap="all" baseline="0"/>
            </a:lvl3pPr>
            <a:lvl4pPr>
              <a:buFontTx/>
              <a:buNone/>
              <a:defRPr sz="2000" b="1" cap="all" baseline="0"/>
            </a:lvl4pPr>
            <a:lvl5pPr>
              <a:buFontTx/>
              <a:buNone/>
              <a:defRPr sz="2000" b="1" cap="all" baseline="0"/>
            </a:lvl5pPr>
          </a:lstStyle>
          <a:p>
            <a:r>
              <a:rPr lang="de-CH" dirty="0" smtClean="0"/>
              <a:t>Pagetitel / titre de la page</a:t>
            </a:r>
            <a:endParaRPr lang="fr-LU" dirty="0" smtClean="0"/>
          </a:p>
        </p:txBody>
      </p:sp>
      <p:sp>
        <p:nvSpPr>
          <p:cNvPr id="23" name="Text Placeholder 19"/>
          <p:cNvSpPr>
            <a:spLocks noGrp="1"/>
          </p:cNvSpPr>
          <p:nvPr>
            <p:ph type="body" sz="quarter" idx="17" hasCustomPrompt="1"/>
          </p:nvPr>
        </p:nvSpPr>
        <p:spPr>
          <a:xfrm>
            <a:off x="457200" y="1132868"/>
            <a:ext cx="3971125" cy="315912"/>
          </a:xfrm>
        </p:spPr>
        <p:txBody>
          <a:bodyPr/>
          <a:lstStyle>
            <a:lvl1pPr>
              <a:buFontTx/>
              <a:buNone/>
              <a:defRPr sz="2000" b="1" cap="all" baseline="0">
                <a:solidFill>
                  <a:srgbClr val="0099FF"/>
                </a:solidFill>
              </a:defRPr>
            </a:lvl1pPr>
          </a:lstStyle>
          <a:p>
            <a:r>
              <a:rPr lang="de-CH" dirty="0" smtClean="0"/>
              <a:t>Subtitel / Sous-titre</a:t>
            </a:r>
            <a:endParaRPr lang="fr-LU" dirty="0" smtClean="0"/>
          </a:p>
        </p:txBody>
      </p:sp>
      <p:sp>
        <p:nvSpPr>
          <p:cNvPr id="27" name="Picture Placeholder 15"/>
          <p:cNvSpPr>
            <a:spLocks noGrp="1"/>
          </p:cNvSpPr>
          <p:nvPr>
            <p:ph type="pic" sz="quarter" idx="13"/>
          </p:nvPr>
        </p:nvSpPr>
        <p:spPr>
          <a:xfrm>
            <a:off x="558000" y="1628775"/>
            <a:ext cx="3870325" cy="1800000"/>
          </a:xfrm>
        </p:spPr>
        <p:txBody>
          <a:bodyPr/>
          <a:lstStyle/>
          <a:p>
            <a:endParaRPr lang="fr-LU" dirty="0"/>
          </a:p>
        </p:txBody>
      </p:sp>
      <p:sp>
        <p:nvSpPr>
          <p:cNvPr id="13" name="Picture Placeholder 15"/>
          <p:cNvSpPr>
            <a:spLocks noGrp="1"/>
          </p:cNvSpPr>
          <p:nvPr>
            <p:ph type="pic" sz="quarter" idx="22"/>
          </p:nvPr>
        </p:nvSpPr>
        <p:spPr>
          <a:xfrm>
            <a:off x="558000" y="3968775"/>
            <a:ext cx="3870325" cy="1800000"/>
          </a:xfrm>
        </p:spPr>
        <p:txBody>
          <a:bodyPr/>
          <a:lstStyle/>
          <a:p>
            <a:endParaRPr lang="fr-LU" dirty="0"/>
          </a:p>
        </p:txBody>
      </p:sp>
      <p:sp>
        <p:nvSpPr>
          <p:cNvPr id="15" name="Text Placeholder 21"/>
          <p:cNvSpPr>
            <a:spLocks noGrp="1"/>
          </p:cNvSpPr>
          <p:nvPr>
            <p:ph type="body" sz="quarter" idx="19" hasCustomPrompt="1"/>
          </p:nvPr>
        </p:nvSpPr>
        <p:spPr>
          <a:xfrm>
            <a:off x="457200" y="5768975"/>
            <a:ext cx="3984913" cy="397825"/>
          </a:xfrm>
        </p:spPr>
        <p:txBody>
          <a:bodyPr/>
          <a:lstStyle>
            <a:lvl1pPr marL="0">
              <a:lnSpc>
                <a:spcPts val="1200"/>
              </a:lnSpc>
              <a:buFontTx/>
              <a:buNone/>
              <a:defRPr sz="1200"/>
            </a:lvl1pPr>
            <a:lvl2pPr>
              <a:buFontTx/>
              <a:buNone/>
              <a:defRPr sz="1200"/>
            </a:lvl2pPr>
            <a:lvl3pPr>
              <a:buFontTx/>
              <a:buNone/>
              <a:defRPr sz="1200"/>
            </a:lvl3pPr>
            <a:lvl4pPr>
              <a:buFontTx/>
              <a:buNone/>
              <a:defRPr sz="1200"/>
            </a:lvl4pPr>
            <a:lvl5pPr>
              <a:buFontTx/>
              <a:buNone/>
              <a:defRPr sz="1200"/>
            </a:lvl5pPr>
          </a:lstStyle>
          <a:p>
            <a:r>
              <a:rPr lang="de-CH" dirty="0" smtClean="0"/>
              <a:t>Caption / légende</a:t>
            </a:r>
            <a:endParaRPr lang="fr-LU" dirty="0"/>
          </a:p>
        </p:txBody>
      </p:sp>
      <p:sp>
        <p:nvSpPr>
          <p:cNvPr id="16" name="Text Placeholder 19"/>
          <p:cNvSpPr>
            <a:spLocks noGrp="1"/>
          </p:cNvSpPr>
          <p:nvPr>
            <p:ph type="body" sz="quarter" idx="21" hasCustomPrompt="1"/>
          </p:nvPr>
        </p:nvSpPr>
        <p:spPr>
          <a:xfrm>
            <a:off x="4636800" y="1134000"/>
            <a:ext cx="3974400" cy="315912"/>
          </a:xfrm>
        </p:spPr>
        <p:txBody>
          <a:bodyPr/>
          <a:lstStyle>
            <a:lvl1pPr>
              <a:buFontTx/>
              <a:buNone/>
              <a:defRPr sz="2000" b="1" cap="all" baseline="0">
                <a:solidFill>
                  <a:srgbClr val="0099FF"/>
                </a:solidFill>
              </a:defRPr>
            </a:lvl1pPr>
          </a:lstStyle>
          <a:p>
            <a:r>
              <a:rPr lang="de-CH" dirty="0" smtClean="0"/>
              <a:t>Subtitel / Sous-titre</a:t>
            </a:r>
            <a:endParaRPr lang="fr-LU" dirty="0" smtClean="0"/>
          </a:p>
        </p:txBody>
      </p:sp>
      <p:sp>
        <p:nvSpPr>
          <p:cNvPr id="18" name="Text Placeholder 21"/>
          <p:cNvSpPr>
            <a:spLocks noGrp="1"/>
          </p:cNvSpPr>
          <p:nvPr>
            <p:ph type="body" sz="quarter" idx="23" hasCustomPrompt="1"/>
          </p:nvPr>
        </p:nvSpPr>
        <p:spPr>
          <a:xfrm>
            <a:off x="457200" y="3428775"/>
            <a:ext cx="3984913" cy="397825"/>
          </a:xfrm>
        </p:spPr>
        <p:txBody>
          <a:bodyPr/>
          <a:lstStyle>
            <a:lvl1pPr marL="0">
              <a:lnSpc>
                <a:spcPts val="1200"/>
              </a:lnSpc>
              <a:buFontTx/>
              <a:buNone/>
              <a:defRPr sz="1200"/>
            </a:lvl1pPr>
            <a:lvl2pPr>
              <a:buFontTx/>
              <a:buNone/>
              <a:defRPr sz="1200"/>
            </a:lvl2pPr>
            <a:lvl3pPr>
              <a:buFontTx/>
              <a:buNone/>
              <a:defRPr sz="1200"/>
            </a:lvl3pPr>
            <a:lvl4pPr>
              <a:buFontTx/>
              <a:buNone/>
              <a:defRPr sz="1200"/>
            </a:lvl4pPr>
            <a:lvl5pPr>
              <a:buFontTx/>
              <a:buNone/>
              <a:defRPr sz="1200"/>
            </a:lvl5pPr>
          </a:lstStyle>
          <a:p>
            <a:r>
              <a:rPr lang="de-CH" dirty="0" smtClean="0"/>
              <a:t>Caption / légende</a:t>
            </a:r>
            <a:endParaRPr lang="fr-LU" dirty="0"/>
          </a:p>
        </p:txBody>
      </p:sp>
      <p:sp>
        <p:nvSpPr>
          <p:cNvPr id="19" name="Content Placeholder 2"/>
          <p:cNvSpPr>
            <a:spLocks noGrp="1"/>
          </p:cNvSpPr>
          <p:nvPr>
            <p:ph sz="half" idx="16" hasCustomPrompt="1"/>
          </p:nvPr>
        </p:nvSpPr>
        <p:spPr>
          <a:xfrm>
            <a:off x="4651200" y="1627200"/>
            <a:ext cx="3960000" cy="4140000"/>
          </a:xfrm>
        </p:spPr>
        <p:txBody>
          <a:bodyPr/>
          <a:lstStyle>
            <a:lvl1pPr>
              <a:defRPr sz="1800"/>
            </a:lvl1pPr>
            <a:lvl2pPr>
              <a:defRPr sz="1700"/>
            </a:lvl2pPr>
            <a:lvl3pPr>
              <a:defRPr sz="1600"/>
            </a:lvl3pPr>
            <a:lvl4pPr>
              <a:defRPr sz="1600"/>
            </a:lvl4pPr>
            <a:lvl5pPr>
              <a:defRPr sz="1600"/>
            </a:lvl5pPr>
            <a:lvl6pPr>
              <a:defRPr sz="1800"/>
            </a:lvl6pPr>
            <a:lvl7pPr>
              <a:defRPr sz="1800"/>
            </a:lvl7pPr>
            <a:lvl8pPr>
              <a:defRPr sz="1800"/>
            </a:lvl8pPr>
            <a:lvl9pPr>
              <a:defRPr sz="1800"/>
            </a:lvl9pPr>
          </a:lstStyle>
          <a:p>
            <a:r>
              <a:rPr lang="fr-LU" dirty="0" err="1" smtClean="0"/>
              <a:t>Lorem</a:t>
            </a:r>
            <a:r>
              <a:rPr lang="fr-LU" dirty="0" smtClean="0"/>
              <a:t> </a:t>
            </a:r>
            <a:r>
              <a:rPr lang="fr-LU" dirty="0" err="1" smtClean="0"/>
              <a:t>ipsum</a:t>
            </a:r>
            <a:r>
              <a:rPr lang="fr-LU" dirty="0" smtClean="0"/>
              <a:t> </a:t>
            </a:r>
            <a:r>
              <a:rPr lang="fr-LU" dirty="0" err="1" smtClean="0"/>
              <a:t>dolor</a:t>
            </a:r>
            <a:r>
              <a:rPr lang="fr-LU" dirty="0" smtClean="0"/>
              <a:t> </a:t>
            </a:r>
            <a:r>
              <a:rPr lang="fr-LU" dirty="0" err="1" smtClean="0"/>
              <a:t>sit</a:t>
            </a:r>
            <a:r>
              <a:rPr lang="fr-LU" dirty="0" smtClean="0"/>
              <a:t> </a:t>
            </a:r>
            <a:r>
              <a:rPr lang="fr-LU" dirty="0" err="1" smtClean="0"/>
              <a:t>amet</a:t>
            </a:r>
            <a:endParaRPr lang="fr-LU" dirty="0" smtClean="0"/>
          </a:p>
          <a:p>
            <a:pPr lvl="1"/>
            <a:r>
              <a:rPr lang="fr-LU" dirty="0" err="1" smtClean="0"/>
              <a:t>Aenean</a:t>
            </a:r>
            <a:r>
              <a:rPr lang="fr-LU" dirty="0" smtClean="0"/>
              <a:t> massa</a:t>
            </a:r>
          </a:p>
          <a:p>
            <a:pPr lvl="1"/>
            <a:r>
              <a:rPr lang="fr-LU" dirty="0" smtClean="0"/>
              <a:t>Cum </a:t>
            </a:r>
            <a:r>
              <a:rPr lang="fr-LU" dirty="0" err="1" smtClean="0"/>
              <a:t>sociis</a:t>
            </a:r>
            <a:r>
              <a:rPr lang="fr-LU" dirty="0" smtClean="0"/>
              <a:t> </a:t>
            </a:r>
            <a:r>
              <a:rPr lang="fr-LU" dirty="0" err="1" smtClean="0"/>
              <a:t>natoque</a:t>
            </a:r>
            <a:r>
              <a:rPr lang="fr-LU" dirty="0" smtClean="0"/>
              <a:t> </a:t>
            </a:r>
            <a:r>
              <a:rPr lang="fr-LU" dirty="0" err="1" smtClean="0"/>
              <a:t>penatibus</a:t>
            </a:r>
            <a:r>
              <a:rPr lang="fr-LU" dirty="0" smtClean="0"/>
              <a:t> </a:t>
            </a:r>
          </a:p>
          <a:p>
            <a:pPr lvl="2"/>
            <a:r>
              <a:rPr lang="fr-LU" dirty="0" smtClean="0"/>
              <a:t>et </a:t>
            </a:r>
            <a:r>
              <a:rPr lang="fr-LU" dirty="0" err="1" smtClean="0"/>
              <a:t>magnis</a:t>
            </a:r>
            <a:r>
              <a:rPr lang="fr-LU" dirty="0" smtClean="0"/>
              <a:t> dis </a:t>
            </a:r>
            <a:r>
              <a:rPr lang="fr-LU" dirty="0" err="1" smtClean="0"/>
              <a:t>parturient</a:t>
            </a:r>
            <a:endParaRPr lang="fr-LU" dirty="0" smtClean="0"/>
          </a:p>
          <a:p>
            <a:pPr lvl="3"/>
            <a:r>
              <a:rPr lang="de-CH" dirty="0" smtClean="0"/>
              <a:t>lorem ipsum</a:t>
            </a:r>
          </a:p>
          <a:p>
            <a:pPr lvl="4"/>
            <a:r>
              <a:rPr lang="de-CH" dirty="0" smtClean="0"/>
              <a:t>lorem ipsum</a:t>
            </a:r>
            <a:endParaRPr lang="fr-LU" dirty="0" smtClean="0"/>
          </a:p>
        </p:txBody>
      </p:sp>
      <p:sp>
        <p:nvSpPr>
          <p:cNvPr id="20" name="Slide Number Placeholder 5"/>
          <p:cNvSpPr txBox="1">
            <a:spLocks/>
          </p:cNvSpPr>
          <p:nvPr userDrawn="1"/>
        </p:nvSpPr>
        <p:spPr>
          <a:xfrm>
            <a:off x="457200" y="6134400"/>
            <a:ext cx="408480" cy="360000"/>
          </a:xfrm>
          <a:prstGeom prst="rect">
            <a:avLst/>
          </a:prstGeom>
        </p:spPr>
        <p:txBody>
          <a:bodyPr vert="horz" lIns="91440" tIns="45720" rIns="91440" bIns="45720" rtlCol="0" anchor="ctr"/>
          <a:lstStyle>
            <a:defPPr>
              <a:defRPr lang="lb-LU"/>
            </a:defPPr>
            <a:lvl1pPr marL="0" algn="r" defTabSz="914400" rtl="0" eaLnBrk="1" latinLnBrk="0" hangingPunct="1">
              <a:defRPr sz="1000" kern="1200">
                <a:solidFill>
                  <a:srgbClr val="E3061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A7019F9B-5CA8-4FF9-B30F-00BE0557E350}" type="slidenum">
              <a:rPr lang="lb-LU" b="1" smtClean="0"/>
              <a:pPr algn="l"/>
              <a:t>‹#›</a:t>
            </a:fld>
            <a:endParaRPr lang="lb-LU" b="1"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_IMAGES">
    <p:spTree>
      <p:nvGrpSpPr>
        <p:cNvPr id="1" name=""/>
        <p:cNvGrpSpPr/>
        <p:nvPr/>
      </p:nvGrpSpPr>
      <p:grpSpPr>
        <a:xfrm>
          <a:off x="0" y="0"/>
          <a:ext cx="0" cy="0"/>
          <a:chOff x="0" y="0"/>
          <a:chExt cx="0" cy="0"/>
        </a:xfrm>
      </p:grpSpPr>
      <p:pic>
        <p:nvPicPr>
          <p:cNvPr id="10" name="Picture 9" descr="NB_PPT_Template_INTERIEUR.png"/>
          <p:cNvPicPr>
            <a:picLocks noChangeAspect="1"/>
          </p:cNvPicPr>
          <p:nvPr userDrawn="1"/>
        </p:nvPicPr>
        <p:blipFill>
          <a:blip r:embed="rId2" cstate="print"/>
          <a:stretch>
            <a:fillRect/>
          </a:stretch>
        </p:blipFill>
        <p:spPr>
          <a:xfrm>
            <a:off x="0" y="0"/>
            <a:ext cx="9144000" cy="6858000"/>
          </a:xfrm>
          <a:prstGeom prst="rect">
            <a:avLst/>
          </a:prstGeom>
        </p:spPr>
      </p:pic>
      <p:sp>
        <p:nvSpPr>
          <p:cNvPr id="7" name="Date Placeholder 6"/>
          <p:cNvSpPr>
            <a:spLocks noGrp="1"/>
          </p:cNvSpPr>
          <p:nvPr>
            <p:ph type="dt" sz="half" idx="10"/>
          </p:nvPr>
        </p:nvSpPr>
        <p:spPr/>
        <p:txBody>
          <a:bodyPr/>
          <a:lstStyle/>
          <a:p>
            <a:fld id="{6DD85014-4865-40B2-9A7C-38A2C863DC68}" type="datetimeFigureOut">
              <a:rPr lang="fr-LU" smtClean="0"/>
              <a:pPr/>
              <a:t>24/12/2019</a:t>
            </a:fld>
            <a:endParaRPr lang="fr-LU" dirty="0"/>
          </a:p>
        </p:txBody>
      </p:sp>
      <p:sp>
        <p:nvSpPr>
          <p:cNvPr id="8" name="Footer Placeholder 7"/>
          <p:cNvSpPr>
            <a:spLocks noGrp="1"/>
          </p:cNvSpPr>
          <p:nvPr>
            <p:ph type="ftr" sz="quarter" idx="11"/>
          </p:nvPr>
        </p:nvSpPr>
        <p:spPr/>
        <p:txBody>
          <a:bodyPr/>
          <a:lstStyle/>
          <a:p>
            <a:endParaRPr lang="fr-LU" dirty="0"/>
          </a:p>
        </p:txBody>
      </p:sp>
      <p:sp>
        <p:nvSpPr>
          <p:cNvPr id="22" name="Text Placeholder 10"/>
          <p:cNvSpPr>
            <a:spLocks noGrp="1"/>
          </p:cNvSpPr>
          <p:nvPr>
            <p:ph type="body" sz="quarter" idx="15" hasCustomPrompt="1"/>
          </p:nvPr>
        </p:nvSpPr>
        <p:spPr>
          <a:xfrm>
            <a:off x="457200" y="323655"/>
            <a:ext cx="8164513" cy="484187"/>
          </a:xfrm>
        </p:spPr>
        <p:txBody>
          <a:bodyPr/>
          <a:lstStyle>
            <a:lvl1pPr>
              <a:buFontTx/>
              <a:buNone/>
              <a:defRPr sz="2300" b="1" cap="all" baseline="0"/>
            </a:lvl1pPr>
            <a:lvl2pPr>
              <a:buFontTx/>
              <a:buNone/>
              <a:defRPr sz="2000" b="1" cap="all" baseline="0"/>
            </a:lvl2pPr>
            <a:lvl3pPr>
              <a:buFontTx/>
              <a:buNone/>
              <a:defRPr sz="2000" b="1" cap="all" baseline="0"/>
            </a:lvl3pPr>
            <a:lvl4pPr>
              <a:buFontTx/>
              <a:buNone/>
              <a:defRPr sz="2000" b="1" cap="all" baseline="0"/>
            </a:lvl4pPr>
            <a:lvl5pPr>
              <a:buFontTx/>
              <a:buNone/>
              <a:defRPr sz="2000" b="1" cap="all" baseline="0"/>
            </a:lvl5pPr>
          </a:lstStyle>
          <a:p>
            <a:r>
              <a:rPr lang="de-CH" dirty="0" smtClean="0"/>
              <a:t>Pagetitel / titre de la page</a:t>
            </a:r>
            <a:endParaRPr lang="fr-LU" dirty="0" smtClean="0"/>
          </a:p>
        </p:txBody>
      </p:sp>
      <p:sp>
        <p:nvSpPr>
          <p:cNvPr id="23" name="Text Placeholder 19"/>
          <p:cNvSpPr>
            <a:spLocks noGrp="1"/>
          </p:cNvSpPr>
          <p:nvPr>
            <p:ph type="body" sz="quarter" idx="17" hasCustomPrompt="1"/>
          </p:nvPr>
        </p:nvSpPr>
        <p:spPr>
          <a:xfrm>
            <a:off x="457200" y="1132868"/>
            <a:ext cx="3971125" cy="315912"/>
          </a:xfrm>
        </p:spPr>
        <p:txBody>
          <a:bodyPr/>
          <a:lstStyle>
            <a:lvl1pPr>
              <a:buFontTx/>
              <a:buNone/>
              <a:defRPr sz="2000" b="1" cap="all" baseline="0">
                <a:solidFill>
                  <a:srgbClr val="0099FF"/>
                </a:solidFill>
              </a:defRPr>
            </a:lvl1pPr>
          </a:lstStyle>
          <a:p>
            <a:r>
              <a:rPr lang="de-CH" dirty="0" smtClean="0"/>
              <a:t>Subtitel / Sous-titre</a:t>
            </a:r>
            <a:endParaRPr lang="fr-LU" dirty="0" smtClean="0"/>
          </a:p>
        </p:txBody>
      </p:sp>
      <p:sp>
        <p:nvSpPr>
          <p:cNvPr id="27" name="Picture Placeholder 15"/>
          <p:cNvSpPr>
            <a:spLocks noGrp="1"/>
          </p:cNvSpPr>
          <p:nvPr>
            <p:ph type="pic" sz="quarter" idx="13"/>
          </p:nvPr>
        </p:nvSpPr>
        <p:spPr>
          <a:xfrm>
            <a:off x="4751388" y="1628775"/>
            <a:ext cx="3870325" cy="1800000"/>
          </a:xfrm>
        </p:spPr>
        <p:txBody>
          <a:bodyPr/>
          <a:lstStyle/>
          <a:p>
            <a:endParaRPr lang="fr-LU" dirty="0"/>
          </a:p>
        </p:txBody>
      </p:sp>
      <p:sp>
        <p:nvSpPr>
          <p:cNvPr id="13" name="Picture Placeholder 15"/>
          <p:cNvSpPr>
            <a:spLocks noGrp="1"/>
          </p:cNvSpPr>
          <p:nvPr>
            <p:ph type="pic" sz="quarter" idx="22"/>
          </p:nvPr>
        </p:nvSpPr>
        <p:spPr>
          <a:xfrm>
            <a:off x="4752000" y="3968775"/>
            <a:ext cx="3870325" cy="1800000"/>
          </a:xfrm>
        </p:spPr>
        <p:txBody>
          <a:bodyPr/>
          <a:lstStyle/>
          <a:p>
            <a:endParaRPr lang="fr-LU" dirty="0"/>
          </a:p>
        </p:txBody>
      </p:sp>
      <p:sp>
        <p:nvSpPr>
          <p:cNvPr id="15" name="Text Placeholder 21"/>
          <p:cNvSpPr>
            <a:spLocks noGrp="1"/>
          </p:cNvSpPr>
          <p:nvPr>
            <p:ph type="body" sz="quarter" idx="19" hasCustomPrompt="1"/>
          </p:nvPr>
        </p:nvSpPr>
        <p:spPr>
          <a:xfrm>
            <a:off x="4636799" y="5768975"/>
            <a:ext cx="3984913" cy="397825"/>
          </a:xfrm>
        </p:spPr>
        <p:txBody>
          <a:bodyPr/>
          <a:lstStyle>
            <a:lvl1pPr marL="0">
              <a:lnSpc>
                <a:spcPts val="1200"/>
              </a:lnSpc>
              <a:buFontTx/>
              <a:buNone/>
              <a:defRPr sz="1200"/>
            </a:lvl1pPr>
            <a:lvl2pPr>
              <a:buFontTx/>
              <a:buNone/>
              <a:defRPr sz="1200"/>
            </a:lvl2pPr>
            <a:lvl3pPr>
              <a:buFontTx/>
              <a:buNone/>
              <a:defRPr sz="1200"/>
            </a:lvl3pPr>
            <a:lvl4pPr>
              <a:buFontTx/>
              <a:buNone/>
              <a:defRPr sz="1200"/>
            </a:lvl4pPr>
            <a:lvl5pPr>
              <a:buFontTx/>
              <a:buNone/>
              <a:defRPr sz="1200"/>
            </a:lvl5pPr>
          </a:lstStyle>
          <a:p>
            <a:r>
              <a:rPr lang="de-CH" dirty="0" smtClean="0"/>
              <a:t>Caption / légende</a:t>
            </a:r>
            <a:endParaRPr lang="fr-LU" dirty="0"/>
          </a:p>
        </p:txBody>
      </p:sp>
      <p:sp>
        <p:nvSpPr>
          <p:cNvPr id="16" name="Text Placeholder 19"/>
          <p:cNvSpPr>
            <a:spLocks noGrp="1"/>
          </p:cNvSpPr>
          <p:nvPr>
            <p:ph type="body" sz="quarter" idx="21" hasCustomPrompt="1"/>
          </p:nvPr>
        </p:nvSpPr>
        <p:spPr>
          <a:xfrm>
            <a:off x="4636800" y="1134000"/>
            <a:ext cx="3974400" cy="315912"/>
          </a:xfrm>
        </p:spPr>
        <p:txBody>
          <a:bodyPr/>
          <a:lstStyle>
            <a:lvl1pPr>
              <a:buFontTx/>
              <a:buNone/>
              <a:defRPr sz="2000" b="1" cap="all" baseline="0">
                <a:solidFill>
                  <a:srgbClr val="0099FF"/>
                </a:solidFill>
              </a:defRPr>
            </a:lvl1pPr>
          </a:lstStyle>
          <a:p>
            <a:r>
              <a:rPr lang="de-CH" dirty="0" smtClean="0"/>
              <a:t>Subtitel / Sous-titre</a:t>
            </a:r>
            <a:endParaRPr lang="fr-LU" dirty="0" smtClean="0"/>
          </a:p>
        </p:txBody>
      </p:sp>
      <p:sp>
        <p:nvSpPr>
          <p:cNvPr id="21" name="Text Placeholder 21"/>
          <p:cNvSpPr>
            <a:spLocks noGrp="1"/>
          </p:cNvSpPr>
          <p:nvPr>
            <p:ph type="body" sz="quarter" idx="23" hasCustomPrompt="1"/>
          </p:nvPr>
        </p:nvSpPr>
        <p:spPr>
          <a:xfrm>
            <a:off x="4636800" y="3428775"/>
            <a:ext cx="3984913" cy="397825"/>
          </a:xfrm>
        </p:spPr>
        <p:txBody>
          <a:bodyPr/>
          <a:lstStyle>
            <a:lvl1pPr marL="0">
              <a:lnSpc>
                <a:spcPts val="1200"/>
              </a:lnSpc>
              <a:buFontTx/>
              <a:buNone/>
              <a:defRPr sz="1200"/>
            </a:lvl1pPr>
            <a:lvl2pPr>
              <a:buFontTx/>
              <a:buNone/>
              <a:defRPr sz="1200"/>
            </a:lvl2pPr>
            <a:lvl3pPr>
              <a:buFontTx/>
              <a:buNone/>
              <a:defRPr sz="1200"/>
            </a:lvl3pPr>
            <a:lvl4pPr>
              <a:buFontTx/>
              <a:buNone/>
              <a:defRPr sz="1200"/>
            </a:lvl4pPr>
            <a:lvl5pPr>
              <a:buFontTx/>
              <a:buNone/>
              <a:defRPr sz="1200"/>
            </a:lvl5pPr>
          </a:lstStyle>
          <a:p>
            <a:r>
              <a:rPr lang="de-CH" dirty="0" smtClean="0"/>
              <a:t>Caption / légende</a:t>
            </a:r>
            <a:endParaRPr lang="fr-LU" dirty="0"/>
          </a:p>
        </p:txBody>
      </p:sp>
      <p:sp>
        <p:nvSpPr>
          <p:cNvPr id="25" name="Slide Number Placeholder 5"/>
          <p:cNvSpPr txBox="1">
            <a:spLocks/>
          </p:cNvSpPr>
          <p:nvPr userDrawn="1"/>
        </p:nvSpPr>
        <p:spPr>
          <a:xfrm>
            <a:off x="457200" y="6134400"/>
            <a:ext cx="408480" cy="360000"/>
          </a:xfrm>
          <a:prstGeom prst="rect">
            <a:avLst/>
          </a:prstGeom>
        </p:spPr>
        <p:txBody>
          <a:bodyPr vert="horz" lIns="91440" tIns="45720" rIns="91440" bIns="45720" rtlCol="0" anchor="ctr"/>
          <a:lstStyle>
            <a:defPPr>
              <a:defRPr lang="lb-LU"/>
            </a:defPPr>
            <a:lvl1pPr marL="0" algn="r" defTabSz="914400" rtl="0" eaLnBrk="1" latinLnBrk="0" hangingPunct="1">
              <a:defRPr sz="1000" kern="1200">
                <a:solidFill>
                  <a:srgbClr val="E3061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A7019F9B-5CA8-4FF9-B30F-00BE0557E350}" type="slidenum">
              <a:rPr lang="lb-LU" b="1" smtClean="0"/>
              <a:pPr algn="l"/>
              <a:t>‹#›</a:t>
            </a:fld>
            <a:endParaRPr lang="lb-LU" b="1" dirty="0"/>
          </a:p>
        </p:txBody>
      </p:sp>
      <p:sp>
        <p:nvSpPr>
          <p:cNvPr id="17" name="Content Placeholder 2"/>
          <p:cNvSpPr>
            <a:spLocks noGrp="1"/>
          </p:cNvSpPr>
          <p:nvPr>
            <p:ph sz="half" idx="16" hasCustomPrompt="1"/>
          </p:nvPr>
        </p:nvSpPr>
        <p:spPr>
          <a:xfrm>
            <a:off x="468325" y="1627200"/>
            <a:ext cx="3960000" cy="4140000"/>
          </a:xfrm>
        </p:spPr>
        <p:txBody>
          <a:bodyPr/>
          <a:lstStyle>
            <a:lvl1pPr>
              <a:defRPr sz="1800"/>
            </a:lvl1pPr>
            <a:lvl2pPr>
              <a:defRPr sz="1700"/>
            </a:lvl2pPr>
            <a:lvl3pPr>
              <a:defRPr sz="1600"/>
            </a:lvl3pPr>
            <a:lvl4pPr>
              <a:defRPr sz="1600"/>
            </a:lvl4pPr>
            <a:lvl5pPr>
              <a:defRPr sz="1600"/>
            </a:lvl5pPr>
            <a:lvl6pPr>
              <a:defRPr sz="1800"/>
            </a:lvl6pPr>
            <a:lvl7pPr>
              <a:defRPr sz="1800"/>
            </a:lvl7pPr>
            <a:lvl8pPr>
              <a:defRPr sz="1800"/>
            </a:lvl8pPr>
            <a:lvl9pPr>
              <a:defRPr sz="1800"/>
            </a:lvl9pPr>
          </a:lstStyle>
          <a:p>
            <a:r>
              <a:rPr lang="fr-LU" dirty="0" err="1" smtClean="0"/>
              <a:t>Lorem</a:t>
            </a:r>
            <a:r>
              <a:rPr lang="fr-LU" dirty="0" smtClean="0"/>
              <a:t> </a:t>
            </a:r>
            <a:r>
              <a:rPr lang="fr-LU" dirty="0" err="1" smtClean="0"/>
              <a:t>ipsum</a:t>
            </a:r>
            <a:r>
              <a:rPr lang="fr-LU" dirty="0" smtClean="0"/>
              <a:t> </a:t>
            </a:r>
            <a:r>
              <a:rPr lang="fr-LU" dirty="0" err="1" smtClean="0"/>
              <a:t>dolor</a:t>
            </a:r>
            <a:r>
              <a:rPr lang="fr-LU" dirty="0" smtClean="0"/>
              <a:t> </a:t>
            </a:r>
            <a:r>
              <a:rPr lang="fr-LU" dirty="0" err="1" smtClean="0"/>
              <a:t>sit</a:t>
            </a:r>
            <a:r>
              <a:rPr lang="fr-LU" dirty="0" smtClean="0"/>
              <a:t> </a:t>
            </a:r>
            <a:r>
              <a:rPr lang="fr-LU" dirty="0" err="1" smtClean="0"/>
              <a:t>amet</a:t>
            </a:r>
            <a:endParaRPr lang="fr-LU" dirty="0" smtClean="0"/>
          </a:p>
          <a:p>
            <a:pPr lvl="1"/>
            <a:r>
              <a:rPr lang="fr-LU" dirty="0" err="1" smtClean="0"/>
              <a:t>Aenean</a:t>
            </a:r>
            <a:r>
              <a:rPr lang="fr-LU" dirty="0" smtClean="0"/>
              <a:t> massa</a:t>
            </a:r>
          </a:p>
          <a:p>
            <a:pPr lvl="1"/>
            <a:r>
              <a:rPr lang="fr-LU" dirty="0" smtClean="0"/>
              <a:t>Cum </a:t>
            </a:r>
            <a:r>
              <a:rPr lang="fr-LU" dirty="0" err="1" smtClean="0"/>
              <a:t>sociis</a:t>
            </a:r>
            <a:r>
              <a:rPr lang="fr-LU" dirty="0" smtClean="0"/>
              <a:t> </a:t>
            </a:r>
            <a:r>
              <a:rPr lang="fr-LU" dirty="0" err="1" smtClean="0"/>
              <a:t>natoque</a:t>
            </a:r>
            <a:r>
              <a:rPr lang="fr-LU" dirty="0" smtClean="0"/>
              <a:t> </a:t>
            </a:r>
            <a:r>
              <a:rPr lang="fr-LU" dirty="0" err="1" smtClean="0"/>
              <a:t>penatibus</a:t>
            </a:r>
            <a:r>
              <a:rPr lang="fr-LU" dirty="0" smtClean="0"/>
              <a:t> </a:t>
            </a:r>
          </a:p>
          <a:p>
            <a:pPr lvl="2"/>
            <a:r>
              <a:rPr lang="fr-LU" dirty="0" smtClean="0"/>
              <a:t>et </a:t>
            </a:r>
            <a:r>
              <a:rPr lang="fr-LU" dirty="0" err="1" smtClean="0"/>
              <a:t>magnis</a:t>
            </a:r>
            <a:r>
              <a:rPr lang="fr-LU" dirty="0" smtClean="0"/>
              <a:t> dis </a:t>
            </a:r>
            <a:r>
              <a:rPr lang="fr-LU" dirty="0" err="1" smtClean="0"/>
              <a:t>parturient</a:t>
            </a:r>
            <a:endParaRPr lang="fr-LU" dirty="0" smtClean="0"/>
          </a:p>
          <a:p>
            <a:pPr lvl="3"/>
            <a:r>
              <a:rPr lang="de-CH" dirty="0" smtClean="0"/>
              <a:t>lorem ipsum</a:t>
            </a:r>
          </a:p>
          <a:p>
            <a:pPr lvl="4"/>
            <a:r>
              <a:rPr lang="de-CH" dirty="0" smtClean="0"/>
              <a:t>lorem ipsum</a:t>
            </a:r>
            <a:endParaRPr lang="fr-LU" dirty="0" smtClean="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S_IMAGES">
    <p:spTree>
      <p:nvGrpSpPr>
        <p:cNvPr id="1" name=""/>
        <p:cNvGrpSpPr/>
        <p:nvPr/>
      </p:nvGrpSpPr>
      <p:grpSpPr>
        <a:xfrm>
          <a:off x="0" y="0"/>
          <a:ext cx="0" cy="0"/>
          <a:chOff x="0" y="0"/>
          <a:chExt cx="0" cy="0"/>
        </a:xfrm>
      </p:grpSpPr>
      <p:pic>
        <p:nvPicPr>
          <p:cNvPr id="10" name="Picture 9" descr="NB_PPT_Template_INTERIEUR.png"/>
          <p:cNvPicPr>
            <a:picLocks noChangeAspect="1"/>
          </p:cNvPicPr>
          <p:nvPr userDrawn="1"/>
        </p:nvPicPr>
        <p:blipFill>
          <a:blip r:embed="rId2" cstate="print"/>
          <a:stretch>
            <a:fillRect/>
          </a:stretch>
        </p:blipFill>
        <p:spPr>
          <a:xfrm>
            <a:off x="0" y="0"/>
            <a:ext cx="9144000" cy="6858000"/>
          </a:xfrm>
          <a:prstGeom prst="rect">
            <a:avLst/>
          </a:prstGeom>
        </p:spPr>
      </p:pic>
      <p:sp>
        <p:nvSpPr>
          <p:cNvPr id="7" name="Date Placeholder 6"/>
          <p:cNvSpPr>
            <a:spLocks noGrp="1"/>
          </p:cNvSpPr>
          <p:nvPr>
            <p:ph type="dt" sz="half" idx="10"/>
          </p:nvPr>
        </p:nvSpPr>
        <p:spPr/>
        <p:txBody>
          <a:bodyPr/>
          <a:lstStyle/>
          <a:p>
            <a:fld id="{6DD85014-4865-40B2-9A7C-38A2C863DC68}" type="datetimeFigureOut">
              <a:rPr lang="fr-LU" smtClean="0"/>
              <a:pPr/>
              <a:t>24/12/2019</a:t>
            </a:fld>
            <a:endParaRPr lang="fr-LU" dirty="0"/>
          </a:p>
        </p:txBody>
      </p:sp>
      <p:sp>
        <p:nvSpPr>
          <p:cNvPr id="8" name="Footer Placeholder 7"/>
          <p:cNvSpPr>
            <a:spLocks noGrp="1"/>
          </p:cNvSpPr>
          <p:nvPr>
            <p:ph type="ftr" sz="quarter" idx="11"/>
          </p:nvPr>
        </p:nvSpPr>
        <p:spPr/>
        <p:txBody>
          <a:bodyPr/>
          <a:lstStyle/>
          <a:p>
            <a:endParaRPr lang="fr-LU" dirty="0"/>
          </a:p>
        </p:txBody>
      </p:sp>
      <p:sp>
        <p:nvSpPr>
          <p:cNvPr id="22" name="Text Placeholder 10"/>
          <p:cNvSpPr>
            <a:spLocks noGrp="1"/>
          </p:cNvSpPr>
          <p:nvPr>
            <p:ph type="body" sz="quarter" idx="15" hasCustomPrompt="1"/>
          </p:nvPr>
        </p:nvSpPr>
        <p:spPr>
          <a:xfrm>
            <a:off x="457200" y="323655"/>
            <a:ext cx="8164513" cy="484187"/>
          </a:xfrm>
        </p:spPr>
        <p:txBody>
          <a:bodyPr/>
          <a:lstStyle>
            <a:lvl1pPr>
              <a:buFontTx/>
              <a:buNone/>
              <a:defRPr sz="2300" b="1" cap="all" baseline="0"/>
            </a:lvl1pPr>
            <a:lvl2pPr>
              <a:buFontTx/>
              <a:buNone/>
              <a:defRPr sz="2000" b="1" cap="all" baseline="0"/>
            </a:lvl2pPr>
            <a:lvl3pPr>
              <a:buFontTx/>
              <a:buNone/>
              <a:defRPr sz="2000" b="1" cap="all" baseline="0"/>
            </a:lvl3pPr>
            <a:lvl4pPr>
              <a:buFontTx/>
              <a:buNone/>
              <a:defRPr sz="2000" b="1" cap="all" baseline="0"/>
            </a:lvl4pPr>
            <a:lvl5pPr>
              <a:buFontTx/>
              <a:buNone/>
              <a:defRPr sz="2000" b="1" cap="all" baseline="0"/>
            </a:lvl5pPr>
          </a:lstStyle>
          <a:p>
            <a:r>
              <a:rPr lang="de-CH" dirty="0" smtClean="0"/>
              <a:t>Pagetitel / titre de la page</a:t>
            </a:r>
            <a:endParaRPr lang="fr-LU" dirty="0" smtClean="0"/>
          </a:p>
        </p:txBody>
      </p:sp>
      <p:sp>
        <p:nvSpPr>
          <p:cNvPr id="23" name="Text Placeholder 19"/>
          <p:cNvSpPr>
            <a:spLocks noGrp="1"/>
          </p:cNvSpPr>
          <p:nvPr>
            <p:ph type="body" sz="quarter" idx="17" hasCustomPrompt="1"/>
          </p:nvPr>
        </p:nvSpPr>
        <p:spPr>
          <a:xfrm>
            <a:off x="457200" y="1132868"/>
            <a:ext cx="3971125" cy="315912"/>
          </a:xfrm>
        </p:spPr>
        <p:txBody>
          <a:bodyPr/>
          <a:lstStyle>
            <a:lvl1pPr>
              <a:buFontTx/>
              <a:buNone/>
              <a:defRPr sz="2000" b="1" cap="all" baseline="0">
                <a:solidFill>
                  <a:srgbClr val="0099FF"/>
                </a:solidFill>
              </a:defRPr>
            </a:lvl1pPr>
          </a:lstStyle>
          <a:p>
            <a:r>
              <a:rPr lang="de-CH" dirty="0" smtClean="0"/>
              <a:t>Subtitel / Sous-titre</a:t>
            </a:r>
            <a:endParaRPr lang="fr-LU" dirty="0" smtClean="0"/>
          </a:p>
        </p:txBody>
      </p:sp>
      <p:sp>
        <p:nvSpPr>
          <p:cNvPr id="27" name="Picture Placeholder 15"/>
          <p:cNvSpPr>
            <a:spLocks noGrp="1"/>
          </p:cNvSpPr>
          <p:nvPr>
            <p:ph type="pic" sz="quarter" idx="13"/>
          </p:nvPr>
        </p:nvSpPr>
        <p:spPr>
          <a:xfrm>
            <a:off x="4751388" y="1628775"/>
            <a:ext cx="3870325" cy="1800000"/>
          </a:xfrm>
        </p:spPr>
        <p:txBody>
          <a:bodyPr/>
          <a:lstStyle/>
          <a:p>
            <a:endParaRPr lang="fr-LU" dirty="0"/>
          </a:p>
        </p:txBody>
      </p:sp>
      <p:sp>
        <p:nvSpPr>
          <p:cNvPr id="13" name="Picture Placeholder 15"/>
          <p:cNvSpPr>
            <a:spLocks noGrp="1"/>
          </p:cNvSpPr>
          <p:nvPr>
            <p:ph type="pic" sz="quarter" idx="22"/>
          </p:nvPr>
        </p:nvSpPr>
        <p:spPr>
          <a:xfrm>
            <a:off x="4752000" y="3968775"/>
            <a:ext cx="3870325" cy="1800000"/>
          </a:xfrm>
        </p:spPr>
        <p:txBody>
          <a:bodyPr/>
          <a:lstStyle/>
          <a:p>
            <a:endParaRPr lang="fr-LU" dirty="0"/>
          </a:p>
        </p:txBody>
      </p:sp>
      <p:sp>
        <p:nvSpPr>
          <p:cNvPr id="15" name="Text Placeholder 21"/>
          <p:cNvSpPr>
            <a:spLocks noGrp="1"/>
          </p:cNvSpPr>
          <p:nvPr>
            <p:ph type="body" sz="quarter" idx="19" hasCustomPrompt="1"/>
          </p:nvPr>
        </p:nvSpPr>
        <p:spPr>
          <a:xfrm>
            <a:off x="4636799" y="5768975"/>
            <a:ext cx="3984913" cy="397825"/>
          </a:xfrm>
        </p:spPr>
        <p:txBody>
          <a:bodyPr/>
          <a:lstStyle>
            <a:lvl1pPr marL="0">
              <a:lnSpc>
                <a:spcPts val="1200"/>
              </a:lnSpc>
              <a:buFontTx/>
              <a:buNone/>
              <a:defRPr sz="1200"/>
            </a:lvl1pPr>
            <a:lvl2pPr>
              <a:buFontTx/>
              <a:buNone/>
              <a:defRPr sz="1200"/>
            </a:lvl2pPr>
            <a:lvl3pPr>
              <a:buFontTx/>
              <a:buNone/>
              <a:defRPr sz="1200"/>
            </a:lvl3pPr>
            <a:lvl4pPr>
              <a:buFontTx/>
              <a:buNone/>
              <a:defRPr sz="1200"/>
            </a:lvl4pPr>
            <a:lvl5pPr>
              <a:buFontTx/>
              <a:buNone/>
              <a:defRPr sz="1200"/>
            </a:lvl5pPr>
          </a:lstStyle>
          <a:p>
            <a:r>
              <a:rPr lang="de-CH" dirty="0" smtClean="0"/>
              <a:t>Caption / légende</a:t>
            </a:r>
            <a:endParaRPr lang="fr-LU" dirty="0"/>
          </a:p>
        </p:txBody>
      </p:sp>
      <p:sp>
        <p:nvSpPr>
          <p:cNvPr id="21" name="Text Placeholder 21"/>
          <p:cNvSpPr>
            <a:spLocks noGrp="1"/>
          </p:cNvSpPr>
          <p:nvPr>
            <p:ph type="body" sz="quarter" idx="23" hasCustomPrompt="1"/>
          </p:nvPr>
        </p:nvSpPr>
        <p:spPr>
          <a:xfrm>
            <a:off x="4636800" y="3428775"/>
            <a:ext cx="3984913" cy="397825"/>
          </a:xfrm>
        </p:spPr>
        <p:txBody>
          <a:bodyPr/>
          <a:lstStyle>
            <a:lvl1pPr marL="0">
              <a:lnSpc>
                <a:spcPts val="1200"/>
              </a:lnSpc>
              <a:buFontTx/>
              <a:buNone/>
              <a:defRPr sz="1200"/>
            </a:lvl1pPr>
            <a:lvl2pPr>
              <a:buFontTx/>
              <a:buNone/>
              <a:defRPr sz="1200"/>
            </a:lvl2pPr>
            <a:lvl3pPr>
              <a:buFontTx/>
              <a:buNone/>
              <a:defRPr sz="1200"/>
            </a:lvl3pPr>
            <a:lvl4pPr>
              <a:buFontTx/>
              <a:buNone/>
              <a:defRPr sz="1200"/>
            </a:lvl4pPr>
            <a:lvl5pPr>
              <a:buFontTx/>
              <a:buNone/>
              <a:defRPr sz="1200"/>
            </a:lvl5pPr>
          </a:lstStyle>
          <a:p>
            <a:r>
              <a:rPr lang="de-CH" dirty="0" smtClean="0"/>
              <a:t>Caption / légende</a:t>
            </a:r>
            <a:endParaRPr lang="fr-LU" dirty="0"/>
          </a:p>
        </p:txBody>
      </p:sp>
      <p:sp>
        <p:nvSpPr>
          <p:cNvPr id="25" name="Slide Number Placeholder 5"/>
          <p:cNvSpPr txBox="1">
            <a:spLocks/>
          </p:cNvSpPr>
          <p:nvPr userDrawn="1"/>
        </p:nvSpPr>
        <p:spPr>
          <a:xfrm>
            <a:off x="457200" y="6134400"/>
            <a:ext cx="408480" cy="360000"/>
          </a:xfrm>
          <a:prstGeom prst="rect">
            <a:avLst/>
          </a:prstGeom>
        </p:spPr>
        <p:txBody>
          <a:bodyPr vert="horz" lIns="91440" tIns="45720" rIns="91440" bIns="45720" rtlCol="0" anchor="ctr"/>
          <a:lstStyle>
            <a:defPPr>
              <a:defRPr lang="lb-LU"/>
            </a:defPPr>
            <a:lvl1pPr marL="0" algn="r" defTabSz="914400" rtl="0" eaLnBrk="1" latinLnBrk="0" hangingPunct="1">
              <a:defRPr sz="1000" kern="1200">
                <a:solidFill>
                  <a:srgbClr val="E3061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A7019F9B-5CA8-4FF9-B30F-00BE0557E350}" type="slidenum">
              <a:rPr lang="lb-LU" b="1" smtClean="0"/>
              <a:pPr algn="l"/>
              <a:t>‹#›</a:t>
            </a:fld>
            <a:endParaRPr lang="lb-LU" b="1" dirty="0"/>
          </a:p>
        </p:txBody>
      </p:sp>
      <p:sp>
        <p:nvSpPr>
          <p:cNvPr id="14" name="Picture Placeholder 15"/>
          <p:cNvSpPr>
            <a:spLocks noGrp="1"/>
          </p:cNvSpPr>
          <p:nvPr>
            <p:ph type="pic" sz="quarter" idx="24"/>
          </p:nvPr>
        </p:nvSpPr>
        <p:spPr>
          <a:xfrm>
            <a:off x="558000" y="1628800"/>
            <a:ext cx="3870325" cy="1800000"/>
          </a:xfrm>
        </p:spPr>
        <p:txBody>
          <a:bodyPr/>
          <a:lstStyle/>
          <a:p>
            <a:endParaRPr lang="fr-LU" dirty="0"/>
          </a:p>
        </p:txBody>
      </p:sp>
      <p:sp>
        <p:nvSpPr>
          <p:cNvPr id="18" name="Picture Placeholder 15"/>
          <p:cNvSpPr>
            <a:spLocks noGrp="1"/>
          </p:cNvSpPr>
          <p:nvPr>
            <p:ph type="pic" sz="quarter" idx="25"/>
          </p:nvPr>
        </p:nvSpPr>
        <p:spPr>
          <a:xfrm>
            <a:off x="558000" y="3968800"/>
            <a:ext cx="3870325" cy="1800000"/>
          </a:xfrm>
        </p:spPr>
        <p:txBody>
          <a:bodyPr/>
          <a:lstStyle/>
          <a:p>
            <a:endParaRPr lang="fr-LU" dirty="0"/>
          </a:p>
        </p:txBody>
      </p:sp>
      <p:sp>
        <p:nvSpPr>
          <p:cNvPr id="19" name="Text Placeholder 21"/>
          <p:cNvSpPr>
            <a:spLocks noGrp="1"/>
          </p:cNvSpPr>
          <p:nvPr>
            <p:ph type="body" sz="quarter" idx="26" hasCustomPrompt="1"/>
          </p:nvPr>
        </p:nvSpPr>
        <p:spPr>
          <a:xfrm>
            <a:off x="457200" y="5769000"/>
            <a:ext cx="3984913" cy="397825"/>
          </a:xfrm>
        </p:spPr>
        <p:txBody>
          <a:bodyPr/>
          <a:lstStyle>
            <a:lvl1pPr marL="0">
              <a:lnSpc>
                <a:spcPts val="1200"/>
              </a:lnSpc>
              <a:buFontTx/>
              <a:buNone/>
              <a:defRPr sz="1200"/>
            </a:lvl1pPr>
            <a:lvl2pPr>
              <a:buFontTx/>
              <a:buNone/>
              <a:defRPr sz="1200"/>
            </a:lvl2pPr>
            <a:lvl3pPr>
              <a:buFontTx/>
              <a:buNone/>
              <a:defRPr sz="1200"/>
            </a:lvl3pPr>
            <a:lvl4pPr>
              <a:buFontTx/>
              <a:buNone/>
              <a:defRPr sz="1200"/>
            </a:lvl4pPr>
            <a:lvl5pPr>
              <a:buFontTx/>
              <a:buNone/>
              <a:defRPr sz="1200"/>
            </a:lvl5pPr>
          </a:lstStyle>
          <a:p>
            <a:r>
              <a:rPr lang="de-CH" dirty="0" smtClean="0"/>
              <a:t>Caption / légende</a:t>
            </a:r>
            <a:endParaRPr lang="fr-LU" dirty="0"/>
          </a:p>
        </p:txBody>
      </p:sp>
      <p:sp>
        <p:nvSpPr>
          <p:cNvPr id="20" name="Text Placeholder 21"/>
          <p:cNvSpPr>
            <a:spLocks noGrp="1"/>
          </p:cNvSpPr>
          <p:nvPr>
            <p:ph type="body" sz="quarter" idx="27" hasCustomPrompt="1"/>
          </p:nvPr>
        </p:nvSpPr>
        <p:spPr>
          <a:xfrm>
            <a:off x="457200" y="3428800"/>
            <a:ext cx="3984913" cy="397825"/>
          </a:xfrm>
        </p:spPr>
        <p:txBody>
          <a:bodyPr/>
          <a:lstStyle>
            <a:lvl1pPr marL="0">
              <a:lnSpc>
                <a:spcPts val="1200"/>
              </a:lnSpc>
              <a:buFontTx/>
              <a:buNone/>
              <a:defRPr sz="1200"/>
            </a:lvl1pPr>
            <a:lvl2pPr>
              <a:buFontTx/>
              <a:buNone/>
              <a:defRPr sz="1200"/>
            </a:lvl2pPr>
            <a:lvl3pPr>
              <a:buFontTx/>
              <a:buNone/>
              <a:defRPr sz="1200"/>
            </a:lvl3pPr>
            <a:lvl4pPr>
              <a:buFontTx/>
              <a:buNone/>
              <a:defRPr sz="1200"/>
            </a:lvl4pPr>
            <a:lvl5pPr>
              <a:buFontTx/>
              <a:buNone/>
              <a:defRPr sz="1200"/>
            </a:lvl5pPr>
          </a:lstStyle>
          <a:p>
            <a:r>
              <a:rPr lang="de-CH" dirty="0" smtClean="0"/>
              <a:t>Caption / légende</a:t>
            </a:r>
            <a:endParaRPr lang="fr-LU"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pic>
        <p:nvPicPr>
          <p:cNvPr id="10" name="Picture 9" descr="NB_PPT_Template_INTERIEUR.png"/>
          <p:cNvPicPr>
            <a:picLocks noChangeAspect="1"/>
          </p:cNvPicPr>
          <p:nvPr userDrawn="1"/>
        </p:nvPicPr>
        <p:blipFill>
          <a:blip r:embed="rId2" cstate="print"/>
          <a:stretch>
            <a:fillRect/>
          </a:stretch>
        </p:blipFill>
        <p:spPr>
          <a:xfrm>
            <a:off x="0" y="0"/>
            <a:ext cx="9144000" cy="6858000"/>
          </a:xfrm>
          <a:prstGeom prst="rect">
            <a:avLst/>
          </a:prstGeom>
        </p:spPr>
      </p:pic>
      <p:sp>
        <p:nvSpPr>
          <p:cNvPr id="7" name="Date Placeholder 6"/>
          <p:cNvSpPr>
            <a:spLocks noGrp="1"/>
          </p:cNvSpPr>
          <p:nvPr>
            <p:ph type="dt" sz="half" idx="10"/>
          </p:nvPr>
        </p:nvSpPr>
        <p:spPr/>
        <p:txBody>
          <a:bodyPr/>
          <a:lstStyle/>
          <a:p>
            <a:fld id="{6DD85014-4865-40B2-9A7C-38A2C863DC68}" type="datetimeFigureOut">
              <a:rPr lang="fr-LU" smtClean="0"/>
              <a:pPr/>
              <a:t>24/12/2019</a:t>
            </a:fld>
            <a:endParaRPr lang="fr-LU" dirty="0"/>
          </a:p>
        </p:txBody>
      </p:sp>
      <p:sp>
        <p:nvSpPr>
          <p:cNvPr id="8" name="Footer Placeholder 7"/>
          <p:cNvSpPr>
            <a:spLocks noGrp="1"/>
          </p:cNvSpPr>
          <p:nvPr>
            <p:ph type="ftr" sz="quarter" idx="11"/>
          </p:nvPr>
        </p:nvSpPr>
        <p:spPr/>
        <p:txBody>
          <a:bodyPr/>
          <a:lstStyle/>
          <a:p>
            <a:endParaRPr lang="fr-LU" dirty="0"/>
          </a:p>
        </p:txBody>
      </p:sp>
      <p:sp>
        <p:nvSpPr>
          <p:cNvPr id="18" name="Text Placeholder 10"/>
          <p:cNvSpPr>
            <a:spLocks noGrp="1"/>
          </p:cNvSpPr>
          <p:nvPr>
            <p:ph type="body" sz="quarter" idx="13" hasCustomPrompt="1"/>
          </p:nvPr>
        </p:nvSpPr>
        <p:spPr>
          <a:xfrm>
            <a:off x="457200" y="323655"/>
            <a:ext cx="8164513" cy="484187"/>
          </a:xfrm>
        </p:spPr>
        <p:txBody>
          <a:bodyPr/>
          <a:lstStyle>
            <a:lvl1pPr>
              <a:buFontTx/>
              <a:buNone/>
              <a:defRPr sz="2300" b="1" cap="all" baseline="0"/>
            </a:lvl1pPr>
            <a:lvl2pPr>
              <a:buFontTx/>
              <a:buNone/>
              <a:defRPr sz="2000" b="1" cap="all" baseline="0"/>
            </a:lvl2pPr>
            <a:lvl3pPr>
              <a:buFontTx/>
              <a:buNone/>
              <a:defRPr sz="2000" b="1" cap="all" baseline="0"/>
            </a:lvl3pPr>
            <a:lvl4pPr>
              <a:buFontTx/>
              <a:buNone/>
              <a:defRPr sz="2000" b="1" cap="all" baseline="0"/>
            </a:lvl4pPr>
            <a:lvl5pPr>
              <a:buFontTx/>
              <a:buNone/>
              <a:defRPr sz="2000" b="1" cap="all" baseline="0"/>
            </a:lvl5pPr>
          </a:lstStyle>
          <a:p>
            <a:r>
              <a:rPr lang="de-CH" dirty="0" smtClean="0"/>
              <a:t>Pagetitel / titre de la page</a:t>
            </a:r>
            <a:endParaRPr lang="fr-LU" dirty="0" smtClean="0"/>
          </a:p>
        </p:txBody>
      </p:sp>
      <p:sp>
        <p:nvSpPr>
          <p:cNvPr id="19" name="Text Placeholder 19"/>
          <p:cNvSpPr>
            <a:spLocks noGrp="1"/>
          </p:cNvSpPr>
          <p:nvPr>
            <p:ph type="body" sz="quarter" idx="17" hasCustomPrompt="1"/>
          </p:nvPr>
        </p:nvSpPr>
        <p:spPr>
          <a:xfrm>
            <a:off x="457200" y="1132868"/>
            <a:ext cx="8154000" cy="315912"/>
          </a:xfrm>
        </p:spPr>
        <p:txBody>
          <a:bodyPr/>
          <a:lstStyle>
            <a:lvl1pPr>
              <a:buFontTx/>
              <a:buNone/>
              <a:defRPr sz="2000" b="1" cap="all" baseline="0">
                <a:solidFill>
                  <a:srgbClr val="0099FF"/>
                </a:solidFill>
              </a:defRPr>
            </a:lvl1pPr>
          </a:lstStyle>
          <a:p>
            <a:r>
              <a:rPr lang="de-CH" dirty="0" smtClean="0"/>
              <a:t>Subtitel / Sous-titre</a:t>
            </a:r>
            <a:endParaRPr lang="fr-LU" dirty="0" smtClean="0"/>
          </a:p>
        </p:txBody>
      </p:sp>
      <p:sp>
        <p:nvSpPr>
          <p:cNvPr id="20" name="Picture Placeholder 15"/>
          <p:cNvSpPr>
            <a:spLocks noGrp="1"/>
          </p:cNvSpPr>
          <p:nvPr>
            <p:ph type="pic" sz="quarter" idx="18"/>
          </p:nvPr>
        </p:nvSpPr>
        <p:spPr>
          <a:xfrm>
            <a:off x="557999" y="1538790"/>
            <a:ext cx="8063713" cy="4140000"/>
          </a:xfrm>
        </p:spPr>
        <p:txBody>
          <a:bodyPr/>
          <a:lstStyle/>
          <a:p>
            <a:endParaRPr lang="fr-LU" dirty="0"/>
          </a:p>
        </p:txBody>
      </p:sp>
      <p:sp>
        <p:nvSpPr>
          <p:cNvPr id="21" name="Text Placeholder 21"/>
          <p:cNvSpPr>
            <a:spLocks noGrp="1"/>
          </p:cNvSpPr>
          <p:nvPr>
            <p:ph type="body" sz="quarter" idx="20" hasCustomPrompt="1"/>
          </p:nvPr>
        </p:nvSpPr>
        <p:spPr>
          <a:xfrm>
            <a:off x="457199" y="5768975"/>
            <a:ext cx="8164514" cy="397825"/>
          </a:xfrm>
        </p:spPr>
        <p:txBody>
          <a:bodyPr/>
          <a:lstStyle>
            <a:lvl1pPr marL="0">
              <a:lnSpc>
                <a:spcPts val="1200"/>
              </a:lnSpc>
              <a:buFontTx/>
              <a:buNone/>
              <a:defRPr sz="1200"/>
            </a:lvl1pPr>
            <a:lvl2pPr>
              <a:buFontTx/>
              <a:buNone/>
              <a:defRPr sz="1200"/>
            </a:lvl2pPr>
            <a:lvl3pPr>
              <a:buFontTx/>
              <a:buNone/>
              <a:defRPr sz="1200"/>
            </a:lvl3pPr>
            <a:lvl4pPr>
              <a:buFontTx/>
              <a:buNone/>
              <a:defRPr sz="1200"/>
            </a:lvl4pPr>
            <a:lvl5pPr>
              <a:buFontTx/>
              <a:buNone/>
              <a:defRPr sz="1200"/>
            </a:lvl5pPr>
          </a:lstStyle>
          <a:p>
            <a:r>
              <a:rPr lang="de-CH" dirty="0" smtClean="0"/>
              <a:t>Caption / légende</a:t>
            </a:r>
            <a:endParaRPr lang="fr-LU" dirty="0"/>
          </a:p>
        </p:txBody>
      </p:sp>
      <p:sp>
        <p:nvSpPr>
          <p:cNvPr id="22" name="Slide Number Placeholder 5"/>
          <p:cNvSpPr txBox="1">
            <a:spLocks/>
          </p:cNvSpPr>
          <p:nvPr userDrawn="1"/>
        </p:nvSpPr>
        <p:spPr>
          <a:xfrm>
            <a:off x="457200" y="6134400"/>
            <a:ext cx="408480" cy="360000"/>
          </a:xfrm>
          <a:prstGeom prst="rect">
            <a:avLst/>
          </a:prstGeom>
        </p:spPr>
        <p:txBody>
          <a:bodyPr vert="horz" lIns="91440" tIns="45720" rIns="91440" bIns="45720" rtlCol="0" anchor="ctr"/>
          <a:lstStyle>
            <a:defPPr>
              <a:defRPr lang="lb-LU"/>
            </a:defPPr>
            <a:lvl1pPr marL="0" algn="r" defTabSz="914400" rtl="0" eaLnBrk="1" latinLnBrk="0" hangingPunct="1">
              <a:defRPr sz="1000" kern="1200">
                <a:solidFill>
                  <a:srgbClr val="E3061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A7019F9B-5CA8-4FF9-B30F-00BE0557E350}" type="slidenum">
              <a:rPr lang="lb-LU" b="1" smtClean="0"/>
              <a:pPr algn="l"/>
              <a:t>‹#›</a:t>
            </a:fld>
            <a:endParaRPr lang="lb-LU" b="1"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S_2_1">
    <p:spTree>
      <p:nvGrpSpPr>
        <p:cNvPr id="1" name=""/>
        <p:cNvGrpSpPr/>
        <p:nvPr/>
      </p:nvGrpSpPr>
      <p:grpSpPr>
        <a:xfrm>
          <a:off x="0" y="0"/>
          <a:ext cx="0" cy="0"/>
          <a:chOff x="0" y="0"/>
          <a:chExt cx="0" cy="0"/>
        </a:xfrm>
      </p:grpSpPr>
      <p:pic>
        <p:nvPicPr>
          <p:cNvPr id="10" name="Picture 9" descr="NB_PPT_Template_INTERIEUR.png"/>
          <p:cNvPicPr>
            <a:picLocks noChangeAspect="1"/>
          </p:cNvPicPr>
          <p:nvPr userDrawn="1"/>
        </p:nvPicPr>
        <p:blipFill>
          <a:blip r:embed="rId2" cstate="print"/>
          <a:stretch>
            <a:fillRect/>
          </a:stretch>
        </p:blipFill>
        <p:spPr>
          <a:xfrm>
            <a:off x="0" y="0"/>
            <a:ext cx="9144000" cy="6858000"/>
          </a:xfrm>
          <a:prstGeom prst="rect">
            <a:avLst/>
          </a:prstGeom>
        </p:spPr>
      </p:pic>
      <p:sp>
        <p:nvSpPr>
          <p:cNvPr id="22" name="Text Placeholder 10"/>
          <p:cNvSpPr>
            <a:spLocks noGrp="1"/>
          </p:cNvSpPr>
          <p:nvPr>
            <p:ph type="body" sz="quarter" idx="15" hasCustomPrompt="1"/>
          </p:nvPr>
        </p:nvSpPr>
        <p:spPr>
          <a:xfrm>
            <a:off x="457200" y="323655"/>
            <a:ext cx="8164513" cy="484187"/>
          </a:xfrm>
        </p:spPr>
        <p:txBody>
          <a:bodyPr/>
          <a:lstStyle>
            <a:lvl1pPr>
              <a:buFontTx/>
              <a:buNone/>
              <a:defRPr sz="2300" b="1" cap="all" baseline="0"/>
            </a:lvl1pPr>
            <a:lvl2pPr>
              <a:buFontTx/>
              <a:buNone/>
              <a:defRPr sz="2000" b="1" cap="all" baseline="0"/>
            </a:lvl2pPr>
            <a:lvl3pPr>
              <a:buFontTx/>
              <a:buNone/>
              <a:defRPr sz="2000" b="1" cap="all" baseline="0"/>
            </a:lvl3pPr>
            <a:lvl4pPr>
              <a:buFontTx/>
              <a:buNone/>
              <a:defRPr sz="2000" b="1" cap="all" baseline="0"/>
            </a:lvl4pPr>
            <a:lvl5pPr>
              <a:buFontTx/>
              <a:buNone/>
              <a:defRPr sz="2000" b="1" cap="all" baseline="0"/>
            </a:lvl5pPr>
          </a:lstStyle>
          <a:p>
            <a:r>
              <a:rPr lang="de-CH" dirty="0" smtClean="0"/>
              <a:t>Pagetitel / titre de la page</a:t>
            </a:r>
            <a:endParaRPr lang="fr-LU" dirty="0" smtClean="0"/>
          </a:p>
        </p:txBody>
      </p:sp>
      <p:sp>
        <p:nvSpPr>
          <p:cNvPr id="23" name="Text Placeholder 19"/>
          <p:cNvSpPr>
            <a:spLocks noGrp="1"/>
          </p:cNvSpPr>
          <p:nvPr>
            <p:ph type="body" sz="quarter" idx="17" hasCustomPrompt="1"/>
          </p:nvPr>
        </p:nvSpPr>
        <p:spPr>
          <a:xfrm>
            <a:off x="457199" y="1132868"/>
            <a:ext cx="5059905" cy="315912"/>
          </a:xfrm>
        </p:spPr>
        <p:txBody>
          <a:bodyPr/>
          <a:lstStyle>
            <a:lvl1pPr>
              <a:buFontTx/>
              <a:buNone/>
              <a:defRPr sz="2000" b="1" cap="all" baseline="0">
                <a:solidFill>
                  <a:srgbClr val="0099FF"/>
                </a:solidFill>
              </a:defRPr>
            </a:lvl1pPr>
          </a:lstStyle>
          <a:p>
            <a:r>
              <a:rPr lang="de-CH" dirty="0" smtClean="0"/>
              <a:t>Subtitel / Sous-titre</a:t>
            </a:r>
            <a:endParaRPr lang="fr-LU" dirty="0" smtClean="0"/>
          </a:p>
        </p:txBody>
      </p:sp>
      <p:sp>
        <p:nvSpPr>
          <p:cNvPr id="24" name="Picture Placeholder 15"/>
          <p:cNvSpPr>
            <a:spLocks noGrp="1"/>
          </p:cNvSpPr>
          <p:nvPr>
            <p:ph type="pic" sz="quarter" idx="18"/>
          </p:nvPr>
        </p:nvSpPr>
        <p:spPr>
          <a:xfrm>
            <a:off x="558000" y="1628775"/>
            <a:ext cx="4959105" cy="4140000"/>
          </a:xfrm>
        </p:spPr>
        <p:txBody>
          <a:bodyPr/>
          <a:lstStyle/>
          <a:p>
            <a:endParaRPr lang="fr-LU" dirty="0"/>
          </a:p>
        </p:txBody>
      </p:sp>
      <p:sp>
        <p:nvSpPr>
          <p:cNvPr id="27" name="Picture Placeholder 15"/>
          <p:cNvSpPr>
            <a:spLocks noGrp="1"/>
          </p:cNvSpPr>
          <p:nvPr>
            <p:ph type="pic" sz="quarter" idx="13"/>
          </p:nvPr>
        </p:nvSpPr>
        <p:spPr>
          <a:xfrm>
            <a:off x="5814000" y="1628775"/>
            <a:ext cx="2808000" cy="4140000"/>
          </a:xfrm>
        </p:spPr>
        <p:txBody>
          <a:bodyPr/>
          <a:lstStyle/>
          <a:p>
            <a:endParaRPr lang="fr-LU" dirty="0"/>
          </a:p>
        </p:txBody>
      </p:sp>
      <p:sp>
        <p:nvSpPr>
          <p:cNvPr id="28" name="Text Placeholder 21"/>
          <p:cNvSpPr>
            <a:spLocks noGrp="1"/>
          </p:cNvSpPr>
          <p:nvPr>
            <p:ph type="body" sz="quarter" idx="19" hasCustomPrompt="1"/>
          </p:nvPr>
        </p:nvSpPr>
        <p:spPr>
          <a:xfrm>
            <a:off x="5698800" y="5768975"/>
            <a:ext cx="2910564" cy="397825"/>
          </a:xfrm>
        </p:spPr>
        <p:txBody>
          <a:bodyPr/>
          <a:lstStyle>
            <a:lvl1pPr marL="0">
              <a:lnSpc>
                <a:spcPts val="1200"/>
              </a:lnSpc>
              <a:buFontTx/>
              <a:buNone/>
              <a:defRPr sz="1200"/>
            </a:lvl1pPr>
            <a:lvl2pPr>
              <a:buFontTx/>
              <a:buNone/>
              <a:defRPr sz="1200"/>
            </a:lvl2pPr>
            <a:lvl3pPr>
              <a:buFontTx/>
              <a:buNone/>
              <a:defRPr sz="1200"/>
            </a:lvl3pPr>
            <a:lvl4pPr>
              <a:buFontTx/>
              <a:buNone/>
              <a:defRPr sz="1200"/>
            </a:lvl4pPr>
            <a:lvl5pPr>
              <a:buFontTx/>
              <a:buNone/>
              <a:defRPr sz="1200"/>
            </a:lvl5pPr>
          </a:lstStyle>
          <a:p>
            <a:r>
              <a:rPr lang="de-CH" dirty="0" smtClean="0"/>
              <a:t>Caption / légende</a:t>
            </a:r>
            <a:endParaRPr lang="fr-LU" dirty="0"/>
          </a:p>
        </p:txBody>
      </p:sp>
      <p:sp>
        <p:nvSpPr>
          <p:cNvPr id="29" name="Text Placeholder 21"/>
          <p:cNvSpPr>
            <a:spLocks noGrp="1"/>
          </p:cNvSpPr>
          <p:nvPr>
            <p:ph type="body" sz="quarter" idx="20" hasCustomPrompt="1"/>
          </p:nvPr>
        </p:nvSpPr>
        <p:spPr>
          <a:xfrm>
            <a:off x="457199" y="5768975"/>
            <a:ext cx="5059905" cy="397825"/>
          </a:xfrm>
        </p:spPr>
        <p:txBody>
          <a:bodyPr/>
          <a:lstStyle>
            <a:lvl1pPr marL="0">
              <a:lnSpc>
                <a:spcPts val="1200"/>
              </a:lnSpc>
              <a:buFontTx/>
              <a:buNone/>
              <a:defRPr sz="1200"/>
            </a:lvl1pPr>
            <a:lvl2pPr>
              <a:buFontTx/>
              <a:buNone/>
              <a:defRPr sz="1200"/>
            </a:lvl2pPr>
            <a:lvl3pPr>
              <a:buFontTx/>
              <a:buNone/>
              <a:defRPr sz="1200"/>
            </a:lvl3pPr>
            <a:lvl4pPr>
              <a:buFontTx/>
              <a:buNone/>
              <a:defRPr sz="1200"/>
            </a:lvl4pPr>
            <a:lvl5pPr>
              <a:buFontTx/>
              <a:buNone/>
              <a:defRPr sz="1200"/>
            </a:lvl5pPr>
          </a:lstStyle>
          <a:p>
            <a:r>
              <a:rPr lang="de-CH" dirty="0" smtClean="0"/>
              <a:t>Caption / légende</a:t>
            </a:r>
            <a:endParaRPr lang="fr-LU" dirty="0"/>
          </a:p>
        </p:txBody>
      </p:sp>
      <p:sp>
        <p:nvSpPr>
          <p:cNvPr id="30" name="Text Placeholder 19"/>
          <p:cNvSpPr>
            <a:spLocks noGrp="1"/>
          </p:cNvSpPr>
          <p:nvPr>
            <p:ph type="body" sz="quarter" idx="21" hasCustomPrompt="1"/>
          </p:nvPr>
        </p:nvSpPr>
        <p:spPr>
          <a:xfrm>
            <a:off x="5697125" y="1134000"/>
            <a:ext cx="2924588" cy="315912"/>
          </a:xfrm>
        </p:spPr>
        <p:txBody>
          <a:bodyPr/>
          <a:lstStyle>
            <a:lvl1pPr marL="0">
              <a:buFontTx/>
              <a:buNone/>
              <a:defRPr sz="2000" b="1" cap="all" baseline="0">
                <a:solidFill>
                  <a:srgbClr val="0099FF"/>
                </a:solidFill>
              </a:defRPr>
            </a:lvl1pPr>
          </a:lstStyle>
          <a:p>
            <a:r>
              <a:rPr lang="de-CH" dirty="0" smtClean="0"/>
              <a:t>Subtitel / Sous-titre</a:t>
            </a:r>
            <a:endParaRPr lang="fr-LU" dirty="0" smtClean="0"/>
          </a:p>
        </p:txBody>
      </p:sp>
      <p:sp>
        <p:nvSpPr>
          <p:cNvPr id="13" name="Date Placeholder 12"/>
          <p:cNvSpPr>
            <a:spLocks noGrp="1"/>
          </p:cNvSpPr>
          <p:nvPr>
            <p:ph type="dt" sz="half" idx="22"/>
          </p:nvPr>
        </p:nvSpPr>
        <p:spPr/>
        <p:txBody>
          <a:bodyPr/>
          <a:lstStyle/>
          <a:p>
            <a:fld id="{6DD85014-4865-40B2-9A7C-38A2C863DC68}" type="datetimeFigureOut">
              <a:rPr lang="fr-LU" smtClean="0"/>
              <a:pPr/>
              <a:t>24/12/2019</a:t>
            </a:fld>
            <a:endParaRPr lang="fr-LU" dirty="0"/>
          </a:p>
        </p:txBody>
      </p:sp>
      <p:sp>
        <p:nvSpPr>
          <p:cNvPr id="15" name="Footer Placeholder 14"/>
          <p:cNvSpPr>
            <a:spLocks noGrp="1"/>
          </p:cNvSpPr>
          <p:nvPr>
            <p:ph type="ftr" sz="quarter" idx="24"/>
          </p:nvPr>
        </p:nvSpPr>
        <p:spPr/>
        <p:txBody>
          <a:bodyPr/>
          <a:lstStyle/>
          <a:p>
            <a:endParaRPr lang="fr-LU" dirty="0"/>
          </a:p>
        </p:txBody>
      </p:sp>
      <p:sp>
        <p:nvSpPr>
          <p:cNvPr id="16" name="Slide Number Placeholder 5"/>
          <p:cNvSpPr txBox="1">
            <a:spLocks/>
          </p:cNvSpPr>
          <p:nvPr userDrawn="1"/>
        </p:nvSpPr>
        <p:spPr>
          <a:xfrm>
            <a:off x="457200" y="6134400"/>
            <a:ext cx="408480" cy="360000"/>
          </a:xfrm>
          <a:prstGeom prst="rect">
            <a:avLst/>
          </a:prstGeom>
        </p:spPr>
        <p:txBody>
          <a:bodyPr vert="horz" lIns="91440" tIns="45720" rIns="91440" bIns="45720" rtlCol="0" anchor="ctr"/>
          <a:lstStyle>
            <a:defPPr>
              <a:defRPr lang="lb-LU"/>
            </a:defPPr>
            <a:lvl1pPr marL="0" algn="r" defTabSz="914400" rtl="0" eaLnBrk="1" latinLnBrk="0" hangingPunct="1">
              <a:defRPr sz="1000" kern="1200">
                <a:solidFill>
                  <a:srgbClr val="E3061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A7019F9B-5CA8-4FF9-B30F-00BE0557E350}" type="slidenum">
              <a:rPr lang="lb-LU" b="1" smtClean="0"/>
              <a:pPr algn="l"/>
              <a:t>‹#›</a:t>
            </a:fld>
            <a:endParaRPr lang="lb-LU" b="1"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10" name="Picture 9" descr="NB_PPT_Template_INTERIEUR.png"/>
          <p:cNvPicPr>
            <a:picLocks noChangeAspect="1"/>
          </p:cNvPicPr>
          <p:nvPr userDrawn="1"/>
        </p:nvPicPr>
        <p:blipFill>
          <a:blip r:embed="rId2" cstate="print"/>
          <a:stretch>
            <a:fillRect/>
          </a:stretch>
        </p:blipFill>
        <p:spPr>
          <a:xfrm>
            <a:off x="0" y="0"/>
            <a:ext cx="9144000" cy="6858000"/>
          </a:xfrm>
          <a:prstGeom prst="rect">
            <a:avLst/>
          </a:prstGeom>
        </p:spPr>
      </p:pic>
      <p:sp>
        <p:nvSpPr>
          <p:cNvPr id="7" name="Date Placeholder 6"/>
          <p:cNvSpPr>
            <a:spLocks noGrp="1"/>
          </p:cNvSpPr>
          <p:nvPr>
            <p:ph type="dt" sz="half" idx="10"/>
          </p:nvPr>
        </p:nvSpPr>
        <p:spPr/>
        <p:txBody>
          <a:bodyPr/>
          <a:lstStyle/>
          <a:p>
            <a:fld id="{6DD85014-4865-40B2-9A7C-38A2C863DC68}" type="datetimeFigureOut">
              <a:rPr lang="fr-LU" smtClean="0"/>
              <a:pPr/>
              <a:t>24/12/2019</a:t>
            </a:fld>
            <a:endParaRPr lang="fr-LU" dirty="0"/>
          </a:p>
        </p:txBody>
      </p:sp>
      <p:sp>
        <p:nvSpPr>
          <p:cNvPr id="8" name="Footer Placeholder 7"/>
          <p:cNvSpPr>
            <a:spLocks noGrp="1"/>
          </p:cNvSpPr>
          <p:nvPr>
            <p:ph type="ftr" sz="quarter" idx="11"/>
          </p:nvPr>
        </p:nvSpPr>
        <p:spPr/>
        <p:txBody>
          <a:bodyPr/>
          <a:lstStyle/>
          <a:p>
            <a:endParaRPr lang="fr-LU" dirty="0"/>
          </a:p>
        </p:txBody>
      </p:sp>
      <p:sp>
        <p:nvSpPr>
          <p:cNvPr id="18" name="Text Placeholder 10"/>
          <p:cNvSpPr>
            <a:spLocks noGrp="1"/>
          </p:cNvSpPr>
          <p:nvPr>
            <p:ph type="body" sz="quarter" idx="13" hasCustomPrompt="1"/>
          </p:nvPr>
        </p:nvSpPr>
        <p:spPr>
          <a:xfrm>
            <a:off x="457200" y="323655"/>
            <a:ext cx="8164513" cy="484187"/>
          </a:xfrm>
        </p:spPr>
        <p:txBody>
          <a:bodyPr/>
          <a:lstStyle>
            <a:lvl1pPr>
              <a:buFontTx/>
              <a:buNone/>
              <a:defRPr sz="2300" b="1" cap="all" baseline="0"/>
            </a:lvl1pPr>
            <a:lvl2pPr>
              <a:buFontTx/>
              <a:buNone/>
              <a:defRPr sz="2000" b="1" cap="all" baseline="0"/>
            </a:lvl2pPr>
            <a:lvl3pPr>
              <a:buFontTx/>
              <a:buNone/>
              <a:defRPr sz="2000" b="1" cap="all" baseline="0"/>
            </a:lvl3pPr>
            <a:lvl4pPr>
              <a:buFontTx/>
              <a:buNone/>
              <a:defRPr sz="2000" b="1" cap="all" baseline="0"/>
            </a:lvl4pPr>
            <a:lvl5pPr>
              <a:buFontTx/>
              <a:buNone/>
              <a:defRPr sz="2000" b="1" cap="all" baseline="0"/>
            </a:lvl5pPr>
          </a:lstStyle>
          <a:p>
            <a:r>
              <a:rPr lang="de-CH" dirty="0" smtClean="0"/>
              <a:t>Pagetitel / titre de la page</a:t>
            </a:r>
            <a:endParaRPr lang="fr-LU" dirty="0" smtClean="0"/>
          </a:p>
        </p:txBody>
      </p:sp>
      <p:sp>
        <p:nvSpPr>
          <p:cNvPr id="19" name="Text Placeholder 19"/>
          <p:cNvSpPr>
            <a:spLocks noGrp="1"/>
          </p:cNvSpPr>
          <p:nvPr>
            <p:ph type="body" sz="quarter" idx="17" hasCustomPrompt="1"/>
          </p:nvPr>
        </p:nvSpPr>
        <p:spPr>
          <a:xfrm>
            <a:off x="457200" y="1132868"/>
            <a:ext cx="8154000" cy="315912"/>
          </a:xfrm>
        </p:spPr>
        <p:txBody>
          <a:bodyPr/>
          <a:lstStyle>
            <a:lvl1pPr>
              <a:buFontTx/>
              <a:buNone/>
              <a:defRPr sz="2000" b="1" cap="all" baseline="0">
                <a:solidFill>
                  <a:srgbClr val="0099FF"/>
                </a:solidFill>
              </a:defRPr>
            </a:lvl1pPr>
          </a:lstStyle>
          <a:p>
            <a:r>
              <a:rPr lang="de-CH" dirty="0" smtClean="0"/>
              <a:t>Subtitel / Sous-titre</a:t>
            </a:r>
            <a:endParaRPr lang="fr-LU" dirty="0" smtClean="0"/>
          </a:p>
        </p:txBody>
      </p:sp>
      <p:sp>
        <p:nvSpPr>
          <p:cNvPr id="12" name="Media Placeholder 11"/>
          <p:cNvSpPr>
            <a:spLocks noGrp="1"/>
          </p:cNvSpPr>
          <p:nvPr>
            <p:ph type="media" sz="quarter" idx="21"/>
          </p:nvPr>
        </p:nvSpPr>
        <p:spPr>
          <a:xfrm>
            <a:off x="558000" y="1627200"/>
            <a:ext cx="8064000" cy="4140000"/>
          </a:xfrm>
        </p:spPr>
        <p:txBody>
          <a:bodyPr/>
          <a:lstStyle/>
          <a:p>
            <a:endParaRPr lang="fr-LU" dirty="0"/>
          </a:p>
        </p:txBody>
      </p:sp>
      <p:sp>
        <p:nvSpPr>
          <p:cNvPr id="13" name="Slide Number Placeholder 5"/>
          <p:cNvSpPr txBox="1">
            <a:spLocks/>
          </p:cNvSpPr>
          <p:nvPr userDrawn="1"/>
        </p:nvSpPr>
        <p:spPr>
          <a:xfrm>
            <a:off x="457200" y="6134400"/>
            <a:ext cx="408480" cy="360000"/>
          </a:xfrm>
          <a:prstGeom prst="rect">
            <a:avLst/>
          </a:prstGeom>
        </p:spPr>
        <p:txBody>
          <a:bodyPr vert="horz" lIns="91440" tIns="45720" rIns="91440" bIns="45720" rtlCol="0" anchor="ctr"/>
          <a:lstStyle>
            <a:defPPr>
              <a:defRPr lang="lb-LU"/>
            </a:defPPr>
            <a:lvl1pPr marL="0" algn="r" defTabSz="914400" rtl="0" eaLnBrk="1" latinLnBrk="0" hangingPunct="1">
              <a:defRPr sz="1000" kern="1200">
                <a:solidFill>
                  <a:srgbClr val="E3061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A7019F9B-5CA8-4FF9-B30F-00BE0557E350}" type="slidenum">
              <a:rPr lang="lb-LU" b="1" smtClean="0"/>
              <a:pPr algn="l"/>
              <a:t>‹#›</a:t>
            </a:fld>
            <a:endParaRPr lang="lb-LU" b="1" dirty="0"/>
          </a:p>
        </p:txBody>
      </p:sp>
      <p:sp>
        <p:nvSpPr>
          <p:cNvPr id="11" name="Text Placeholder 21"/>
          <p:cNvSpPr>
            <a:spLocks noGrp="1"/>
          </p:cNvSpPr>
          <p:nvPr>
            <p:ph type="body" sz="quarter" idx="20" hasCustomPrompt="1"/>
          </p:nvPr>
        </p:nvSpPr>
        <p:spPr>
          <a:xfrm>
            <a:off x="457199" y="5768975"/>
            <a:ext cx="5059905" cy="397825"/>
          </a:xfrm>
        </p:spPr>
        <p:txBody>
          <a:bodyPr/>
          <a:lstStyle>
            <a:lvl1pPr marL="0">
              <a:lnSpc>
                <a:spcPts val="1200"/>
              </a:lnSpc>
              <a:buFontTx/>
              <a:buNone/>
              <a:defRPr sz="1200"/>
            </a:lvl1pPr>
            <a:lvl2pPr>
              <a:buFontTx/>
              <a:buNone/>
              <a:defRPr sz="1200"/>
            </a:lvl2pPr>
            <a:lvl3pPr>
              <a:buFontTx/>
              <a:buNone/>
              <a:defRPr sz="1200"/>
            </a:lvl3pPr>
            <a:lvl4pPr>
              <a:buFontTx/>
              <a:buNone/>
              <a:defRPr sz="1200"/>
            </a:lvl4pPr>
            <a:lvl5pPr>
              <a:buFontTx/>
              <a:buNone/>
              <a:defRPr sz="1200"/>
            </a:lvl5pPr>
          </a:lstStyle>
          <a:p>
            <a:r>
              <a:rPr lang="de-CH" dirty="0" smtClean="0"/>
              <a:t>Caption / légende</a:t>
            </a:r>
            <a:endParaRPr lang="fr-LU"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 TABLEAU">
    <p:spTree>
      <p:nvGrpSpPr>
        <p:cNvPr id="1" name=""/>
        <p:cNvGrpSpPr/>
        <p:nvPr/>
      </p:nvGrpSpPr>
      <p:grpSpPr>
        <a:xfrm>
          <a:off x="0" y="0"/>
          <a:ext cx="0" cy="0"/>
          <a:chOff x="0" y="0"/>
          <a:chExt cx="0" cy="0"/>
        </a:xfrm>
      </p:grpSpPr>
      <p:pic>
        <p:nvPicPr>
          <p:cNvPr id="10" name="Picture 9" descr="NB_PPT_Template_INTERIEUR.png"/>
          <p:cNvPicPr>
            <a:picLocks noChangeAspect="1"/>
          </p:cNvPicPr>
          <p:nvPr userDrawn="1"/>
        </p:nvPicPr>
        <p:blipFill>
          <a:blip r:embed="rId2" cstate="print"/>
          <a:stretch>
            <a:fillRect/>
          </a:stretch>
        </p:blipFill>
        <p:spPr>
          <a:xfrm>
            <a:off x="0" y="0"/>
            <a:ext cx="9144000" cy="6858000"/>
          </a:xfrm>
          <a:prstGeom prst="rect">
            <a:avLst/>
          </a:prstGeom>
        </p:spPr>
      </p:pic>
      <p:sp>
        <p:nvSpPr>
          <p:cNvPr id="12" name="Text Placeholder 10"/>
          <p:cNvSpPr>
            <a:spLocks noGrp="1"/>
          </p:cNvSpPr>
          <p:nvPr>
            <p:ph type="body" sz="quarter" idx="13" hasCustomPrompt="1"/>
          </p:nvPr>
        </p:nvSpPr>
        <p:spPr>
          <a:xfrm>
            <a:off x="457200" y="323655"/>
            <a:ext cx="8164513" cy="484187"/>
          </a:xfrm>
        </p:spPr>
        <p:txBody>
          <a:bodyPr/>
          <a:lstStyle>
            <a:lvl1pPr>
              <a:buFontTx/>
              <a:buNone/>
              <a:defRPr sz="2300" b="1" cap="all" baseline="0"/>
            </a:lvl1pPr>
            <a:lvl2pPr>
              <a:buFontTx/>
              <a:buNone/>
              <a:defRPr sz="2000" b="1" cap="all" baseline="0"/>
            </a:lvl2pPr>
            <a:lvl3pPr>
              <a:buFontTx/>
              <a:buNone/>
              <a:defRPr sz="2000" b="1" cap="all" baseline="0"/>
            </a:lvl3pPr>
            <a:lvl4pPr>
              <a:buFontTx/>
              <a:buNone/>
              <a:defRPr sz="2000" b="1" cap="all" baseline="0"/>
            </a:lvl4pPr>
            <a:lvl5pPr>
              <a:buFontTx/>
              <a:buNone/>
              <a:defRPr sz="2000" b="1" cap="all" baseline="0"/>
            </a:lvl5pPr>
          </a:lstStyle>
          <a:p>
            <a:r>
              <a:rPr lang="de-CH" dirty="0" smtClean="0"/>
              <a:t>Pagetitel / titre de la page</a:t>
            </a:r>
            <a:endParaRPr lang="fr-LU" dirty="0" smtClean="0"/>
          </a:p>
        </p:txBody>
      </p:sp>
      <p:sp>
        <p:nvSpPr>
          <p:cNvPr id="13" name="Text Placeholder 19"/>
          <p:cNvSpPr>
            <a:spLocks noGrp="1"/>
          </p:cNvSpPr>
          <p:nvPr>
            <p:ph type="body" sz="quarter" idx="17" hasCustomPrompt="1"/>
          </p:nvPr>
        </p:nvSpPr>
        <p:spPr>
          <a:xfrm>
            <a:off x="457200" y="1132868"/>
            <a:ext cx="8154000" cy="315912"/>
          </a:xfrm>
        </p:spPr>
        <p:txBody>
          <a:bodyPr/>
          <a:lstStyle>
            <a:lvl1pPr>
              <a:buFontTx/>
              <a:buNone/>
              <a:defRPr sz="2000" b="1" cap="all" baseline="0">
                <a:solidFill>
                  <a:srgbClr val="0099FF"/>
                </a:solidFill>
              </a:defRPr>
            </a:lvl1pPr>
          </a:lstStyle>
          <a:p>
            <a:r>
              <a:rPr lang="de-CH" dirty="0" smtClean="0"/>
              <a:t>Subtitel / Sous-titre</a:t>
            </a:r>
            <a:endParaRPr lang="fr-LU" dirty="0" smtClean="0"/>
          </a:p>
        </p:txBody>
      </p:sp>
      <p:sp>
        <p:nvSpPr>
          <p:cNvPr id="36" name="Slide Number Placeholder 5"/>
          <p:cNvSpPr txBox="1">
            <a:spLocks/>
          </p:cNvSpPr>
          <p:nvPr userDrawn="1"/>
        </p:nvSpPr>
        <p:spPr>
          <a:xfrm>
            <a:off x="457200" y="6134400"/>
            <a:ext cx="408480" cy="360000"/>
          </a:xfrm>
          <a:prstGeom prst="rect">
            <a:avLst/>
          </a:prstGeom>
        </p:spPr>
        <p:txBody>
          <a:bodyPr vert="horz" lIns="91440" tIns="45720" rIns="91440" bIns="45720" rtlCol="0" anchor="ctr"/>
          <a:lstStyle>
            <a:defPPr>
              <a:defRPr lang="lb-LU"/>
            </a:defPPr>
            <a:lvl1pPr marL="0" algn="r" defTabSz="914400" rtl="0" eaLnBrk="1" latinLnBrk="0" hangingPunct="1">
              <a:defRPr sz="1000" kern="1200">
                <a:solidFill>
                  <a:srgbClr val="E3061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A7019F9B-5CA8-4FF9-B30F-00BE0557E350}" type="slidenum">
              <a:rPr lang="lb-LU" b="1" smtClean="0"/>
              <a:pPr algn="l"/>
              <a:t>‹#›</a:t>
            </a:fld>
            <a:endParaRPr lang="lb-LU" b="1" dirty="0"/>
          </a:p>
        </p:txBody>
      </p:sp>
      <p:sp>
        <p:nvSpPr>
          <p:cNvPr id="9" name="Table Placeholder 8"/>
          <p:cNvSpPr>
            <a:spLocks noGrp="1"/>
          </p:cNvSpPr>
          <p:nvPr>
            <p:ph type="tbl" sz="quarter" idx="21"/>
          </p:nvPr>
        </p:nvSpPr>
        <p:spPr>
          <a:xfrm>
            <a:off x="558000" y="1627200"/>
            <a:ext cx="8064000" cy="4140000"/>
          </a:xfrm>
        </p:spPr>
        <p:txBody>
          <a:bodyPr/>
          <a:lstStyle/>
          <a:p>
            <a:endParaRPr lang="fr-LU"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fr-LU" dirty="0"/>
          </a:p>
        </p:txBody>
      </p:sp>
      <p:sp>
        <p:nvSpPr>
          <p:cNvPr id="3" name="Date Placeholder 2"/>
          <p:cNvSpPr>
            <a:spLocks noGrp="1"/>
          </p:cNvSpPr>
          <p:nvPr>
            <p:ph type="dt" sz="half" idx="10"/>
          </p:nvPr>
        </p:nvSpPr>
        <p:spPr/>
        <p:txBody>
          <a:bodyPr/>
          <a:lstStyle/>
          <a:p>
            <a:fld id="{6DD85014-4865-40B2-9A7C-38A2C863DC68}" type="datetimeFigureOut">
              <a:rPr lang="fr-LU" smtClean="0"/>
              <a:pPr/>
              <a:t>24/12/2019</a:t>
            </a:fld>
            <a:endParaRPr lang="fr-LU" dirty="0"/>
          </a:p>
        </p:txBody>
      </p:sp>
      <p:sp>
        <p:nvSpPr>
          <p:cNvPr id="4" name="Footer Placeholder 3"/>
          <p:cNvSpPr>
            <a:spLocks noGrp="1"/>
          </p:cNvSpPr>
          <p:nvPr>
            <p:ph type="ftr" sz="quarter" idx="11"/>
          </p:nvPr>
        </p:nvSpPr>
        <p:spPr/>
        <p:txBody>
          <a:bodyPr/>
          <a:lstStyle/>
          <a:p>
            <a:endParaRPr lang="fr-LU" dirty="0"/>
          </a:p>
        </p:txBody>
      </p:sp>
      <p:sp>
        <p:nvSpPr>
          <p:cNvPr id="6" name="Slide Number Placeholder 5"/>
          <p:cNvSpPr txBox="1">
            <a:spLocks/>
          </p:cNvSpPr>
          <p:nvPr userDrawn="1"/>
        </p:nvSpPr>
        <p:spPr>
          <a:xfrm>
            <a:off x="457200" y="6134400"/>
            <a:ext cx="408480" cy="360000"/>
          </a:xfrm>
          <a:prstGeom prst="rect">
            <a:avLst/>
          </a:prstGeom>
        </p:spPr>
        <p:txBody>
          <a:bodyPr vert="horz" lIns="91440" tIns="45720" rIns="91440" bIns="45720" rtlCol="0" anchor="ctr"/>
          <a:lstStyle>
            <a:defPPr>
              <a:defRPr lang="lb-LU"/>
            </a:defPPr>
            <a:lvl1pPr marL="0" algn="r" defTabSz="914400" rtl="0" eaLnBrk="1" latinLnBrk="0" hangingPunct="1">
              <a:defRPr sz="1000" kern="1200">
                <a:solidFill>
                  <a:srgbClr val="E3061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A7019F9B-5CA8-4FF9-B30F-00BE0557E350}" type="slidenum">
              <a:rPr lang="lb-LU" b="1" smtClean="0"/>
              <a:pPr algn="l"/>
              <a:t>‹#›</a:t>
            </a:fld>
            <a:endParaRPr lang="lb-LU" b="1"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D85014-4865-40B2-9A7C-38A2C863DC68}" type="datetimeFigureOut">
              <a:rPr lang="fr-LU" smtClean="0"/>
              <a:pPr/>
              <a:t>24/12/2019</a:t>
            </a:fld>
            <a:endParaRPr lang="fr-LU" dirty="0"/>
          </a:p>
        </p:txBody>
      </p:sp>
      <p:sp>
        <p:nvSpPr>
          <p:cNvPr id="3" name="Footer Placeholder 2"/>
          <p:cNvSpPr>
            <a:spLocks noGrp="1"/>
          </p:cNvSpPr>
          <p:nvPr>
            <p:ph type="ftr" sz="quarter" idx="11"/>
          </p:nvPr>
        </p:nvSpPr>
        <p:spPr/>
        <p:txBody>
          <a:bodyPr/>
          <a:lstStyle/>
          <a:p>
            <a:endParaRPr lang="fr-LU" dirty="0"/>
          </a:p>
        </p:txBody>
      </p:sp>
      <p:sp>
        <p:nvSpPr>
          <p:cNvPr id="5" name="Slide Number Placeholder 5"/>
          <p:cNvSpPr txBox="1">
            <a:spLocks/>
          </p:cNvSpPr>
          <p:nvPr userDrawn="1"/>
        </p:nvSpPr>
        <p:spPr>
          <a:xfrm>
            <a:off x="457200" y="6134400"/>
            <a:ext cx="408480" cy="360000"/>
          </a:xfrm>
          <a:prstGeom prst="rect">
            <a:avLst/>
          </a:prstGeom>
        </p:spPr>
        <p:txBody>
          <a:bodyPr vert="horz" lIns="91440" tIns="45720" rIns="91440" bIns="45720" rtlCol="0" anchor="ctr"/>
          <a:lstStyle>
            <a:defPPr>
              <a:defRPr lang="lb-LU"/>
            </a:defPPr>
            <a:lvl1pPr marL="0" algn="r" defTabSz="914400" rtl="0" eaLnBrk="1" latinLnBrk="0" hangingPunct="1">
              <a:defRPr sz="1000" kern="1200">
                <a:solidFill>
                  <a:srgbClr val="E3061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A7019F9B-5CA8-4FF9-B30F-00BE0557E350}" type="slidenum">
              <a:rPr lang="lb-LU" b="1" smtClean="0"/>
              <a:pPr algn="l"/>
              <a:t>‹#›</a:t>
            </a:fld>
            <a:endParaRPr lang="lb-LU" b="1"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_V2_PLUS_PHOTO">
    <p:spTree>
      <p:nvGrpSpPr>
        <p:cNvPr id="1" name=""/>
        <p:cNvGrpSpPr/>
        <p:nvPr/>
      </p:nvGrpSpPr>
      <p:grpSpPr>
        <a:xfrm>
          <a:off x="0" y="0"/>
          <a:ext cx="0" cy="0"/>
          <a:chOff x="0" y="0"/>
          <a:chExt cx="0" cy="0"/>
        </a:xfrm>
      </p:grpSpPr>
      <p:pic>
        <p:nvPicPr>
          <p:cNvPr id="12" name="Picture 11" descr="NB_PPT_Template_START_2.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457199" y="3924056"/>
            <a:ext cx="8136000" cy="612000"/>
          </a:xfrm>
        </p:spPr>
        <p:txBody>
          <a:bodyPr anchor="t" anchorCtr="0">
            <a:noAutofit/>
          </a:bodyPr>
          <a:lstStyle>
            <a:lvl1pPr algn="l">
              <a:lnSpc>
                <a:spcPts val="3800"/>
              </a:lnSpc>
              <a:defRPr sz="3200" b="1" cap="all" baseline="0"/>
            </a:lvl1pPr>
          </a:lstStyle>
          <a:p>
            <a:r>
              <a:rPr lang="en-US" dirty="0" err="1" smtClean="0"/>
              <a:t>Titel</a:t>
            </a:r>
            <a:r>
              <a:rPr lang="en-US" dirty="0" smtClean="0"/>
              <a:t> / </a:t>
            </a:r>
            <a:r>
              <a:rPr lang="en-US" dirty="0" err="1" smtClean="0"/>
              <a:t>titre</a:t>
            </a:r>
            <a:endParaRPr lang="fr-LU" dirty="0"/>
          </a:p>
        </p:txBody>
      </p:sp>
      <p:sp>
        <p:nvSpPr>
          <p:cNvPr id="3" name="Subtitle 2"/>
          <p:cNvSpPr>
            <a:spLocks noGrp="1"/>
          </p:cNvSpPr>
          <p:nvPr>
            <p:ph type="subTitle" idx="1" hasCustomPrompt="1"/>
          </p:nvPr>
        </p:nvSpPr>
        <p:spPr>
          <a:xfrm>
            <a:off x="457199" y="4590110"/>
            <a:ext cx="8136000" cy="504075"/>
          </a:xfrm>
        </p:spPr>
        <p:txBody>
          <a:bodyPr>
            <a:noAutofit/>
          </a:bodyPr>
          <a:lstStyle>
            <a:lvl1pPr marL="0" indent="0" algn="l">
              <a:buNone/>
              <a:defRPr sz="2000" b="1" cap="all" baseline="0">
                <a:solidFill>
                  <a:srgbClr val="0099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 / </a:t>
            </a:r>
            <a:r>
              <a:rPr lang="en-US" dirty="0" err="1" smtClean="0"/>
              <a:t>sous-titre</a:t>
            </a:r>
            <a:endParaRPr lang="fr-LU" dirty="0"/>
          </a:p>
        </p:txBody>
      </p:sp>
      <p:sp>
        <p:nvSpPr>
          <p:cNvPr id="10" name="Picture Placeholder 14"/>
          <p:cNvSpPr>
            <a:spLocks noGrp="1" noChangeAspect="1"/>
          </p:cNvSpPr>
          <p:nvPr>
            <p:ph type="pic" sz="quarter" idx="13" hasCustomPrompt="1"/>
          </p:nvPr>
        </p:nvSpPr>
        <p:spPr>
          <a:xfrm>
            <a:off x="6613199" y="5634245"/>
            <a:ext cx="1998000" cy="545403"/>
          </a:xfrm>
          <a:noFill/>
        </p:spPr>
        <p:txBody>
          <a:bodyPr wrap="square">
            <a:normAutofit/>
          </a:bodyPr>
          <a:lstStyle>
            <a:lvl1pPr marL="0" indent="0" algn="r">
              <a:buNone/>
              <a:defRPr sz="1400" baseline="0"/>
            </a:lvl1pPr>
          </a:lstStyle>
          <a:p>
            <a:r>
              <a:rPr lang="lb-LU" dirty="0" smtClean="0"/>
              <a:t>logo</a:t>
            </a:r>
            <a:endParaRPr lang="lb-LU" dirty="0"/>
          </a:p>
        </p:txBody>
      </p:sp>
      <p:sp>
        <p:nvSpPr>
          <p:cNvPr id="18" name="Picture Placeholder 17"/>
          <p:cNvSpPr>
            <a:spLocks noGrp="1"/>
          </p:cNvSpPr>
          <p:nvPr>
            <p:ph type="pic" sz="quarter" idx="15"/>
          </p:nvPr>
        </p:nvSpPr>
        <p:spPr>
          <a:xfrm>
            <a:off x="529200" y="1853823"/>
            <a:ext cx="8071200" cy="1980000"/>
          </a:xfrm>
        </p:spPr>
        <p:txBody>
          <a:bodyPr/>
          <a:lstStyle/>
          <a:p>
            <a:endParaRPr lang="fr-LU" dirty="0"/>
          </a:p>
        </p:txBody>
      </p:sp>
      <p:sp>
        <p:nvSpPr>
          <p:cNvPr id="23" name="Date Placeholder 22"/>
          <p:cNvSpPr>
            <a:spLocks noGrp="1"/>
          </p:cNvSpPr>
          <p:nvPr>
            <p:ph type="dt" sz="half" idx="16"/>
          </p:nvPr>
        </p:nvSpPr>
        <p:spPr>
          <a:xfrm>
            <a:off x="457200" y="6889300"/>
            <a:ext cx="2133600" cy="365125"/>
          </a:xfrm>
        </p:spPr>
        <p:txBody>
          <a:bodyPr/>
          <a:lstStyle/>
          <a:p>
            <a:fld id="{6DD85014-4865-40B2-9A7C-38A2C863DC68}" type="datetimeFigureOut">
              <a:rPr lang="fr-LU" smtClean="0"/>
              <a:pPr/>
              <a:t>24/12/2019</a:t>
            </a:fld>
            <a:endParaRPr lang="fr-LU" dirty="0"/>
          </a:p>
        </p:txBody>
      </p:sp>
      <p:sp>
        <p:nvSpPr>
          <p:cNvPr id="24" name="Slide Number Placeholder 23"/>
          <p:cNvSpPr>
            <a:spLocks noGrp="1"/>
          </p:cNvSpPr>
          <p:nvPr>
            <p:ph type="sldNum" sz="quarter" idx="17"/>
          </p:nvPr>
        </p:nvSpPr>
        <p:spPr>
          <a:xfrm>
            <a:off x="6553200" y="6889300"/>
            <a:ext cx="2133600" cy="365125"/>
          </a:xfrm>
        </p:spPr>
        <p:txBody>
          <a:bodyPr/>
          <a:lstStyle/>
          <a:p>
            <a:fld id="{F9910D31-7C71-426A-9611-F6E98F62E178}" type="slidenum">
              <a:rPr lang="fr-LU" smtClean="0"/>
              <a:pPr/>
              <a:t>‹#›</a:t>
            </a:fld>
            <a:endParaRPr lang="fr-LU" dirty="0"/>
          </a:p>
        </p:txBody>
      </p:sp>
      <p:sp>
        <p:nvSpPr>
          <p:cNvPr id="25" name="Footer Placeholder 24"/>
          <p:cNvSpPr>
            <a:spLocks noGrp="1"/>
          </p:cNvSpPr>
          <p:nvPr>
            <p:ph type="ftr" sz="quarter" idx="18"/>
          </p:nvPr>
        </p:nvSpPr>
        <p:spPr>
          <a:xfrm>
            <a:off x="3124200" y="6889300"/>
            <a:ext cx="2895600" cy="365125"/>
          </a:xfrm>
        </p:spPr>
        <p:txBody>
          <a:bodyPr/>
          <a:lstStyle/>
          <a:p>
            <a:endParaRPr lang="fr-LU" dirty="0"/>
          </a:p>
        </p:txBody>
      </p:sp>
      <p:sp>
        <p:nvSpPr>
          <p:cNvPr id="26" name="Text Placeholder 15"/>
          <p:cNvSpPr>
            <a:spLocks noGrp="1"/>
          </p:cNvSpPr>
          <p:nvPr>
            <p:ph type="body" sz="quarter" idx="14" hasCustomPrompt="1"/>
          </p:nvPr>
        </p:nvSpPr>
        <p:spPr>
          <a:xfrm>
            <a:off x="457199" y="5537171"/>
            <a:ext cx="4114800" cy="727144"/>
          </a:xfrm>
        </p:spPr>
        <p:txBody>
          <a:bodyPr/>
          <a:lstStyle>
            <a:lvl1pPr marL="0">
              <a:buFontTx/>
              <a:buNone/>
              <a:defRPr sz="1300" b="1"/>
            </a:lvl1pPr>
          </a:lstStyle>
          <a:p>
            <a:r>
              <a:rPr lang="de-CH" dirty="0" smtClean="0"/>
              <a:t>Author / Auteur</a:t>
            </a:r>
            <a:endParaRPr lang="fr-LU" dirty="0"/>
          </a:p>
        </p:txBody>
      </p:sp>
      <p:sp>
        <p:nvSpPr>
          <p:cNvPr id="27" name="Text Placeholder 17"/>
          <p:cNvSpPr>
            <a:spLocks noGrp="1"/>
          </p:cNvSpPr>
          <p:nvPr>
            <p:ph type="body" sz="quarter" idx="19" hasCustomPrompt="1"/>
          </p:nvPr>
        </p:nvSpPr>
        <p:spPr>
          <a:xfrm>
            <a:off x="457200" y="4914165"/>
            <a:ext cx="8136000" cy="405045"/>
          </a:xfrm>
        </p:spPr>
        <p:txBody>
          <a:bodyPr/>
          <a:lstStyle>
            <a:lvl1pPr marL="0">
              <a:buFontTx/>
              <a:buNone/>
              <a:defRPr sz="1400">
                <a:solidFill>
                  <a:srgbClr val="0099FF"/>
                </a:solidFill>
              </a:defRPr>
            </a:lvl1pPr>
            <a:lvl2pPr>
              <a:buFontTx/>
              <a:buNone/>
              <a:defRPr sz="1400">
                <a:solidFill>
                  <a:srgbClr val="0099FF"/>
                </a:solidFill>
              </a:defRPr>
            </a:lvl2pPr>
            <a:lvl3pPr>
              <a:buFontTx/>
              <a:buNone/>
              <a:defRPr sz="1400">
                <a:solidFill>
                  <a:srgbClr val="0099FF"/>
                </a:solidFill>
              </a:defRPr>
            </a:lvl3pPr>
            <a:lvl4pPr>
              <a:buFontTx/>
              <a:buNone/>
              <a:defRPr sz="1400">
                <a:solidFill>
                  <a:srgbClr val="0099FF"/>
                </a:solidFill>
              </a:defRPr>
            </a:lvl4pPr>
            <a:lvl5pPr>
              <a:buFontTx/>
              <a:buNone/>
              <a:defRPr sz="1400">
                <a:solidFill>
                  <a:srgbClr val="0099FF"/>
                </a:solidFill>
              </a:defRPr>
            </a:lvl5pPr>
          </a:lstStyle>
          <a:p>
            <a:pPr lvl="0"/>
            <a:r>
              <a:rPr lang="en-US" dirty="0" smtClean="0"/>
              <a:t>Date</a:t>
            </a:r>
            <a:endParaRPr lang="fr-LU"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L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LU"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6DD85014-4865-40B2-9A7C-38A2C863DC68}" type="datetimeFigureOut">
              <a:rPr lang="fr-LU" smtClean="0"/>
              <a:pPr/>
              <a:t>24/12/2019</a:t>
            </a:fld>
            <a:endParaRPr lang="fr-LU" dirty="0"/>
          </a:p>
        </p:txBody>
      </p:sp>
      <p:sp>
        <p:nvSpPr>
          <p:cNvPr id="6" name="Footer Placeholder 5"/>
          <p:cNvSpPr>
            <a:spLocks noGrp="1"/>
          </p:cNvSpPr>
          <p:nvPr>
            <p:ph type="ftr" sz="quarter" idx="11"/>
          </p:nvPr>
        </p:nvSpPr>
        <p:spPr/>
        <p:txBody>
          <a:bodyPr/>
          <a:lstStyle/>
          <a:p>
            <a:endParaRPr lang="fr-LU" dirty="0"/>
          </a:p>
        </p:txBody>
      </p:sp>
      <p:sp>
        <p:nvSpPr>
          <p:cNvPr id="8" name="Slide Number Placeholder 5"/>
          <p:cNvSpPr txBox="1">
            <a:spLocks/>
          </p:cNvSpPr>
          <p:nvPr userDrawn="1"/>
        </p:nvSpPr>
        <p:spPr>
          <a:xfrm>
            <a:off x="457200" y="6134400"/>
            <a:ext cx="408480" cy="360000"/>
          </a:xfrm>
          <a:prstGeom prst="rect">
            <a:avLst/>
          </a:prstGeom>
        </p:spPr>
        <p:txBody>
          <a:bodyPr vert="horz" lIns="91440" tIns="45720" rIns="91440" bIns="45720" rtlCol="0" anchor="ctr"/>
          <a:lstStyle>
            <a:defPPr>
              <a:defRPr lang="lb-LU"/>
            </a:defPPr>
            <a:lvl1pPr marL="0" algn="r" defTabSz="914400" rtl="0" eaLnBrk="1" latinLnBrk="0" hangingPunct="1">
              <a:defRPr sz="1000" kern="1200">
                <a:solidFill>
                  <a:srgbClr val="E3061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A7019F9B-5CA8-4FF9-B30F-00BE0557E350}" type="slidenum">
              <a:rPr lang="lb-LU" b="1" smtClean="0"/>
              <a:pPr algn="l"/>
              <a:t>‹#›</a:t>
            </a:fld>
            <a:endParaRPr lang="lb-LU" b="1"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LU"/>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LU" dirty="0"/>
          </a:p>
        </p:txBody>
      </p:sp>
      <p:sp>
        <p:nvSpPr>
          <p:cNvPr id="4" name="Date Placeholder 3"/>
          <p:cNvSpPr>
            <a:spLocks noGrp="1"/>
          </p:cNvSpPr>
          <p:nvPr>
            <p:ph type="dt" sz="half" idx="10"/>
          </p:nvPr>
        </p:nvSpPr>
        <p:spPr/>
        <p:txBody>
          <a:bodyPr/>
          <a:lstStyle/>
          <a:p>
            <a:fld id="{6DD85014-4865-40B2-9A7C-38A2C863DC68}" type="datetimeFigureOut">
              <a:rPr lang="fr-LU" smtClean="0"/>
              <a:pPr/>
              <a:t>24/12/2019</a:t>
            </a:fld>
            <a:endParaRPr lang="fr-LU" dirty="0"/>
          </a:p>
        </p:txBody>
      </p:sp>
      <p:sp>
        <p:nvSpPr>
          <p:cNvPr id="5" name="Footer Placeholder 4"/>
          <p:cNvSpPr>
            <a:spLocks noGrp="1"/>
          </p:cNvSpPr>
          <p:nvPr>
            <p:ph type="ftr" sz="quarter" idx="11"/>
          </p:nvPr>
        </p:nvSpPr>
        <p:spPr/>
        <p:txBody>
          <a:bodyPr/>
          <a:lstStyle/>
          <a:p>
            <a:endParaRPr lang="fr-LU" dirty="0"/>
          </a:p>
        </p:txBody>
      </p:sp>
      <p:sp>
        <p:nvSpPr>
          <p:cNvPr id="7" name="Slide Number Placeholder 5"/>
          <p:cNvSpPr txBox="1">
            <a:spLocks/>
          </p:cNvSpPr>
          <p:nvPr userDrawn="1"/>
        </p:nvSpPr>
        <p:spPr>
          <a:xfrm>
            <a:off x="457200" y="6134400"/>
            <a:ext cx="408480" cy="360000"/>
          </a:xfrm>
          <a:prstGeom prst="rect">
            <a:avLst/>
          </a:prstGeom>
        </p:spPr>
        <p:txBody>
          <a:bodyPr vert="horz" lIns="91440" tIns="45720" rIns="91440" bIns="45720" rtlCol="0" anchor="ctr"/>
          <a:lstStyle>
            <a:defPPr>
              <a:defRPr lang="lb-LU"/>
            </a:defPPr>
            <a:lvl1pPr marL="0" algn="r" defTabSz="914400" rtl="0" eaLnBrk="1" latinLnBrk="0" hangingPunct="1">
              <a:defRPr sz="1000" kern="1200">
                <a:solidFill>
                  <a:srgbClr val="E3061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A7019F9B-5CA8-4FF9-B30F-00BE0557E350}" type="slidenum">
              <a:rPr lang="lb-LU" b="1" smtClean="0"/>
              <a:pPr algn="l"/>
              <a:t>‹#›</a:t>
            </a:fld>
            <a:endParaRPr lang="lb-LU" b="1"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L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LU"/>
          </a:p>
        </p:txBody>
      </p:sp>
      <p:sp>
        <p:nvSpPr>
          <p:cNvPr id="4" name="Date Placeholder 3"/>
          <p:cNvSpPr>
            <a:spLocks noGrp="1"/>
          </p:cNvSpPr>
          <p:nvPr>
            <p:ph type="dt" sz="half" idx="10"/>
          </p:nvPr>
        </p:nvSpPr>
        <p:spPr/>
        <p:txBody>
          <a:bodyPr/>
          <a:lstStyle/>
          <a:p>
            <a:fld id="{6DD85014-4865-40B2-9A7C-38A2C863DC68}" type="datetimeFigureOut">
              <a:rPr lang="fr-LU" smtClean="0"/>
              <a:pPr/>
              <a:t>24/12/2019</a:t>
            </a:fld>
            <a:endParaRPr lang="fr-LU" dirty="0"/>
          </a:p>
        </p:txBody>
      </p:sp>
      <p:sp>
        <p:nvSpPr>
          <p:cNvPr id="5" name="Footer Placeholder 4"/>
          <p:cNvSpPr>
            <a:spLocks noGrp="1"/>
          </p:cNvSpPr>
          <p:nvPr>
            <p:ph type="ftr" sz="quarter" idx="11"/>
          </p:nvPr>
        </p:nvSpPr>
        <p:spPr/>
        <p:txBody>
          <a:bodyPr/>
          <a:lstStyle/>
          <a:p>
            <a:endParaRPr lang="fr-LU" dirty="0"/>
          </a:p>
        </p:txBody>
      </p:sp>
      <p:sp>
        <p:nvSpPr>
          <p:cNvPr id="8" name="Slide Number Placeholder 5"/>
          <p:cNvSpPr txBox="1">
            <a:spLocks/>
          </p:cNvSpPr>
          <p:nvPr userDrawn="1"/>
        </p:nvSpPr>
        <p:spPr>
          <a:xfrm>
            <a:off x="457200" y="6134400"/>
            <a:ext cx="408480" cy="360000"/>
          </a:xfrm>
          <a:prstGeom prst="rect">
            <a:avLst/>
          </a:prstGeom>
        </p:spPr>
        <p:txBody>
          <a:bodyPr vert="horz" lIns="91440" tIns="45720" rIns="91440" bIns="45720" rtlCol="0" anchor="ctr"/>
          <a:lstStyle>
            <a:defPPr>
              <a:defRPr lang="lb-LU"/>
            </a:defPPr>
            <a:lvl1pPr marL="0" algn="r" defTabSz="914400" rtl="0" eaLnBrk="1" latinLnBrk="0" hangingPunct="1">
              <a:defRPr sz="1000" kern="1200">
                <a:solidFill>
                  <a:srgbClr val="E3061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A7019F9B-5CA8-4FF9-B30F-00BE0557E350}" type="slidenum">
              <a:rPr lang="lb-LU" b="1" smtClean="0"/>
              <a:pPr algn="l"/>
              <a:t>‹#›</a:t>
            </a:fld>
            <a:endParaRPr lang="lb-LU" b="1"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LOGAN">
    <p:spTree>
      <p:nvGrpSpPr>
        <p:cNvPr id="1" name=""/>
        <p:cNvGrpSpPr/>
        <p:nvPr/>
      </p:nvGrpSpPr>
      <p:grpSpPr>
        <a:xfrm>
          <a:off x="0" y="0"/>
          <a:ext cx="0" cy="0"/>
          <a:chOff x="0" y="0"/>
          <a:chExt cx="0" cy="0"/>
        </a:xfrm>
      </p:grpSpPr>
      <p:pic>
        <p:nvPicPr>
          <p:cNvPr id="6" name="Picture 5" descr="NB_PPT_Template_LMIH.png"/>
          <p:cNvPicPr>
            <a:picLocks noChangeAspect="1"/>
          </p:cNvPicPr>
          <p:nvPr userDrawn="1"/>
        </p:nvPicPr>
        <p:blipFill>
          <a:blip r:embed="rId2" cstate="print"/>
          <a:stretch>
            <a:fillRect/>
          </a:stretch>
        </p:blipFill>
        <p:spPr>
          <a:xfrm>
            <a:off x="0" y="0"/>
            <a:ext cx="9144000" cy="6858000"/>
          </a:xfrm>
          <a:prstGeom prst="rect">
            <a:avLst/>
          </a:prstGeom>
        </p:spPr>
      </p:pic>
      <p:sp>
        <p:nvSpPr>
          <p:cNvPr id="3" name="Date Placeholder 2"/>
          <p:cNvSpPr>
            <a:spLocks noGrp="1"/>
          </p:cNvSpPr>
          <p:nvPr>
            <p:ph type="dt" sz="half" idx="10"/>
          </p:nvPr>
        </p:nvSpPr>
        <p:spPr/>
        <p:txBody>
          <a:bodyPr/>
          <a:lstStyle/>
          <a:p>
            <a:fld id="{6DD85014-4865-40B2-9A7C-38A2C863DC68}" type="datetimeFigureOut">
              <a:rPr lang="fr-LU" smtClean="0"/>
              <a:pPr/>
              <a:t>24/12/2019</a:t>
            </a:fld>
            <a:endParaRPr lang="fr-LU" dirty="0"/>
          </a:p>
        </p:txBody>
      </p:sp>
      <p:sp>
        <p:nvSpPr>
          <p:cNvPr id="4" name="Footer Placeholder 3"/>
          <p:cNvSpPr>
            <a:spLocks noGrp="1"/>
          </p:cNvSpPr>
          <p:nvPr>
            <p:ph type="ftr" sz="quarter" idx="11"/>
          </p:nvPr>
        </p:nvSpPr>
        <p:spPr/>
        <p:txBody>
          <a:bodyPr/>
          <a:lstStyle/>
          <a:p>
            <a:endParaRPr lang="fr-LU"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D / FIN">
    <p:spTree>
      <p:nvGrpSpPr>
        <p:cNvPr id="1" name=""/>
        <p:cNvGrpSpPr/>
        <p:nvPr/>
      </p:nvGrpSpPr>
      <p:grpSpPr>
        <a:xfrm>
          <a:off x="0" y="0"/>
          <a:ext cx="0" cy="0"/>
          <a:chOff x="0" y="0"/>
          <a:chExt cx="0" cy="0"/>
        </a:xfrm>
      </p:grpSpPr>
      <p:pic>
        <p:nvPicPr>
          <p:cNvPr id="6" name="Picture 5" descr="NB_PPT_Template_END.png"/>
          <p:cNvPicPr>
            <a:picLocks noChangeAspect="1"/>
          </p:cNvPicPr>
          <p:nvPr userDrawn="1"/>
        </p:nvPicPr>
        <p:blipFill>
          <a:blip r:embed="rId2" cstate="print"/>
          <a:stretch>
            <a:fillRect/>
          </a:stretch>
        </p:blipFill>
        <p:spPr>
          <a:xfrm>
            <a:off x="0" y="0"/>
            <a:ext cx="9144000" cy="6858000"/>
          </a:xfrm>
          <a:prstGeom prst="rect">
            <a:avLst/>
          </a:prstGeom>
        </p:spPr>
      </p:pic>
      <p:sp>
        <p:nvSpPr>
          <p:cNvPr id="3" name="Date Placeholder 2"/>
          <p:cNvSpPr>
            <a:spLocks noGrp="1"/>
          </p:cNvSpPr>
          <p:nvPr>
            <p:ph type="dt" sz="half" idx="10"/>
          </p:nvPr>
        </p:nvSpPr>
        <p:spPr/>
        <p:txBody>
          <a:bodyPr/>
          <a:lstStyle/>
          <a:p>
            <a:fld id="{6DD85014-4865-40B2-9A7C-38A2C863DC68}" type="datetimeFigureOut">
              <a:rPr lang="fr-LU" smtClean="0"/>
              <a:pPr/>
              <a:t>24/12/2019</a:t>
            </a:fld>
            <a:endParaRPr lang="fr-LU" dirty="0"/>
          </a:p>
        </p:txBody>
      </p:sp>
      <p:sp>
        <p:nvSpPr>
          <p:cNvPr id="4" name="Footer Placeholder 3"/>
          <p:cNvSpPr>
            <a:spLocks noGrp="1"/>
          </p:cNvSpPr>
          <p:nvPr>
            <p:ph type="ftr" sz="quarter" idx="11"/>
          </p:nvPr>
        </p:nvSpPr>
        <p:spPr/>
        <p:txBody>
          <a:bodyPr/>
          <a:lstStyle/>
          <a:p>
            <a:endParaRPr lang="fr-L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UMMARY">
    <p:spTree>
      <p:nvGrpSpPr>
        <p:cNvPr id="1" name=""/>
        <p:cNvGrpSpPr/>
        <p:nvPr/>
      </p:nvGrpSpPr>
      <p:grpSpPr>
        <a:xfrm>
          <a:off x="0" y="0"/>
          <a:ext cx="0" cy="0"/>
          <a:chOff x="0" y="0"/>
          <a:chExt cx="0" cy="0"/>
        </a:xfrm>
      </p:grpSpPr>
      <p:pic>
        <p:nvPicPr>
          <p:cNvPr id="9" name="Picture 8" descr="NB_PPT_Template_SOMMAIRE_v2_linie_rot.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hasCustomPrompt="1"/>
          </p:nvPr>
        </p:nvSpPr>
        <p:spPr>
          <a:xfrm>
            <a:off x="457200" y="1448780"/>
            <a:ext cx="8164513" cy="692652"/>
          </a:xfrm>
        </p:spPr>
        <p:txBody>
          <a:bodyPr anchor="t"/>
          <a:lstStyle>
            <a:lvl1pPr algn="l">
              <a:lnSpc>
                <a:spcPts val="3800"/>
              </a:lnSpc>
              <a:defRPr cap="all" baseline="0"/>
            </a:lvl1pPr>
          </a:lstStyle>
          <a:p>
            <a:r>
              <a:rPr lang="de-CH" dirty="0" smtClean="0"/>
              <a:t>summary / sommaire</a:t>
            </a:r>
            <a:endParaRPr lang="fr-LU" dirty="0"/>
          </a:p>
        </p:txBody>
      </p:sp>
      <p:sp>
        <p:nvSpPr>
          <p:cNvPr id="3" name="Content Placeholder 2"/>
          <p:cNvSpPr>
            <a:spLocks noGrp="1"/>
          </p:cNvSpPr>
          <p:nvPr>
            <p:ph idx="1" hasCustomPrompt="1"/>
          </p:nvPr>
        </p:nvSpPr>
        <p:spPr>
          <a:xfrm>
            <a:off x="457200" y="2753925"/>
            <a:ext cx="8164513" cy="3372238"/>
          </a:xfrm>
        </p:spPr>
        <p:txBody>
          <a:bodyPr/>
          <a:lstStyle>
            <a:lvl1pPr marL="457200" indent="-457200">
              <a:lnSpc>
                <a:spcPct val="150000"/>
              </a:lnSpc>
              <a:buClr>
                <a:schemeClr val="accent6"/>
              </a:buClr>
              <a:buSzPct val="150000"/>
              <a:buFont typeface="+mj-lt"/>
              <a:buAutoNum type="arabicPeriod"/>
              <a:defRPr sz="2000" b="1" cap="all" baseline="0"/>
            </a:lvl1pPr>
            <a:lvl5pPr>
              <a:defRPr/>
            </a:lvl5pPr>
          </a:lstStyle>
          <a:p>
            <a:pPr lvl="0"/>
            <a:r>
              <a:rPr lang="en-US" dirty="0" smtClean="0"/>
              <a:t>Chapter 01 /</a:t>
            </a:r>
            <a:r>
              <a:rPr lang="en-US" dirty="0" err="1" smtClean="0"/>
              <a:t>chapitre</a:t>
            </a:r>
            <a:r>
              <a:rPr lang="en-US" dirty="0" smtClean="0"/>
              <a:t> 01</a:t>
            </a:r>
          </a:p>
          <a:p>
            <a:pPr lvl="0"/>
            <a:r>
              <a:rPr lang="en-US" dirty="0" smtClean="0"/>
              <a:t>Chapter 02 / </a:t>
            </a:r>
            <a:r>
              <a:rPr lang="en-US" dirty="0" err="1" smtClean="0"/>
              <a:t>chapitre</a:t>
            </a:r>
            <a:r>
              <a:rPr lang="en-US" dirty="0" smtClean="0"/>
              <a:t> 02</a:t>
            </a:r>
          </a:p>
          <a:p>
            <a:pPr lvl="0"/>
            <a:r>
              <a:rPr lang="en-US" dirty="0" smtClean="0"/>
              <a:t>Chapter 03 /</a:t>
            </a:r>
            <a:r>
              <a:rPr lang="en-US" dirty="0" err="1" smtClean="0"/>
              <a:t>chapitre</a:t>
            </a:r>
            <a:r>
              <a:rPr lang="en-US" dirty="0" smtClean="0"/>
              <a:t> 03</a:t>
            </a:r>
          </a:p>
          <a:p>
            <a:pPr lvl="4"/>
            <a:endParaRPr lang="en-US" dirty="0" smtClean="0"/>
          </a:p>
          <a:p>
            <a:pPr lvl="4"/>
            <a:endParaRPr lang="en-US" dirty="0" smtClean="0"/>
          </a:p>
          <a:p>
            <a:pPr lvl="4"/>
            <a:endParaRPr lang="en-US" dirty="0" smtClean="0"/>
          </a:p>
          <a:p>
            <a:pPr lvl="4"/>
            <a:endParaRPr lang="en-US" dirty="0" smtClean="0"/>
          </a:p>
          <a:p>
            <a:pPr lvl="4"/>
            <a:endParaRPr lang="en-US" dirty="0" smtClean="0"/>
          </a:p>
          <a:p>
            <a:pPr lvl="4"/>
            <a:endParaRPr lang="en-US" dirty="0" smtClean="0"/>
          </a:p>
          <a:p>
            <a:pPr lvl="4"/>
            <a:endParaRPr lang="en-US" dirty="0" smtClean="0"/>
          </a:p>
          <a:p>
            <a:pPr lvl="4"/>
            <a:endParaRPr lang="en-US" dirty="0" smtClean="0"/>
          </a:p>
          <a:p>
            <a:pPr lvl="4"/>
            <a:endParaRPr lang="en-US" dirty="0" smtClean="0"/>
          </a:p>
        </p:txBody>
      </p:sp>
      <p:sp>
        <p:nvSpPr>
          <p:cNvPr id="4" name="Date Placeholder 3"/>
          <p:cNvSpPr>
            <a:spLocks noGrp="1"/>
          </p:cNvSpPr>
          <p:nvPr>
            <p:ph type="dt" sz="half" idx="10"/>
          </p:nvPr>
        </p:nvSpPr>
        <p:spPr>
          <a:xfrm>
            <a:off x="457200" y="6889300"/>
            <a:ext cx="2133600" cy="365125"/>
          </a:xfrm>
        </p:spPr>
        <p:txBody>
          <a:bodyPr/>
          <a:lstStyle/>
          <a:p>
            <a:fld id="{6DD85014-4865-40B2-9A7C-38A2C863DC68}" type="datetimeFigureOut">
              <a:rPr lang="fr-LU" smtClean="0"/>
              <a:pPr/>
              <a:t>24/12/2019</a:t>
            </a:fld>
            <a:endParaRPr lang="fr-LU" dirty="0"/>
          </a:p>
        </p:txBody>
      </p:sp>
      <p:sp>
        <p:nvSpPr>
          <p:cNvPr id="5" name="Footer Placeholder 4"/>
          <p:cNvSpPr>
            <a:spLocks noGrp="1"/>
          </p:cNvSpPr>
          <p:nvPr>
            <p:ph type="ftr" sz="quarter" idx="11"/>
          </p:nvPr>
        </p:nvSpPr>
        <p:spPr>
          <a:xfrm>
            <a:off x="3124200" y="6889300"/>
            <a:ext cx="2895600" cy="365125"/>
          </a:xfrm>
        </p:spPr>
        <p:txBody>
          <a:bodyPr/>
          <a:lstStyle/>
          <a:p>
            <a:endParaRPr lang="fr-LU" dirty="0"/>
          </a:p>
        </p:txBody>
      </p:sp>
      <p:sp>
        <p:nvSpPr>
          <p:cNvPr id="6" name="Slide Number Placeholder 5"/>
          <p:cNvSpPr>
            <a:spLocks noGrp="1"/>
          </p:cNvSpPr>
          <p:nvPr>
            <p:ph type="sldNum" sz="quarter" idx="12"/>
          </p:nvPr>
        </p:nvSpPr>
        <p:spPr>
          <a:xfrm>
            <a:off x="6553200" y="6889300"/>
            <a:ext cx="2133600" cy="365125"/>
          </a:xfrm>
        </p:spPr>
        <p:txBody>
          <a:bodyPr/>
          <a:lstStyle/>
          <a:p>
            <a:fld id="{F9910D31-7C71-426A-9611-F6E98F62E178}" type="slidenum">
              <a:rPr lang="fr-LU" smtClean="0"/>
              <a:pPr/>
              <a:t>‹#›</a:t>
            </a:fld>
            <a:endParaRPr lang="fr-L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pic>
        <p:nvPicPr>
          <p:cNvPr id="7" name="Picture 6" descr="NB_PPT_Template_CHAPITRE.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hasCustomPrompt="1"/>
          </p:nvPr>
        </p:nvSpPr>
        <p:spPr>
          <a:xfrm>
            <a:off x="2771799" y="1133745"/>
            <a:ext cx="5849914" cy="1362075"/>
          </a:xfrm>
        </p:spPr>
        <p:txBody>
          <a:bodyPr anchor="b"/>
          <a:lstStyle>
            <a:lvl1pPr algn="l">
              <a:lnSpc>
                <a:spcPts val="3800"/>
              </a:lnSpc>
              <a:defRPr sz="3200" b="1" cap="all"/>
            </a:lvl1pPr>
          </a:lstStyle>
          <a:p>
            <a:r>
              <a:rPr lang="de-CH" dirty="0" smtClean="0"/>
              <a:t>Chapter 01/Chapitre 01 </a:t>
            </a:r>
            <a:endParaRPr lang="fr-LU" dirty="0"/>
          </a:p>
        </p:txBody>
      </p:sp>
      <p:sp>
        <p:nvSpPr>
          <p:cNvPr id="3" name="Text Placeholder 2"/>
          <p:cNvSpPr>
            <a:spLocks noGrp="1"/>
          </p:cNvSpPr>
          <p:nvPr>
            <p:ph type="body" idx="1"/>
          </p:nvPr>
        </p:nvSpPr>
        <p:spPr>
          <a:xfrm>
            <a:off x="9432540"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a:xfrm>
            <a:off x="457200" y="6889300"/>
            <a:ext cx="2133600" cy="365125"/>
          </a:xfrm>
        </p:spPr>
        <p:txBody>
          <a:bodyPr/>
          <a:lstStyle/>
          <a:p>
            <a:fld id="{6DD85014-4865-40B2-9A7C-38A2C863DC68}" type="datetimeFigureOut">
              <a:rPr lang="fr-LU" smtClean="0"/>
              <a:pPr/>
              <a:t>24/12/2019</a:t>
            </a:fld>
            <a:endParaRPr lang="fr-LU" dirty="0"/>
          </a:p>
        </p:txBody>
      </p:sp>
      <p:sp>
        <p:nvSpPr>
          <p:cNvPr id="5" name="Footer Placeholder 4"/>
          <p:cNvSpPr>
            <a:spLocks noGrp="1"/>
          </p:cNvSpPr>
          <p:nvPr>
            <p:ph type="ftr" sz="quarter" idx="11"/>
          </p:nvPr>
        </p:nvSpPr>
        <p:spPr>
          <a:xfrm>
            <a:off x="3124200" y="6889300"/>
            <a:ext cx="2895600" cy="365125"/>
          </a:xfrm>
        </p:spPr>
        <p:txBody>
          <a:bodyPr/>
          <a:lstStyle/>
          <a:p>
            <a:endParaRPr lang="fr-LU" dirty="0"/>
          </a:p>
        </p:txBody>
      </p:sp>
      <p:sp>
        <p:nvSpPr>
          <p:cNvPr id="6" name="Slide Number Placeholder 5"/>
          <p:cNvSpPr>
            <a:spLocks noGrp="1"/>
          </p:cNvSpPr>
          <p:nvPr>
            <p:ph type="sldNum" sz="quarter" idx="12"/>
          </p:nvPr>
        </p:nvSpPr>
        <p:spPr>
          <a:xfrm>
            <a:off x="6553200" y="6889300"/>
            <a:ext cx="2133600" cy="365125"/>
          </a:xfrm>
        </p:spPr>
        <p:txBody>
          <a:bodyPr/>
          <a:lstStyle/>
          <a:p>
            <a:fld id="{F9910D31-7C71-426A-9611-F6E98F62E178}" type="slidenum">
              <a:rPr lang="fr-LU" smtClean="0"/>
              <a:pPr/>
              <a:t>‹#›</a:t>
            </a:fld>
            <a:endParaRPr lang="fr-LU" dirty="0"/>
          </a:p>
        </p:txBody>
      </p:sp>
      <p:sp>
        <p:nvSpPr>
          <p:cNvPr id="10" name="Text Placeholder 9"/>
          <p:cNvSpPr>
            <a:spLocks noGrp="1"/>
          </p:cNvSpPr>
          <p:nvPr>
            <p:ph type="body" sz="quarter" idx="13" hasCustomPrompt="1"/>
          </p:nvPr>
        </p:nvSpPr>
        <p:spPr>
          <a:xfrm>
            <a:off x="476545" y="2573905"/>
            <a:ext cx="2835315" cy="1575175"/>
          </a:xfrm>
        </p:spPr>
        <p:txBody>
          <a:bodyPr/>
          <a:lstStyle>
            <a:lvl1pPr marL="0">
              <a:lnSpc>
                <a:spcPts val="11000"/>
              </a:lnSpc>
              <a:buFontTx/>
              <a:buNone/>
              <a:defRPr sz="11000">
                <a:solidFill>
                  <a:srgbClr val="ED1C24"/>
                </a:solidFill>
              </a:defRPr>
            </a:lvl1pPr>
          </a:lstStyle>
          <a:p>
            <a:r>
              <a:rPr lang="lb-LU" dirty="0" smtClean="0"/>
              <a:t>N°</a:t>
            </a:r>
            <a:endParaRPr lang="lb-L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_1_col">
    <p:spTree>
      <p:nvGrpSpPr>
        <p:cNvPr id="1" name=""/>
        <p:cNvGrpSpPr/>
        <p:nvPr/>
      </p:nvGrpSpPr>
      <p:grpSpPr>
        <a:xfrm>
          <a:off x="0" y="0"/>
          <a:ext cx="0" cy="0"/>
          <a:chOff x="0" y="0"/>
          <a:chExt cx="0" cy="0"/>
        </a:xfrm>
      </p:grpSpPr>
      <p:pic>
        <p:nvPicPr>
          <p:cNvPr id="10" name="Picture 9" descr="NB_PPT_Template_INTERIEUR.png"/>
          <p:cNvPicPr>
            <a:picLocks noChangeAspect="1"/>
          </p:cNvPicPr>
          <p:nvPr userDrawn="1"/>
        </p:nvPicPr>
        <p:blipFill>
          <a:blip r:embed="rId2" cstate="print"/>
          <a:stretch>
            <a:fillRect/>
          </a:stretch>
        </p:blipFill>
        <p:spPr>
          <a:xfrm>
            <a:off x="0" y="0"/>
            <a:ext cx="9144000" cy="6858000"/>
          </a:xfrm>
          <a:prstGeom prst="rect">
            <a:avLst/>
          </a:prstGeom>
        </p:spPr>
      </p:pic>
      <p:sp>
        <p:nvSpPr>
          <p:cNvPr id="7" name="Date Placeholder 6"/>
          <p:cNvSpPr>
            <a:spLocks noGrp="1"/>
          </p:cNvSpPr>
          <p:nvPr>
            <p:ph type="dt" sz="half" idx="10"/>
          </p:nvPr>
        </p:nvSpPr>
        <p:spPr/>
        <p:txBody>
          <a:bodyPr/>
          <a:lstStyle/>
          <a:p>
            <a:fld id="{6DD85014-4865-40B2-9A7C-38A2C863DC68}" type="datetimeFigureOut">
              <a:rPr lang="fr-LU" smtClean="0"/>
              <a:pPr/>
              <a:t>24/12/2019</a:t>
            </a:fld>
            <a:endParaRPr lang="fr-LU" dirty="0"/>
          </a:p>
        </p:txBody>
      </p:sp>
      <p:sp>
        <p:nvSpPr>
          <p:cNvPr id="8" name="Footer Placeholder 7"/>
          <p:cNvSpPr>
            <a:spLocks noGrp="1"/>
          </p:cNvSpPr>
          <p:nvPr>
            <p:ph type="ftr" sz="quarter" idx="11"/>
          </p:nvPr>
        </p:nvSpPr>
        <p:spPr/>
        <p:txBody>
          <a:bodyPr/>
          <a:lstStyle/>
          <a:p>
            <a:endParaRPr lang="fr-LU" dirty="0"/>
          </a:p>
        </p:txBody>
      </p:sp>
      <p:sp>
        <p:nvSpPr>
          <p:cNvPr id="15" name="Text Placeholder 10"/>
          <p:cNvSpPr>
            <a:spLocks noGrp="1"/>
          </p:cNvSpPr>
          <p:nvPr>
            <p:ph type="body" sz="quarter" idx="13" hasCustomPrompt="1"/>
          </p:nvPr>
        </p:nvSpPr>
        <p:spPr>
          <a:xfrm>
            <a:off x="457200" y="323655"/>
            <a:ext cx="8164513" cy="484187"/>
          </a:xfrm>
        </p:spPr>
        <p:txBody>
          <a:bodyPr/>
          <a:lstStyle>
            <a:lvl1pPr>
              <a:buFontTx/>
              <a:buNone/>
              <a:defRPr sz="2300" b="1" cap="all" baseline="0"/>
            </a:lvl1pPr>
            <a:lvl2pPr>
              <a:buFontTx/>
              <a:buNone/>
              <a:defRPr sz="2000" b="1" cap="all" baseline="0"/>
            </a:lvl2pPr>
            <a:lvl3pPr>
              <a:buFontTx/>
              <a:buNone/>
              <a:defRPr sz="2000" b="1" cap="all" baseline="0"/>
            </a:lvl3pPr>
            <a:lvl4pPr>
              <a:buFontTx/>
              <a:buNone/>
              <a:defRPr sz="2000" b="1" cap="all" baseline="0"/>
            </a:lvl4pPr>
            <a:lvl5pPr>
              <a:buFontTx/>
              <a:buNone/>
              <a:defRPr sz="2000" b="1" cap="all" baseline="0"/>
            </a:lvl5pPr>
          </a:lstStyle>
          <a:p>
            <a:r>
              <a:rPr lang="de-CH" dirty="0" smtClean="0"/>
              <a:t>Pagetitel / titre de la page</a:t>
            </a:r>
            <a:endParaRPr lang="fr-LU" dirty="0" smtClean="0"/>
          </a:p>
        </p:txBody>
      </p:sp>
      <p:sp>
        <p:nvSpPr>
          <p:cNvPr id="16" name="Content Placeholder 2"/>
          <p:cNvSpPr>
            <a:spLocks noGrp="1"/>
          </p:cNvSpPr>
          <p:nvPr>
            <p:ph sz="half" idx="14" hasCustomPrompt="1"/>
          </p:nvPr>
        </p:nvSpPr>
        <p:spPr>
          <a:xfrm>
            <a:off x="457199" y="1627200"/>
            <a:ext cx="8150400" cy="4140000"/>
          </a:xfrm>
        </p:spPr>
        <p:txBody>
          <a:bodyPr/>
          <a:lstStyle>
            <a:lvl1pPr>
              <a:defRPr sz="1800"/>
            </a:lvl1pPr>
            <a:lvl2pPr>
              <a:defRPr sz="1700"/>
            </a:lvl2pPr>
            <a:lvl3pPr>
              <a:defRPr sz="1600"/>
            </a:lvl3pPr>
            <a:lvl4pPr>
              <a:defRPr sz="1600"/>
            </a:lvl4pPr>
            <a:lvl5pPr>
              <a:defRPr sz="1600"/>
            </a:lvl5pPr>
            <a:lvl6pPr>
              <a:defRPr sz="1800"/>
            </a:lvl6pPr>
            <a:lvl7pPr>
              <a:defRPr sz="1800"/>
            </a:lvl7pPr>
            <a:lvl8pPr>
              <a:defRPr sz="1800"/>
            </a:lvl8pPr>
            <a:lvl9pPr>
              <a:defRPr sz="1800"/>
            </a:lvl9pPr>
          </a:lstStyle>
          <a:p>
            <a:r>
              <a:rPr lang="fr-LU" dirty="0" err="1" smtClean="0"/>
              <a:t>Lorem</a:t>
            </a:r>
            <a:r>
              <a:rPr lang="fr-LU" dirty="0" smtClean="0"/>
              <a:t> </a:t>
            </a:r>
            <a:r>
              <a:rPr lang="fr-LU" dirty="0" err="1" smtClean="0"/>
              <a:t>ipsum</a:t>
            </a:r>
            <a:r>
              <a:rPr lang="fr-LU" dirty="0" smtClean="0"/>
              <a:t> </a:t>
            </a:r>
            <a:r>
              <a:rPr lang="fr-LU" dirty="0" err="1" smtClean="0"/>
              <a:t>dolor</a:t>
            </a:r>
            <a:r>
              <a:rPr lang="fr-LU" dirty="0" smtClean="0"/>
              <a:t> </a:t>
            </a:r>
            <a:r>
              <a:rPr lang="fr-LU" dirty="0" err="1" smtClean="0"/>
              <a:t>sit</a:t>
            </a:r>
            <a:r>
              <a:rPr lang="fr-LU" dirty="0" smtClean="0"/>
              <a:t> </a:t>
            </a:r>
            <a:r>
              <a:rPr lang="fr-LU" dirty="0" err="1" smtClean="0"/>
              <a:t>amet</a:t>
            </a:r>
            <a:endParaRPr lang="fr-LU" dirty="0" smtClean="0"/>
          </a:p>
          <a:p>
            <a:pPr lvl="1"/>
            <a:r>
              <a:rPr lang="fr-LU" dirty="0" err="1" smtClean="0"/>
              <a:t>Aenean</a:t>
            </a:r>
            <a:r>
              <a:rPr lang="fr-LU" dirty="0" smtClean="0"/>
              <a:t> massa</a:t>
            </a:r>
          </a:p>
          <a:p>
            <a:pPr lvl="1"/>
            <a:r>
              <a:rPr lang="fr-LU" dirty="0" smtClean="0"/>
              <a:t>Cum </a:t>
            </a:r>
            <a:r>
              <a:rPr lang="fr-LU" dirty="0" err="1" smtClean="0"/>
              <a:t>sociis</a:t>
            </a:r>
            <a:r>
              <a:rPr lang="fr-LU" dirty="0" smtClean="0"/>
              <a:t> </a:t>
            </a:r>
            <a:r>
              <a:rPr lang="fr-LU" dirty="0" err="1" smtClean="0"/>
              <a:t>natoque</a:t>
            </a:r>
            <a:r>
              <a:rPr lang="fr-LU" dirty="0" smtClean="0"/>
              <a:t> </a:t>
            </a:r>
            <a:r>
              <a:rPr lang="fr-LU" dirty="0" err="1" smtClean="0"/>
              <a:t>penatibus</a:t>
            </a:r>
            <a:r>
              <a:rPr lang="fr-LU" dirty="0" smtClean="0"/>
              <a:t> </a:t>
            </a:r>
          </a:p>
          <a:p>
            <a:pPr lvl="2"/>
            <a:r>
              <a:rPr lang="fr-LU" dirty="0" smtClean="0"/>
              <a:t>et </a:t>
            </a:r>
            <a:r>
              <a:rPr lang="fr-LU" dirty="0" err="1" smtClean="0"/>
              <a:t>magnis</a:t>
            </a:r>
            <a:r>
              <a:rPr lang="fr-LU" dirty="0" smtClean="0"/>
              <a:t> dis </a:t>
            </a:r>
            <a:r>
              <a:rPr lang="fr-LU" dirty="0" err="1" smtClean="0"/>
              <a:t>parturient</a:t>
            </a:r>
            <a:endParaRPr lang="fr-LU" dirty="0" smtClean="0"/>
          </a:p>
          <a:p>
            <a:pPr lvl="3"/>
            <a:r>
              <a:rPr lang="de-CH" dirty="0" smtClean="0"/>
              <a:t>lorem ipsum</a:t>
            </a:r>
          </a:p>
          <a:p>
            <a:pPr lvl="4"/>
            <a:r>
              <a:rPr lang="de-CH" dirty="0" smtClean="0"/>
              <a:t>lorem ipsum</a:t>
            </a:r>
            <a:endParaRPr lang="fr-LU" dirty="0" smtClean="0"/>
          </a:p>
        </p:txBody>
      </p:sp>
      <p:sp>
        <p:nvSpPr>
          <p:cNvPr id="20" name="Text Placeholder 19"/>
          <p:cNvSpPr>
            <a:spLocks noGrp="1"/>
          </p:cNvSpPr>
          <p:nvPr>
            <p:ph type="body" sz="quarter" idx="17" hasCustomPrompt="1"/>
          </p:nvPr>
        </p:nvSpPr>
        <p:spPr>
          <a:xfrm>
            <a:off x="457200" y="1132868"/>
            <a:ext cx="8154000" cy="315912"/>
          </a:xfrm>
        </p:spPr>
        <p:txBody>
          <a:bodyPr/>
          <a:lstStyle>
            <a:lvl1pPr>
              <a:buFontTx/>
              <a:buNone/>
              <a:defRPr sz="2000" b="1" cap="all" baseline="0">
                <a:solidFill>
                  <a:srgbClr val="0099FF"/>
                </a:solidFill>
              </a:defRPr>
            </a:lvl1pPr>
          </a:lstStyle>
          <a:p>
            <a:r>
              <a:rPr lang="de-CH" dirty="0" smtClean="0"/>
              <a:t>Subtitel of page / Sous-titre de la page</a:t>
            </a:r>
            <a:endParaRPr lang="fr-LU" dirty="0" smtClean="0"/>
          </a:p>
        </p:txBody>
      </p:sp>
      <p:sp>
        <p:nvSpPr>
          <p:cNvPr id="21" name="Slide Number Placeholder 5"/>
          <p:cNvSpPr txBox="1">
            <a:spLocks/>
          </p:cNvSpPr>
          <p:nvPr userDrawn="1"/>
        </p:nvSpPr>
        <p:spPr>
          <a:xfrm>
            <a:off x="457200" y="6134400"/>
            <a:ext cx="408480" cy="360000"/>
          </a:xfrm>
          <a:prstGeom prst="rect">
            <a:avLst/>
          </a:prstGeom>
        </p:spPr>
        <p:txBody>
          <a:bodyPr vert="horz" lIns="91440" tIns="45720" rIns="91440" bIns="45720" rtlCol="0" anchor="ctr"/>
          <a:lstStyle>
            <a:defPPr>
              <a:defRPr lang="lb-LU"/>
            </a:defPPr>
            <a:lvl1pPr marL="0" algn="r" defTabSz="914400" rtl="0" eaLnBrk="1" latinLnBrk="0" hangingPunct="1">
              <a:defRPr sz="1000" kern="1200">
                <a:solidFill>
                  <a:srgbClr val="E3061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A7019F9B-5CA8-4FF9-B30F-00BE0557E350}" type="slidenum">
              <a:rPr lang="lb-LU" b="1" smtClean="0"/>
              <a:pPr algn="l"/>
              <a:t>‹#›</a:t>
            </a:fld>
            <a:endParaRPr lang="lb-LU" b="1"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_2_col_titles/titres">
    <p:spTree>
      <p:nvGrpSpPr>
        <p:cNvPr id="1" name=""/>
        <p:cNvGrpSpPr/>
        <p:nvPr/>
      </p:nvGrpSpPr>
      <p:grpSpPr>
        <a:xfrm>
          <a:off x="0" y="0"/>
          <a:ext cx="0" cy="0"/>
          <a:chOff x="0" y="0"/>
          <a:chExt cx="0" cy="0"/>
        </a:xfrm>
      </p:grpSpPr>
      <p:pic>
        <p:nvPicPr>
          <p:cNvPr id="10" name="Picture 9" descr="NB_PPT_Template_INTERIEUR.png"/>
          <p:cNvPicPr>
            <a:picLocks noChangeAspect="1"/>
          </p:cNvPicPr>
          <p:nvPr userDrawn="1"/>
        </p:nvPicPr>
        <p:blipFill>
          <a:blip r:embed="rId2" cstate="print"/>
          <a:stretch>
            <a:fillRect/>
          </a:stretch>
        </p:blipFill>
        <p:spPr>
          <a:xfrm>
            <a:off x="0" y="0"/>
            <a:ext cx="9144000" cy="6858000"/>
          </a:xfrm>
          <a:prstGeom prst="rect">
            <a:avLst/>
          </a:prstGeom>
        </p:spPr>
      </p:pic>
      <p:sp>
        <p:nvSpPr>
          <p:cNvPr id="7" name="Date Placeholder 6"/>
          <p:cNvSpPr>
            <a:spLocks noGrp="1"/>
          </p:cNvSpPr>
          <p:nvPr>
            <p:ph type="dt" sz="half" idx="10"/>
          </p:nvPr>
        </p:nvSpPr>
        <p:spPr/>
        <p:txBody>
          <a:bodyPr/>
          <a:lstStyle/>
          <a:p>
            <a:fld id="{6DD85014-4865-40B2-9A7C-38A2C863DC68}" type="datetimeFigureOut">
              <a:rPr lang="fr-LU" smtClean="0"/>
              <a:pPr/>
              <a:t>24/12/2019</a:t>
            </a:fld>
            <a:endParaRPr lang="fr-LU" dirty="0"/>
          </a:p>
        </p:txBody>
      </p:sp>
      <p:sp>
        <p:nvSpPr>
          <p:cNvPr id="8" name="Footer Placeholder 7"/>
          <p:cNvSpPr>
            <a:spLocks noGrp="1"/>
          </p:cNvSpPr>
          <p:nvPr>
            <p:ph type="ftr" sz="quarter" idx="11"/>
          </p:nvPr>
        </p:nvSpPr>
        <p:spPr/>
        <p:txBody>
          <a:bodyPr/>
          <a:lstStyle/>
          <a:p>
            <a:endParaRPr lang="fr-LU" dirty="0"/>
          </a:p>
        </p:txBody>
      </p:sp>
      <p:sp>
        <p:nvSpPr>
          <p:cNvPr id="15" name="Text Placeholder 10"/>
          <p:cNvSpPr>
            <a:spLocks noGrp="1"/>
          </p:cNvSpPr>
          <p:nvPr>
            <p:ph type="body" sz="quarter" idx="13" hasCustomPrompt="1"/>
          </p:nvPr>
        </p:nvSpPr>
        <p:spPr>
          <a:xfrm>
            <a:off x="457200" y="323655"/>
            <a:ext cx="8164513" cy="484187"/>
          </a:xfrm>
        </p:spPr>
        <p:txBody>
          <a:bodyPr/>
          <a:lstStyle>
            <a:lvl1pPr>
              <a:buFontTx/>
              <a:buNone/>
              <a:defRPr sz="2300" b="1" cap="all" baseline="0"/>
            </a:lvl1pPr>
            <a:lvl2pPr>
              <a:buFontTx/>
              <a:buNone/>
              <a:defRPr sz="2000" b="1" cap="all" baseline="0"/>
            </a:lvl2pPr>
            <a:lvl3pPr>
              <a:buFontTx/>
              <a:buNone/>
              <a:defRPr sz="2000" b="1" cap="all" baseline="0"/>
            </a:lvl3pPr>
            <a:lvl4pPr>
              <a:buFontTx/>
              <a:buNone/>
              <a:defRPr sz="2000" b="1" cap="all" baseline="0"/>
            </a:lvl4pPr>
            <a:lvl5pPr>
              <a:buFontTx/>
              <a:buNone/>
              <a:defRPr sz="2000" b="1" cap="all" baseline="0"/>
            </a:lvl5pPr>
          </a:lstStyle>
          <a:p>
            <a:r>
              <a:rPr lang="de-CH" dirty="0" smtClean="0"/>
              <a:t>Pagetitel / titre de la page</a:t>
            </a:r>
            <a:endParaRPr lang="fr-LU" dirty="0" smtClean="0"/>
          </a:p>
        </p:txBody>
      </p:sp>
      <p:sp>
        <p:nvSpPr>
          <p:cNvPr id="16" name="Content Placeholder 2"/>
          <p:cNvSpPr>
            <a:spLocks noGrp="1"/>
          </p:cNvSpPr>
          <p:nvPr>
            <p:ph sz="half" idx="14" hasCustomPrompt="1"/>
          </p:nvPr>
        </p:nvSpPr>
        <p:spPr>
          <a:xfrm>
            <a:off x="457200" y="1628800"/>
            <a:ext cx="3960000" cy="4140175"/>
          </a:xfrm>
        </p:spPr>
        <p:txBody>
          <a:bodyPr/>
          <a:lstStyle>
            <a:lvl1pPr>
              <a:defRPr sz="1800"/>
            </a:lvl1pPr>
            <a:lvl2pPr>
              <a:defRPr sz="1700"/>
            </a:lvl2pPr>
            <a:lvl3pPr>
              <a:defRPr sz="1600"/>
            </a:lvl3pPr>
            <a:lvl4pPr>
              <a:defRPr sz="1600"/>
            </a:lvl4pPr>
            <a:lvl5pPr>
              <a:defRPr sz="1600"/>
            </a:lvl5pPr>
            <a:lvl6pPr>
              <a:defRPr sz="1800"/>
            </a:lvl6pPr>
            <a:lvl7pPr>
              <a:defRPr sz="1800"/>
            </a:lvl7pPr>
            <a:lvl8pPr>
              <a:defRPr sz="1800"/>
            </a:lvl8pPr>
            <a:lvl9pPr>
              <a:defRPr sz="1800"/>
            </a:lvl9pPr>
          </a:lstStyle>
          <a:p>
            <a:r>
              <a:rPr lang="fr-LU" dirty="0" err="1" smtClean="0"/>
              <a:t>Lorem</a:t>
            </a:r>
            <a:r>
              <a:rPr lang="fr-LU" dirty="0" smtClean="0"/>
              <a:t> </a:t>
            </a:r>
            <a:r>
              <a:rPr lang="fr-LU" dirty="0" err="1" smtClean="0"/>
              <a:t>ipsum</a:t>
            </a:r>
            <a:r>
              <a:rPr lang="fr-LU" dirty="0" smtClean="0"/>
              <a:t> </a:t>
            </a:r>
            <a:r>
              <a:rPr lang="fr-LU" dirty="0" err="1" smtClean="0"/>
              <a:t>dolor</a:t>
            </a:r>
            <a:r>
              <a:rPr lang="fr-LU" dirty="0" smtClean="0"/>
              <a:t> </a:t>
            </a:r>
            <a:r>
              <a:rPr lang="fr-LU" dirty="0" err="1" smtClean="0"/>
              <a:t>sit</a:t>
            </a:r>
            <a:r>
              <a:rPr lang="fr-LU" dirty="0" smtClean="0"/>
              <a:t> </a:t>
            </a:r>
            <a:r>
              <a:rPr lang="fr-LU" dirty="0" err="1" smtClean="0"/>
              <a:t>amet</a:t>
            </a:r>
            <a:endParaRPr lang="fr-LU" dirty="0" smtClean="0"/>
          </a:p>
          <a:p>
            <a:pPr lvl="1"/>
            <a:r>
              <a:rPr lang="fr-LU" dirty="0" err="1" smtClean="0"/>
              <a:t>Aenean</a:t>
            </a:r>
            <a:r>
              <a:rPr lang="fr-LU" dirty="0" smtClean="0"/>
              <a:t> massa</a:t>
            </a:r>
          </a:p>
          <a:p>
            <a:pPr lvl="1"/>
            <a:r>
              <a:rPr lang="fr-LU" dirty="0" smtClean="0"/>
              <a:t>Cum </a:t>
            </a:r>
            <a:r>
              <a:rPr lang="fr-LU" dirty="0" err="1" smtClean="0"/>
              <a:t>sociis</a:t>
            </a:r>
            <a:r>
              <a:rPr lang="fr-LU" dirty="0" smtClean="0"/>
              <a:t> </a:t>
            </a:r>
            <a:r>
              <a:rPr lang="fr-LU" dirty="0" err="1" smtClean="0"/>
              <a:t>natoque</a:t>
            </a:r>
            <a:r>
              <a:rPr lang="fr-LU" dirty="0" smtClean="0"/>
              <a:t> </a:t>
            </a:r>
            <a:r>
              <a:rPr lang="fr-LU" dirty="0" err="1" smtClean="0"/>
              <a:t>penatibus</a:t>
            </a:r>
            <a:r>
              <a:rPr lang="fr-LU" dirty="0" smtClean="0"/>
              <a:t> </a:t>
            </a:r>
          </a:p>
          <a:p>
            <a:pPr lvl="2"/>
            <a:r>
              <a:rPr lang="fr-LU" dirty="0" smtClean="0"/>
              <a:t>et </a:t>
            </a:r>
            <a:r>
              <a:rPr lang="fr-LU" dirty="0" err="1" smtClean="0"/>
              <a:t>magnis</a:t>
            </a:r>
            <a:r>
              <a:rPr lang="fr-LU" dirty="0" smtClean="0"/>
              <a:t> dis </a:t>
            </a:r>
            <a:r>
              <a:rPr lang="fr-LU" dirty="0" err="1" smtClean="0"/>
              <a:t>parturient</a:t>
            </a:r>
            <a:endParaRPr lang="fr-LU" dirty="0" smtClean="0"/>
          </a:p>
          <a:p>
            <a:pPr lvl="3"/>
            <a:r>
              <a:rPr lang="de-CH" dirty="0" smtClean="0"/>
              <a:t>lorem ipsum</a:t>
            </a:r>
          </a:p>
          <a:p>
            <a:pPr lvl="4"/>
            <a:r>
              <a:rPr lang="de-CH" dirty="0" smtClean="0"/>
              <a:t>lorem ipsum</a:t>
            </a:r>
            <a:endParaRPr lang="fr-LU" dirty="0" smtClean="0"/>
          </a:p>
        </p:txBody>
      </p:sp>
      <p:sp>
        <p:nvSpPr>
          <p:cNvPr id="18" name="Content Placeholder 2"/>
          <p:cNvSpPr>
            <a:spLocks noGrp="1"/>
          </p:cNvSpPr>
          <p:nvPr>
            <p:ph sz="half" idx="16" hasCustomPrompt="1"/>
          </p:nvPr>
        </p:nvSpPr>
        <p:spPr>
          <a:xfrm>
            <a:off x="4651200" y="1628800"/>
            <a:ext cx="3960000" cy="4140175"/>
          </a:xfrm>
        </p:spPr>
        <p:txBody>
          <a:bodyPr/>
          <a:lstStyle>
            <a:lvl1pPr>
              <a:defRPr sz="1800"/>
            </a:lvl1pPr>
            <a:lvl2pPr>
              <a:defRPr sz="1700"/>
            </a:lvl2pPr>
            <a:lvl3pPr>
              <a:defRPr sz="1600"/>
            </a:lvl3pPr>
            <a:lvl4pPr>
              <a:defRPr sz="1600"/>
            </a:lvl4pPr>
            <a:lvl5pPr>
              <a:defRPr sz="1600"/>
            </a:lvl5pPr>
            <a:lvl6pPr>
              <a:defRPr sz="1800"/>
            </a:lvl6pPr>
            <a:lvl7pPr>
              <a:defRPr sz="1800"/>
            </a:lvl7pPr>
            <a:lvl8pPr>
              <a:defRPr sz="1800"/>
            </a:lvl8pPr>
            <a:lvl9pPr>
              <a:defRPr sz="1800"/>
            </a:lvl9pPr>
          </a:lstStyle>
          <a:p>
            <a:r>
              <a:rPr lang="fr-LU" dirty="0" err="1" smtClean="0"/>
              <a:t>Lorem</a:t>
            </a:r>
            <a:r>
              <a:rPr lang="fr-LU" dirty="0" smtClean="0"/>
              <a:t> </a:t>
            </a:r>
            <a:r>
              <a:rPr lang="fr-LU" dirty="0" err="1" smtClean="0"/>
              <a:t>ipsum</a:t>
            </a:r>
            <a:r>
              <a:rPr lang="fr-LU" dirty="0" smtClean="0"/>
              <a:t> </a:t>
            </a:r>
            <a:r>
              <a:rPr lang="fr-LU" dirty="0" err="1" smtClean="0"/>
              <a:t>dolor</a:t>
            </a:r>
            <a:r>
              <a:rPr lang="fr-LU" dirty="0" smtClean="0"/>
              <a:t> </a:t>
            </a:r>
            <a:r>
              <a:rPr lang="fr-LU" dirty="0" err="1" smtClean="0"/>
              <a:t>sit</a:t>
            </a:r>
            <a:r>
              <a:rPr lang="fr-LU" dirty="0" smtClean="0"/>
              <a:t> </a:t>
            </a:r>
            <a:r>
              <a:rPr lang="fr-LU" dirty="0" err="1" smtClean="0"/>
              <a:t>amet</a:t>
            </a:r>
            <a:endParaRPr lang="fr-LU" dirty="0" smtClean="0"/>
          </a:p>
          <a:p>
            <a:pPr lvl="1"/>
            <a:r>
              <a:rPr lang="fr-LU" dirty="0" err="1" smtClean="0"/>
              <a:t>Aenean</a:t>
            </a:r>
            <a:r>
              <a:rPr lang="fr-LU" dirty="0" smtClean="0"/>
              <a:t> massa</a:t>
            </a:r>
          </a:p>
          <a:p>
            <a:pPr lvl="1"/>
            <a:r>
              <a:rPr lang="fr-LU" dirty="0" smtClean="0"/>
              <a:t>Cum </a:t>
            </a:r>
            <a:r>
              <a:rPr lang="fr-LU" dirty="0" err="1" smtClean="0"/>
              <a:t>sociis</a:t>
            </a:r>
            <a:r>
              <a:rPr lang="fr-LU" dirty="0" smtClean="0"/>
              <a:t> </a:t>
            </a:r>
            <a:r>
              <a:rPr lang="fr-LU" dirty="0" err="1" smtClean="0"/>
              <a:t>natoque</a:t>
            </a:r>
            <a:r>
              <a:rPr lang="fr-LU" dirty="0" smtClean="0"/>
              <a:t> </a:t>
            </a:r>
            <a:r>
              <a:rPr lang="fr-LU" dirty="0" err="1" smtClean="0"/>
              <a:t>penatibus</a:t>
            </a:r>
            <a:r>
              <a:rPr lang="fr-LU" dirty="0" smtClean="0"/>
              <a:t> </a:t>
            </a:r>
          </a:p>
          <a:p>
            <a:pPr lvl="2"/>
            <a:r>
              <a:rPr lang="fr-LU" dirty="0" smtClean="0"/>
              <a:t>et </a:t>
            </a:r>
            <a:r>
              <a:rPr lang="fr-LU" dirty="0" err="1" smtClean="0"/>
              <a:t>magnis</a:t>
            </a:r>
            <a:r>
              <a:rPr lang="fr-LU" dirty="0" smtClean="0"/>
              <a:t> dis </a:t>
            </a:r>
            <a:r>
              <a:rPr lang="fr-LU" dirty="0" err="1" smtClean="0"/>
              <a:t>parturient</a:t>
            </a:r>
            <a:endParaRPr lang="fr-LU" dirty="0" smtClean="0"/>
          </a:p>
          <a:p>
            <a:pPr lvl="3"/>
            <a:r>
              <a:rPr lang="de-CH" dirty="0" smtClean="0"/>
              <a:t>lorem ipsum</a:t>
            </a:r>
          </a:p>
          <a:p>
            <a:pPr lvl="4"/>
            <a:r>
              <a:rPr lang="de-CH" dirty="0" smtClean="0"/>
              <a:t>lorem ipsum</a:t>
            </a:r>
            <a:endParaRPr lang="fr-LU" dirty="0" smtClean="0"/>
          </a:p>
        </p:txBody>
      </p:sp>
      <p:sp>
        <p:nvSpPr>
          <p:cNvPr id="20" name="Text Placeholder 19"/>
          <p:cNvSpPr>
            <a:spLocks noGrp="1"/>
          </p:cNvSpPr>
          <p:nvPr>
            <p:ph type="body" sz="quarter" idx="17" hasCustomPrompt="1"/>
          </p:nvPr>
        </p:nvSpPr>
        <p:spPr>
          <a:xfrm>
            <a:off x="457200" y="1132868"/>
            <a:ext cx="8154000" cy="315912"/>
          </a:xfrm>
        </p:spPr>
        <p:txBody>
          <a:bodyPr/>
          <a:lstStyle>
            <a:lvl1pPr>
              <a:buFontTx/>
              <a:buNone/>
              <a:defRPr sz="2000" b="1" cap="all" baseline="0">
                <a:solidFill>
                  <a:srgbClr val="0099FF"/>
                </a:solidFill>
              </a:defRPr>
            </a:lvl1pPr>
          </a:lstStyle>
          <a:p>
            <a:r>
              <a:rPr lang="de-CH" dirty="0" smtClean="0"/>
              <a:t>Subtitel of page / Sous-titre de la page</a:t>
            </a:r>
            <a:endParaRPr lang="fr-LU" dirty="0" smtClean="0"/>
          </a:p>
        </p:txBody>
      </p:sp>
      <p:sp>
        <p:nvSpPr>
          <p:cNvPr id="12" name="Slide Number Placeholder 5"/>
          <p:cNvSpPr txBox="1">
            <a:spLocks/>
          </p:cNvSpPr>
          <p:nvPr userDrawn="1"/>
        </p:nvSpPr>
        <p:spPr>
          <a:xfrm>
            <a:off x="457200" y="6134400"/>
            <a:ext cx="408480" cy="360000"/>
          </a:xfrm>
          <a:prstGeom prst="rect">
            <a:avLst/>
          </a:prstGeom>
        </p:spPr>
        <p:txBody>
          <a:bodyPr vert="horz" lIns="91440" tIns="45720" rIns="91440" bIns="45720" rtlCol="0" anchor="ctr"/>
          <a:lstStyle>
            <a:defPPr>
              <a:defRPr lang="lb-LU"/>
            </a:defPPr>
            <a:lvl1pPr marL="0" algn="r" defTabSz="914400" rtl="0" eaLnBrk="1" latinLnBrk="0" hangingPunct="1">
              <a:defRPr sz="1000" kern="1200">
                <a:solidFill>
                  <a:srgbClr val="E3061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A7019F9B-5CA8-4FF9-B30F-00BE0557E350}" type="slidenum">
              <a:rPr lang="lb-LU" b="1" smtClean="0"/>
              <a:pPr algn="l"/>
              <a:t>‹#›</a:t>
            </a:fld>
            <a:endParaRPr lang="lb-LU" b="1"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_IMAGE">
    <p:spTree>
      <p:nvGrpSpPr>
        <p:cNvPr id="1" name=""/>
        <p:cNvGrpSpPr/>
        <p:nvPr/>
      </p:nvGrpSpPr>
      <p:grpSpPr>
        <a:xfrm>
          <a:off x="0" y="0"/>
          <a:ext cx="0" cy="0"/>
          <a:chOff x="0" y="0"/>
          <a:chExt cx="0" cy="0"/>
        </a:xfrm>
      </p:grpSpPr>
      <p:pic>
        <p:nvPicPr>
          <p:cNvPr id="10" name="Picture 9" descr="NB_PPT_Template_INTERIEUR.png"/>
          <p:cNvPicPr>
            <a:picLocks noChangeAspect="1"/>
          </p:cNvPicPr>
          <p:nvPr userDrawn="1"/>
        </p:nvPicPr>
        <p:blipFill>
          <a:blip r:embed="rId2" cstate="print"/>
          <a:stretch>
            <a:fillRect/>
          </a:stretch>
        </p:blipFill>
        <p:spPr>
          <a:xfrm>
            <a:off x="0" y="0"/>
            <a:ext cx="9144000" cy="6858000"/>
          </a:xfrm>
          <a:prstGeom prst="rect">
            <a:avLst/>
          </a:prstGeom>
        </p:spPr>
      </p:pic>
      <p:sp>
        <p:nvSpPr>
          <p:cNvPr id="7" name="Date Placeholder 6"/>
          <p:cNvSpPr>
            <a:spLocks noGrp="1"/>
          </p:cNvSpPr>
          <p:nvPr>
            <p:ph type="dt" sz="half" idx="10"/>
          </p:nvPr>
        </p:nvSpPr>
        <p:spPr/>
        <p:txBody>
          <a:bodyPr/>
          <a:lstStyle/>
          <a:p>
            <a:fld id="{6DD85014-4865-40B2-9A7C-38A2C863DC68}" type="datetimeFigureOut">
              <a:rPr lang="fr-LU" smtClean="0"/>
              <a:pPr/>
              <a:t>24/12/2019</a:t>
            </a:fld>
            <a:endParaRPr lang="fr-LU" dirty="0"/>
          </a:p>
        </p:txBody>
      </p:sp>
      <p:sp>
        <p:nvSpPr>
          <p:cNvPr id="8" name="Footer Placeholder 7"/>
          <p:cNvSpPr>
            <a:spLocks noGrp="1"/>
          </p:cNvSpPr>
          <p:nvPr>
            <p:ph type="ftr" sz="quarter" idx="11"/>
          </p:nvPr>
        </p:nvSpPr>
        <p:spPr/>
        <p:txBody>
          <a:bodyPr/>
          <a:lstStyle/>
          <a:p>
            <a:endParaRPr lang="fr-LU" dirty="0"/>
          </a:p>
        </p:txBody>
      </p:sp>
      <p:sp>
        <p:nvSpPr>
          <p:cNvPr id="16" name="Picture Placeholder 15"/>
          <p:cNvSpPr>
            <a:spLocks noGrp="1"/>
          </p:cNvSpPr>
          <p:nvPr>
            <p:ph type="pic" sz="quarter" idx="13"/>
          </p:nvPr>
        </p:nvSpPr>
        <p:spPr>
          <a:xfrm>
            <a:off x="4751388" y="1628775"/>
            <a:ext cx="3870325" cy="4140200"/>
          </a:xfrm>
        </p:spPr>
        <p:txBody>
          <a:bodyPr/>
          <a:lstStyle/>
          <a:p>
            <a:endParaRPr lang="fr-LU" dirty="0"/>
          </a:p>
        </p:txBody>
      </p:sp>
      <p:sp>
        <p:nvSpPr>
          <p:cNvPr id="17" name="Text Placeholder 10"/>
          <p:cNvSpPr>
            <a:spLocks noGrp="1"/>
          </p:cNvSpPr>
          <p:nvPr>
            <p:ph type="body" sz="quarter" idx="14" hasCustomPrompt="1"/>
          </p:nvPr>
        </p:nvSpPr>
        <p:spPr>
          <a:xfrm>
            <a:off x="457200" y="323655"/>
            <a:ext cx="8164513" cy="484187"/>
          </a:xfrm>
        </p:spPr>
        <p:txBody>
          <a:bodyPr/>
          <a:lstStyle>
            <a:lvl1pPr>
              <a:buFontTx/>
              <a:buNone/>
              <a:defRPr sz="2300" b="1" cap="all" baseline="0"/>
            </a:lvl1pPr>
            <a:lvl2pPr>
              <a:buFontTx/>
              <a:buNone/>
              <a:defRPr sz="2000" b="1" cap="all" baseline="0"/>
            </a:lvl2pPr>
            <a:lvl3pPr>
              <a:buFontTx/>
              <a:buNone/>
              <a:defRPr sz="2000" b="1" cap="all" baseline="0"/>
            </a:lvl3pPr>
            <a:lvl4pPr>
              <a:buFontTx/>
              <a:buNone/>
              <a:defRPr sz="2000" b="1" cap="all" baseline="0"/>
            </a:lvl4pPr>
            <a:lvl5pPr>
              <a:buFontTx/>
              <a:buNone/>
              <a:defRPr sz="2000" b="1" cap="all" baseline="0"/>
            </a:lvl5pPr>
          </a:lstStyle>
          <a:p>
            <a:r>
              <a:rPr lang="de-CH" dirty="0" smtClean="0"/>
              <a:t>Pagetitel / titre de la page</a:t>
            </a:r>
            <a:endParaRPr lang="fr-LU" dirty="0" smtClean="0"/>
          </a:p>
        </p:txBody>
      </p:sp>
      <p:sp>
        <p:nvSpPr>
          <p:cNvPr id="18" name="Text Placeholder 19"/>
          <p:cNvSpPr>
            <a:spLocks noGrp="1"/>
          </p:cNvSpPr>
          <p:nvPr>
            <p:ph type="body" sz="quarter" idx="17" hasCustomPrompt="1"/>
          </p:nvPr>
        </p:nvSpPr>
        <p:spPr>
          <a:xfrm>
            <a:off x="457200" y="1132868"/>
            <a:ext cx="8154000" cy="315912"/>
          </a:xfrm>
        </p:spPr>
        <p:txBody>
          <a:bodyPr/>
          <a:lstStyle>
            <a:lvl1pPr>
              <a:buFontTx/>
              <a:buNone/>
              <a:defRPr sz="2000" b="1" cap="all" baseline="0">
                <a:solidFill>
                  <a:srgbClr val="0099FF"/>
                </a:solidFill>
              </a:defRPr>
            </a:lvl1pPr>
          </a:lstStyle>
          <a:p>
            <a:r>
              <a:rPr lang="de-CH" dirty="0" smtClean="0"/>
              <a:t>Subtitel of page / Sous-titre de la page</a:t>
            </a:r>
            <a:endParaRPr lang="fr-LU" dirty="0" smtClean="0"/>
          </a:p>
        </p:txBody>
      </p:sp>
      <p:sp>
        <p:nvSpPr>
          <p:cNvPr id="20" name="Content Placeholder 2"/>
          <p:cNvSpPr>
            <a:spLocks noGrp="1"/>
          </p:cNvSpPr>
          <p:nvPr>
            <p:ph sz="half" idx="18" hasCustomPrompt="1"/>
          </p:nvPr>
        </p:nvSpPr>
        <p:spPr>
          <a:xfrm>
            <a:off x="457200" y="1627200"/>
            <a:ext cx="3960000" cy="4140000"/>
          </a:xfrm>
        </p:spPr>
        <p:txBody>
          <a:bodyPr/>
          <a:lstStyle>
            <a:lvl1pPr>
              <a:defRPr sz="1800"/>
            </a:lvl1pPr>
            <a:lvl2pPr>
              <a:defRPr sz="1700"/>
            </a:lvl2pPr>
            <a:lvl3pPr>
              <a:defRPr sz="1600"/>
            </a:lvl3pPr>
            <a:lvl4pPr>
              <a:defRPr sz="1600"/>
            </a:lvl4pPr>
            <a:lvl5pPr>
              <a:defRPr sz="1600"/>
            </a:lvl5pPr>
            <a:lvl6pPr>
              <a:defRPr sz="1800"/>
            </a:lvl6pPr>
            <a:lvl7pPr>
              <a:defRPr sz="1800"/>
            </a:lvl7pPr>
            <a:lvl8pPr>
              <a:defRPr sz="1800"/>
            </a:lvl8pPr>
            <a:lvl9pPr>
              <a:defRPr sz="1800"/>
            </a:lvl9pPr>
          </a:lstStyle>
          <a:p>
            <a:r>
              <a:rPr lang="fr-LU" dirty="0" err="1" smtClean="0"/>
              <a:t>Lorem</a:t>
            </a:r>
            <a:r>
              <a:rPr lang="fr-LU" dirty="0" smtClean="0"/>
              <a:t> </a:t>
            </a:r>
            <a:r>
              <a:rPr lang="fr-LU" dirty="0" err="1" smtClean="0"/>
              <a:t>ipsum</a:t>
            </a:r>
            <a:r>
              <a:rPr lang="fr-LU" dirty="0" smtClean="0"/>
              <a:t> </a:t>
            </a:r>
            <a:r>
              <a:rPr lang="fr-LU" dirty="0" err="1" smtClean="0"/>
              <a:t>dolor</a:t>
            </a:r>
            <a:r>
              <a:rPr lang="fr-LU" dirty="0" smtClean="0"/>
              <a:t> </a:t>
            </a:r>
            <a:r>
              <a:rPr lang="fr-LU" dirty="0" err="1" smtClean="0"/>
              <a:t>sit</a:t>
            </a:r>
            <a:r>
              <a:rPr lang="fr-LU" dirty="0" smtClean="0"/>
              <a:t> </a:t>
            </a:r>
            <a:r>
              <a:rPr lang="fr-LU" dirty="0" err="1" smtClean="0"/>
              <a:t>amet</a:t>
            </a:r>
            <a:endParaRPr lang="fr-LU" dirty="0" smtClean="0"/>
          </a:p>
          <a:p>
            <a:pPr lvl="1"/>
            <a:r>
              <a:rPr lang="fr-LU" dirty="0" err="1" smtClean="0"/>
              <a:t>Aenean</a:t>
            </a:r>
            <a:r>
              <a:rPr lang="fr-LU" dirty="0" smtClean="0"/>
              <a:t> massa</a:t>
            </a:r>
          </a:p>
          <a:p>
            <a:pPr lvl="1"/>
            <a:r>
              <a:rPr lang="fr-LU" dirty="0" smtClean="0"/>
              <a:t>Cum </a:t>
            </a:r>
            <a:r>
              <a:rPr lang="fr-LU" dirty="0" err="1" smtClean="0"/>
              <a:t>sociis</a:t>
            </a:r>
            <a:r>
              <a:rPr lang="fr-LU" dirty="0" smtClean="0"/>
              <a:t> </a:t>
            </a:r>
            <a:r>
              <a:rPr lang="fr-LU" dirty="0" err="1" smtClean="0"/>
              <a:t>natoque</a:t>
            </a:r>
            <a:r>
              <a:rPr lang="fr-LU" dirty="0" smtClean="0"/>
              <a:t> </a:t>
            </a:r>
            <a:r>
              <a:rPr lang="fr-LU" dirty="0" err="1" smtClean="0"/>
              <a:t>penatibus</a:t>
            </a:r>
            <a:r>
              <a:rPr lang="fr-LU" dirty="0" smtClean="0"/>
              <a:t> </a:t>
            </a:r>
          </a:p>
          <a:p>
            <a:pPr lvl="2"/>
            <a:r>
              <a:rPr lang="fr-LU" dirty="0" smtClean="0"/>
              <a:t>et </a:t>
            </a:r>
            <a:r>
              <a:rPr lang="fr-LU" dirty="0" err="1" smtClean="0"/>
              <a:t>magnis</a:t>
            </a:r>
            <a:r>
              <a:rPr lang="fr-LU" dirty="0" smtClean="0"/>
              <a:t> dis </a:t>
            </a:r>
            <a:r>
              <a:rPr lang="fr-LU" dirty="0" err="1" smtClean="0"/>
              <a:t>parturient</a:t>
            </a:r>
            <a:endParaRPr lang="fr-LU" dirty="0" smtClean="0"/>
          </a:p>
          <a:p>
            <a:pPr lvl="3"/>
            <a:r>
              <a:rPr lang="de-CH" dirty="0" smtClean="0"/>
              <a:t>lorem ipsum</a:t>
            </a:r>
          </a:p>
          <a:p>
            <a:pPr lvl="4"/>
            <a:r>
              <a:rPr lang="de-CH" dirty="0" smtClean="0"/>
              <a:t>lorem ipsum</a:t>
            </a:r>
            <a:endParaRPr lang="fr-LU" dirty="0" smtClean="0"/>
          </a:p>
        </p:txBody>
      </p:sp>
      <p:sp>
        <p:nvSpPr>
          <p:cNvPr id="22" name="Text Placeholder 21"/>
          <p:cNvSpPr>
            <a:spLocks noGrp="1"/>
          </p:cNvSpPr>
          <p:nvPr>
            <p:ph type="body" sz="quarter" idx="19" hasCustomPrompt="1"/>
          </p:nvPr>
        </p:nvSpPr>
        <p:spPr>
          <a:xfrm>
            <a:off x="4651199" y="5768975"/>
            <a:ext cx="3970513" cy="397825"/>
          </a:xfrm>
        </p:spPr>
        <p:txBody>
          <a:bodyPr/>
          <a:lstStyle>
            <a:lvl1pPr marL="0">
              <a:lnSpc>
                <a:spcPts val="1200"/>
              </a:lnSpc>
              <a:buFontTx/>
              <a:buNone/>
              <a:defRPr sz="1200"/>
            </a:lvl1pPr>
            <a:lvl2pPr>
              <a:buFontTx/>
              <a:buNone/>
              <a:defRPr sz="1200"/>
            </a:lvl2pPr>
            <a:lvl3pPr>
              <a:buFontTx/>
              <a:buNone/>
              <a:defRPr sz="1200"/>
            </a:lvl3pPr>
            <a:lvl4pPr>
              <a:buFontTx/>
              <a:buNone/>
              <a:defRPr sz="1200"/>
            </a:lvl4pPr>
            <a:lvl5pPr>
              <a:buFontTx/>
              <a:buNone/>
              <a:defRPr sz="1200"/>
            </a:lvl5pPr>
          </a:lstStyle>
          <a:p>
            <a:r>
              <a:rPr lang="de-CH" dirty="0" smtClean="0"/>
              <a:t>Caption / légende</a:t>
            </a:r>
            <a:endParaRPr lang="fr-LU" dirty="0"/>
          </a:p>
        </p:txBody>
      </p:sp>
      <p:sp>
        <p:nvSpPr>
          <p:cNvPr id="24" name="Slide Number Placeholder 5"/>
          <p:cNvSpPr txBox="1">
            <a:spLocks/>
          </p:cNvSpPr>
          <p:nvPr userDrawn="1"/>
        </p:nvSpPr>
        <p:spPr>
          <a:xfrm>
            <a:off x="457200" y="6134400"/>
            <a:ext cx="408480" cy="360000"/>
          </a:xfrm>
          <a:prstGeom prst="rect">
            <a:avLst/>
          </a:prstGeom>
        </p:spPr>
        <p:txBody>
          <a:bodyPr vert="horz" lIns="91440" tIns="45720" rIns="91440" bIns="45720" rtlCol="0" anchor="ctr"/>
          <a:lstStyle>
            <a:defPPr>
              <a:defRPr lang="lb-LU"/>
            </a:defPPr>
            <a:lvl1pPr marL="0" algn="r" defTabSz="914400" rtl="0" eaLnBrk="1" latinLnBrk="0" hangingPunct="1">
              <a:defRPr sz="1000" kern="1200">
                <a:solidFill>
                  <a:srgbClr val="E3061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A7019F9B-5CA8-4FF9-B30F-00BE0557E350}" type="slidenum">
              <a:rPr lang="lb-LU" b="1" smtClean="0"/>
              <a:pPr algn="l"/>
              <a:t>‹#›</a:t>
            </a:fld>
            <a:endParaRPr lang="lb-LU" b="1"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_TEXT">
    <p:spTree>
      <p:nvGrpSpPr>
        <p:cNvPr id="1" name=""/>
        <p:cNvGrpSpPr/>
        <p:nvPr/>
      </p:nvGrpSpPr>
      <p:grpSpPr>
        <a:xfrm>
          <a:off x="0" y="0"/>
          <a:ext cx="0" cy="0"/>
          <a:chOff x="0" y="0"/>
          <a:chExt cx="0" cy="0"/>
        </a:xfrm>
      </p:grpSpPr>
      <p:pic>
        <p:nvPicPr>
          <p:cNvPr id="10" name="Picture 9" descr="NB_PPT_Template_INTERIEUR.png"/>
          <p:cNvPicPr>
            <a:picLocks noChangeAspect="1"/>
          </p:cNvPicPr>
          <p:nvPr userDrawn="1"/>
        </p:nvPicPr>
        <p:blipFill>
          <a:blip r:embed="rId2" cstate="print"/>
          <a:stretch>
            <a:fillRect/>
          </a:stretch>
        </p:blipFill>
        <p:spPr>
          <a:xfrm>
            <a:off x="0" y="0"/>
            <a:ext cx="9144000" cy="6858000"/>
          </a:xfrm>
          <a:prstGeom prst="rect">
            <a:avLst/>
          </a:prstGeom>
        </p:spPr>
      </p:pic>
      <p:sp>
        <p:nvSpPr>
          <p:cNvPr id="7" name="Date Placeholder 6"/>
          <p:cNvSpPr>
            <a:spLocks noGrp="1"/>
          </p:cNvSpPr>
          <p:nvPr>
            <p:ph type="dt" sz="half" idx="10"/>
          </p:nvPr>
        </p:nvSpPr>
        <p:spPr/>
        <p:txBody>
          <a:bodyPr/>
          <a:lstStyle/>
          <a:p>
            <a:fld id="{6DD85014-4865-40B2-9A7C-38A2C863DC68}" type="datetimeFigureOut">
              <a:rPr lang="fr-LU" smtClean="0"/>
              <a:pPr/>
              <a:t>24/12/2019</a:t>
            </a:fld>
            <a:endParaRPr lang="fr-LU" dirty="0"/>
          </a:p>
        </p:txBody>
      </p:sp>
      <p:sp>
        <p:nvSpPr>
          <p:cNvPr id="8" name="Footer Placeholder 7"/>
          <p:cNvSpPr>
            <a:spLocks noGrp="1"/>
          </p:cNvSpPr>
          <p:nvPr>
            <p:ph type="ftr" sz="quarter" idx="11"/>
          </p:nvPr>
        </p:nvSpPr>
        <p:spPr/>
        <p:txBody>
          <a:bodyPr/>
          <a:lstStyle/>
          <a:p>
            <a:endParaRPr lang="fr-LU" dirty="0"/>
          </a:p>
        </p:txBody>
      </p:sp>
      <p:sp>
        <p:nvSpPr>
          <p:cNvPr id="15" name="Text Placeholder 10"/>
          <p:cNvSpPr>
            <a:spLocks noGrp="1"/>
          </p:cNvSpPr>
          <p:nvPr>
            <p:ph type="body" sz="quarter" idx="14" hasCustomPrompt="1"/>
          </p:nvPr>
        </p:nvSpPr>
        <p:spPr>
          <a:xfrm>
            <a:off x="457200" y="323655"/>
            <a:ext cx="8164513" cy="484187"/>
          </a:xfrm>
        </p:spPr>
        <p:txBody>
          <a:bodyPr/>
          <a:lstStyle>
            <a:lvl1pPr>
              <a:buFontTx/>
              <a:buNone/>
              <a:defRPr sz="2300" b="1" cap="all" baseline="0"/>
            </a:lvl1pPr>
            <a:lvl2pPr>
              <a:buFontTx/>
              <a:buNone/>
              <a:defRPr sz="2000" b="1" cap="all" baseline="0"/>
            </a:lvl2pPr>
            <a:lvl3pPr>
              <a:buFontTx/>
              <a:buNone/>
              <a:defRPr sz="2000" b="1" cap="all" baseline="0"/>
            </a:lvl3pPr>
            <a:lvl4pPr>
              <a:buFontTx/>
              <a:buNone/>
              <a:defRPr sz="2000" b="1" cap="all" baseline="0"/>
            </a:lvl4pPr>
            <a:lvl5pPr>
              <a:buFontTx/>
              <a:buNone/>
              <a:defRPr sz="2000" b="1" cap="all" baseline="0"/>
            </a:lvl5pPr>
          </a:lstStyle>
          <a:p>
            <a:r>
              <a:rPr lang="de-CH" dirty="0" smtClean="0"/>
              <a:t>Pagetitel / titre de la page</a:t>
            </a:r>
            <a:endParaRPr lang="fr-LU" dirty="0" smtClean="0"/>
          </a:p>
        </p:txBody>
      </p:sp>
      <p:sp>
        <p:nvSpPr>
          <p:cNvPr id="16" name="Text Placeholder 19"/>
          <p:cNvSpPr>
            <a:spLocks noGrp="1"/>
          </p:cNvSpPr>
          <p:nvPr>
            <p:ph type="body" sz="quarter" idx="17" hasCustomPrompt="1"/>
          </p:nvPr>
        </p:nvSpPr>
        <p:spPr>
          <a:xfrm>
            <a:off x="457200" y="1132868"/>
            <a:ext cx="8154000" cy="315912"/>
          </a:xfrm>
        </p:spPr>
        <p:txBody>
          <a:bodyPr/>
          <a:lstStyle>
            <a:lvl1pPr>
              <a:buFontTx/>
              <a:buNone/>
              <a:defRPr sz="2000" b="1" cap="all" baseline="0">
                <a:solidFill>
                  <a:srgbClr val="0099FF"/>
                </a:solidFill>
              </a:defRPr>
            </a:lvl1pPr>
          </a:lstStyle>
          <a:p>
            <a:r>
              <a:rPr lang="de-CH" dirty="0" smtClean="0"/>
              <a:t>Subtitel of page / Sous-titre de la page</a:t>
            </a:r>
            <a:endParaRPr lang="fr-LU" dirty="0" smtClean="0"/>
          </a:p>
        </p:txBody>
      </p:sp>
      <p:sp>
        <p:nvSpPr>
          <p:cNvPr id="17" name="Picture Placeholder 15"/>
          <p:cNvSpPr>
            <a:spLocks noGrp="1"/>
          </p:cNvSpPr>
          <p:nvPr>
            <p:ph type="pic" sz="quarter" idx="13"/>
          </p:nvPr>
        </p:nvSpPr>
        <p:spPr>
          <a:xfrm>
            <a:off x="558000" y="1628775"/>
            <a:ext cx="3870325" cy="4140000"/>
          </a:xfrm>
        </p:spPr>
        <p:txBody>
          <a:bodyPr/>
          <a:lstStyle/>
          <a:p>
            <a:endParaRPr lang="fr-LU" dirty="0"/>
          </a:p>
        </p:txBody>
      </p:sp>
      <p:sp>
        <p:nvSpPr>
          <p:cNvPr id="19" name="Content Placeholder 2"/>
          <p:cNvSpPr>
            <a:spLocks noGrp="1"/>
          </p:cNvSpPr>
          <p:nvPr>
            <p:ph sz="half" idx="16" hasCustomPrompt="1"/>
          </p:nvPr>
        </p:nvSpPr>
        <p:spPr>
          <a:xfrm>
            <a:off x="4651200" y="1627200"/>
            <a:ext cx="3960000" cy="4140000"/>
          </a:xfrm>
        </p:spPr>
        <p:txBody>
          <a:bodyPr/>
          <a:lstStyle>
            <a:lvl1pPr>
              <a:defRPr sz="1800"/>
            </a:lvl1pPr>
            <a:lvl2pPr>
              <a:defRPr sz="1700"/>
            </a:lvl2pPr>
            <a:lvl3pPr>
              <a:defRPr sz="1600"/>
            </a:lvl3pPr>
            <a:lvl4pPr>
              <a:defRPr sz="1600"/>
            </a:lvl4pPr>
            <a:lvl5pPr>
              <a:defRPr sz="1600"/>
            </a:lvl5pPr>
            <a:lvl6pPr>
              <a:defRPr sz="1800"/>
            </a:lvl6pPr>
            <a:lvl7pPr>
              <a:defRPr sz="1800"/>
            </a:lvl7pPr>
            <a:lvl8pPr>
              <a:defRPr sz="1800"/>
            </a:lvl8pPr>
            <a:lvl9pPr>
              <a:defRPr sz="1800"/>
            </a:lvl9pPr>
          </a:lstStyle>
          <a:p>
            <a:r>
              <a:rPr lang="fr-LU" dirty="0" err="1" smtClean="0"/>
              <a:t>Lorem</a:t>
            </a:r>
            <a:r>
              <a:rPr lang="fr-LU" dirty="0" smtClean="0"/>
              <a:t> </a:t>
            </a:r>
            <a:r>
              <a:rPr lang="fr-LU" dirty="0" err="1" smtClean="0"/>
              <a:t>ipsum</a:t>
            </a:r>
            <a:r>
              <a:rPr lang="fr-LU" dirty="0" smtClean="0"/>
              <a:t> </a:t>
            </a:r>
            <a:r>
              <a:rPr lang="fr-LU" dirty="0" err="1" smtClean="0"/>
              <a:t>dolor</a:t>
            </a:r>
            <a:r>
              <a:rPr lang="fr-LU" dirty="0" smtClean="0"/>
              <a:t> </a:t>
            </a:r>
            <a:r>
              <a:rPr lang="fr-LU" dirty="0" err="1" smtClean="0"/>
              <a:t>sit</a:t>
            </a:r>
            <a:r>
              <a:rPr lang="fr-LU" dirty="0" smtClean="0"/>
              <a:t> </a:t>
            </a:r>
            <a:r>
              <a:rPr lang="fr-LU" dirty="0" err="1" smtClean="0"/>
              <a:t>amet</a:t>
            </a:r>
            <a:endParaRPr lang="fr-LU" dirty="0" smtClean="0"/>
          </a:p>
          <a:p>
            <a:pPr lvl="1"/>
            <a:r>
              <a:rPr lang="fr-LU" dirty="0" err="1" smtClean="0"/>
              <a:t>Aenean</a:t>
            </a:r>
            <a:r>
              <a:rPr lang="fr-LU" dirty="0" smtClean="0"/>
              <a:t> massa</a:t>
            </a:r>
          </a:p>
          <a:p>
            <a:pPr lvl="1"/>
            <a:r>
              <a:rPr lang="fr-LU" dirty="0" smtClean="0"/>
              <a:t>Cum </a:t>
            </a:r>
            <a:r>
              <a:rPr lang="fr-LU" dirty="0" err="1" smtClean="0"/>
              <a:t>sociis</a:t>
            </a:r>
            <a:r>
              <a:rPr lang="fr-LU" dirty="0" smtClean="0"/>
              <a:t> </a:t>
            </a:r>
            <a:r>
              <a:rPr lang="fr-LU" dirty="0" err="1" smtClean="0"/>
              <a:t>natoque</a:t>
            </a:r>
            <a:r>
              <a:rPr lang="fr-LU" dirty="0" smtClean="0"/>
              <a:t> </a:t>
            </a:r>
            <a:r>
              <a:rPr lang="fr-LU" dirty="0" err="1" smtClean="0"/>
              <a:t>penatibus</a:t>
            </a:r>
            <a:r>
              <a:rPr lang="fr-LU" dirty="0" smtClean="0"/>
              <a:t> </a:t>
            </a:r>
          </a:p>
          <a:p>
            <a:pPr lvl="2"/>
            <a:r>
              <a:rPr lang="fr-LU" dirty="0" smtClean="0"/>
              <a:t>et </a:t>
            </a:r>
            <a:r>
              <a:rPr lang="fr-LU" dirty="0" err="1" smtClean="0"/>
              <a:t>magnis</a:t>
            </a:r>
            <a:r>
              <a:rPr lang="fr-LU" dirty="0" smtClean="0"/>
              <a:t> dis </a:t>
            </a:r>
            <a:r>
              <a:rPr lang="fr-LU" dirty="0" err="1" smtClean="0"/>
              <a:t>parturient</a:t>
            </a:r>
            <a:endParaRPr lang="fr-LU" dirty="0" smtClean="0"/>
          </a:p>
          <a:p>
            <a:pPr lvl="3"/>
            <a:r>
              <a:rPr lang="de-CH" dirty="0" smtClean="0"/>
              <a:t>lorem ipsum</a:t>
            </a:r>
          </a:p>
          <a:p>
            <a:pPr lvl="4"/>
            <a:r>
              <a:rPr lang="de-CH" dirty="0" smtClean="0"/>
              <a:t>lorem ipsum</a:t>
            </a:r>
            <a:endParaRPr lang="fr-LU" dirty="0" smtClean="0"/>
          </a:p>
        </p:txBody>
      </p:sp>
      <p:sp>
        <p:nvSpPr>
          <p:cNvPr id="20" name="Text Placeholder 21"/>
          <p:cNvSpPr>
            <a:spLocks noGrp="1"/>
          </p:cNvSpPr>
          <p:nvPr>
            <p:ph type="body" sz="quarter" idx="19" hasCustomPrompt="1"/>
          </p:nvPr>
        </p:nvSpPr>
        <p:spPr>
          <a:xfrm>
            <a:off x="457200" y="5768975"/>
            <a:ext cx="3970513" cy="397825"/>
          </a:xfrm>
        </p:spPr>
        <p:txBody>
          <a:bodyPr/>
          <a:lstStyle>
            <a:lvl1pPr marL="0">
              <a:lnSpc>
                <a:spcPts val="1200"/>
              </a:lnSpc>
              <a:buFontTx/>
              <a:buNone/>
              <a:defRPr sz="1200"/>
            </a:lvl1pPr>
            <a:lvl2pPr>
              <a:buFontTx/>
              <a:buNone/>
              <a:defRPr sz="1200"/>
            </a:lvl2pPr>
            <a:lvl3pPr>
              <a:buFontTx/>
              <a:buNone/>
              <a:defRPr sz="1200"/>
            </a:lvl3pPr>
            <a:lvl4pPr>
              <a:buFontTx/>
              <a:buNone/>
              <a:defRPr sz="1200"/>
            </a:lvl4pPr>
            <a:lvl5pPr>
              <a:buFontTx/>
              <a:buNone/>
              <a:defRPr sz="1200"/>
            </a:lvl5pPr>
          </a:lstStyle>
          <a:p>
            <a:r>
              <a:rPr lang="de-CH" dirty="0" smtClean="0"/>
              <a:t>Caption / légende</a:t>
            </a:r>
            <a:endParaRPr lang="fr-LU" dirty="0"/>
          </a:p>
        </p:txBody>
      </p:sp>
      <p:sp>
        <p:nvSpPr>
          <p:cNvPr id="21" name="Slide Number Placeholder 5"/>
          <p:cNvSpPr txBox="1">
            <a:spLocks/>
          </p:cNvSpPr>
          <p:nvPr userDrawn="1"/>
        </p:nvSpPr>
        <p:spPr>
          <a:xfrm>
            <a:off x="457200" y="6134400"/>
            <a:ext cx="408480" cy="360000"/>
          </a:xfrm>
          <a:prstGeom prst="rect">
            <a:avLst/>
          </a:prstGeom>
        </p:spPr>
        <p:txBody>
          <a:bodyPr vert="horz" lIns="91440" tIns="45720" rIns="91440" bIns="45720" rtlCol="0" anchor="ctr"/>
          <a:lstStyle>
            <a:defPPr>
              <a:defRPr lang="lb-LU"/>
            </a:defPPr>
            <a:lvl1pPr marL="0" algn="r" defTabSz="914400" rtl="0" eaLnBrk="1" latinLnBrk="0" hangingPunct="1">
              <a:defRPr sz="1000" kern="1200">
                <a:solidFill>
                  <a:srgbClr val="E3061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A7019F9B-5CA8-4FF9-B30F-00BE0557E350}" type="slidenum">
              <a:rPr lang="lb-LU" b="1" smtClean="0"/>
              <a:pPr algn="l"/>
              <a:t>‹#›</a:t>
            </a:fld>
            <a:endParaRPr lang="lb-LU" b="1"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_IMAGE">
    <p:spTree>
      <p:nvGrpSpPr>
        <p:cNvPr id="1" name=""/>
        <p:cNvGrpSpPr/>
        <p:nvPr/>
      </p:nvGrpSpPr>
      <p:grpSpPr>
        <a:xfrm>
          <a:off x="0" y="0"/>
          <a:ext cx="0" cy="0"/>
          <a:chOff x="0" y="0"/>
          <a:chExt cx="0" cy="0"/>
        </a:xfrm>
      </p:grpSpPr>
      <p:pic>
        <p:nvPicPr>
          <p:cNvPr id="10" name="Picture 9" descr="NB_PPT_Template_INTERIEUR.png"/>
          <p:cNvPicPr>
            <a:picLocks noChangeAspect="1"/>
          </p:cNvPicPr>
          <p:nvPr userDrawn="1"/>
        </p:nvPicPr>
        <p:blipFill>
          <a:blip r:embed="rId2" cstate="print"/>
          <a:stretch>
            <a:fillRect/>
          </a:stretch>
        </p:blipFill>
        <p:spPr>
          <a:xfrm>
            <a:off x="0" y="0"/>
            <a:ext cx="9144000" cy="6858000"/>
          </a:xfrm>
          <a:prstGeom prst="rect">
            <a:avLst/>
          </a:prstGeom>
        </p:spPr>
      </p:pic>
      <p:sp>
        <p:nvSpPr>
          <p:cNvPr id="7" name="Date Placeholder 6"/>
          <p:cNvSpPr>
            <a:spLocks noGrp="1"/>
          </p:cNvSpPr>
          <p:nvPr>
            <p:ph type="dt" sz="half" idx="10"/>
          </p:nvPr>
        </p:nvSpPr>
        <p:spPr/>
        <p:txBody>
          <a:bodyPr/>
          <a:lstStyle/>
          <a:p>
            <a:fld id="{6DD85014-4865-40B2-9A7C-38A2C863DC68}" type="datetimeFigureOut">
              <a:rPr lang="fr-LU" smtClean="0"/>
              <a:pPr/>
              <a:t>24/12/2019</a:t>
            </a:fld>
            <a:endParaRPr lang="fr-LU" dirty="0"/>
          </a:p>
        </p:txBody>
      </p:sp>
      <p:sp>
        <p:nvSpPr>
          <p:cNvPr id="8" name="Footer Placeholder 7"/>
          <p:cNvSpPr>
            <a:spLocks noGrp="1"/>
          </p:cNvSpPr>
          <p:nvPr>
            <p:ph type="ftr" sz="quarter" idx="11"/>
          </p:nvPr>
        </p:nvSpPr>
        <p:spPr/>
        <p:txBody>
          <a:bodyPr/>
          <a:lstStyle/>
          <a:p>
            <a:endParaRPr lang="fr-LU" dirty="0"/>
          </a:p>
        </p:txBody>
      </p:sp>
      <p:sp>
        <p:nvSpPr>
          <p:cNvPr id="22" name="Text Placeholder 10"/>
          <p:cNvSpPr>
            <a:spLocks noGrp="1"/>
          </p:cNvSpPr>
          <p:nvPr>
            <p:ph type="body" sz="quarter" idx="15" hasCustomPrompt="1"/>
          </p:nvPr>
        </p:nvSpPr>
        <p:spPr>
          <a:xfrm>
            <a:off x="457200" y="323655"/>
            <a:ext cx="8164513" cy="484187"/>
          </a:xfrm>
        </p:spPr>
        <p:txBody>
          <a:bodyPr/>
          <a:lstStyle>
            <a:lvl1pPr>
              <a:buFontTx/>
              <a:buNone/>
              <a:defRPr sz="2300" b="1" cap="all" baseline="0"/>
            </a:lvl1pPr>
            <a:lvl2pPr>
              <a:buFontTx/>
              <a:buNone/>
              <a:defRPr sz="2000" b="1" cap="all" baseline="0"/>
            </a:lvl2pPr>
            <a:lvl3pPr>
              <a:buFontTx/>
              <a:buNone/>
              <a:defRPr sz="2000" b="1" cap="all" baseline="0"/>
            </a:lvl3pPr>
            <a:lvl4pPr>
              <a:buFontTx/>
              <a:buNone/>
              <a:defRPr sz="2000" b="1" cap="all" baseline="0"/>
            </a:lvl4pPr>
            <a:lvl5pPr>
              <a:buFontTx/>
              <a:buNone/>
              <a:defRPr sz="2000" b="1" cap="all" baseline="0"/>
            </a:lvl5pPr>
          </a:lstStyle>
          <a:p>
            <a:r>
              <a:rPr lang="de-CH" dirty="0" smtClean="0"/>
              <a:t>Pagetitel / titre de la page</a:t>
            </a:r>
            <a:endParaRPr lang="fr-LU" dirty="0" smtClean="0"/>
          </a:p>
        </p:txBody>
      </p:sp>
      <p:sp>
        <p:nvSpPr>
          <p:cNvPr id="23" name="Text Placeholder 19"/>
          <p:cNvSpPr>
            <a:spLocks noGrp="1"/>
          </p:cNvSpPr>
          <p:nvPr>
            <p:ph type="body" sz="quarter" idx="17" hasCustomPrompt="1"/>
          </p:nvPr>
        </p:nvSpPr>
        <p:spPr>
          <a:xfrm>
            <a:off x="457200" y="1132868"/>
            <a:ext cx="3971125" cy="315912"/>
          </a:xfrm>
        </p:spPr>
        <p:txBody>
          <a:bodyPr/>
          <a:lstStyle>
            <a:lvl1pPr>
              <a:buFontTx/>
              <a:buNone/>
              <a:defRPr sz="2000" b="1" cap="all" baseline="0">
                <a:solidFill>
                  <a:srgbClr val="0099FF"/>
                </a:solidFill>
              </a:defRPr>
            </a:lvl1pPr>
          </a:lstStyle>
          <a:p>
            <a:r>
              <a:rPr lang="de-CH" dirty="0" smtClean="0"/>
              <a:t>Subtitel / Sous-titre</a:t>
            </a:r>
            <a:endParaRPr lang="fr-LU" dirty="0" smtClean="0"/>
          </a:p>
        </p:txBody>
      </p:sp>
      <p:sp>
        <p:nvSpPr>
          <p:cNvPr id="24" name="Picture Placeholder 15"/>
          <p:cNvSpPr>
            <a:spLocks noGrp="1"/>
          </p:cNvSpPr>
          <p:nvPr>
            <p:ph type="pic" sz="quarter" idx="18"/>
          </p:nvPr>
        </p:nvSpPr>
        <p:spPr>
          <a:xfrm>
            <a:off x="558000" y="1628775"/>
            <a:ext cx="3870325" cy="4140000"/>
          </a:xfrm>
        </p:spPr>
        <p:txBody>
          <a:bodyPr/>
          <a:lstStyle/>
          <a:p>
            <a:endParaRPr lang="fr-LU" dirty="0"/>
          </a:p>
        </p:txBody>
      </p:sp>
      <p:sp>
        <p:nvSpPr>
          <p:cNvPr id="27" name="Picture Placeholder 15"/>
          <p:cNvSpPr>
            <a:spLocks noGrp="1"/>
          </p:cNvSpPr>
          <p:nvPr>
            <p:ph type="pic" sz="quarter" idx="13"/>
          </p:nvPr>
        </p:nvSpPr>
        <p:spPr>
          <a:xfrm>
            <a:off x="4751388" y="1628775"/>
            <a:ext cx="3870325" cy="4140200"/>
          </a:xfrm>
        </p:spPr>
        <p:txBody>
          <a:bodyPr/>
          <a:lstStyle/>
          <a:p>
            <a:endParaRPr lang="fr-LU" dirty="0"/>
          </a:p>
        </p:txBody>
      </p:sp>
      <p:sp>
        <p:nvSpPr>
          <p:cNvPr id="28" name="Text Placeholder 21"/>
          <p:cNvSpPr>
            <a:spLocks noGrp="1"/>
          </p:cNvSpPr>
          <p:nvPr>
            <p:ph type="body" sz="quarter" idx="19" hasCustomPrompt="1"/>
          </p:nvPr>
        </p:nvSpPr>
        <p:spPr>
          <a:xfrm>
            <a:off x="4636799" y="5768975"/>
            <a:ext cx="3984913" cy="397825"/>
          </a:xfrm>
        </p:spPr>
        <p:txBody>
          <a:bodyPr/>
          <a:lstStyle>
            <a:lvl1pPr marL="0">
              <a:lnSpc>
                <a:spcPts val="1200"/>
              </a:lnSpc>
              <a:buFontTx/>
              <a:buNone/>
              <a:defRPr sz="1200"/>
            </a:lvl1pPr>
            <a:lvl2pPr>
              <a:buFontTx/>
              <a:buNone/>
              <a:defRPr sz="1200"/>
            </a:lvl2pPr>
            <a:lvl3pPr>
              <a:buFontTx/>
              <a:buNone/>
              <a:defRPr sz="1200"/>
            </a:lvl3pPr>
            <a:lvl4pPr>
              <a:buFontTx/>
              <a:buNone/>
              <a:defRPr sz="1200"/>
            </a:lvl4pPr>
            <a:lvl5pPr>
              <a:buFontTx/>
              <a:buNone/>
              <a:defRPr sz="1200"/>
            </a:lvl5pPr>
          </a:lstStyle>
          <a:p>
            <a:r>
              <a:rPr lang="de-CH" dirty="0" smtClean="0"/>
              <a:t>Caption / légende</a:t>
            </a:r>
            <a:endParaRPr lang="fr-LU" dirty="0"/>
          </a:p>
        </p:txBody>
      </p:sp>
      <p:sp>
        <p:nvSpPr>
          <p:cNvPr id="29" name="Text Placeholder 21"/>
          <p:cNvSpPr>
            <a:spLocks noGrp="1"/>
          </p:cNvSpPr>
          <p:nvPr>
            <p:ph type="body" sz="quarter" idx="20" hasCustomPrompt="1"/>
          </p:nvPr>
        </p:nvSpPr>
        <p:spPr>
          <a:xfrm>
            <a:off x="457200" y="5768975"/>
            <a:ext cx="3981600" cy="397825"/>
          </a:xfrm>
        </p:spPr>
        <p:txBody>
          <a:bodyPr/>
          <a:lstStyle>
            <a:lvl1pPr marL="0">
              <a:lnSpc>
                <a:spcPts val="1200"/>
              </a:lnSpc>
              <a:buFontTx/>
              <a:buNone/>
              <a:defRPr sz="1200"/>
            </a:lvl1pPr>
            <a:lvl2pPr>
              <a:buFontTx/>
              <a:buNone/>
              <a:defRPr sz="1200"/>
            </a:lvl2pPr>
            <a:lvl3pPr>
              <a:buFontTx/>
              <a:buNone/>
              <a:defRPr sz="1200"/>
            </a:lvl3pPr>
            <a:lvl4pPr>
              <a:buFontTx/>
              <a:buNone/>
              <a:defRPr sz="1200"/>
            </a:lvl4pPr>
            <a:lvl5pPr>
              <a:buFontTx/>
              <a:buNone/>
              <a:defRPr sz="1200"/>
            </a:lvl5pPr>
          </a:lstStyle>
          <a:p>
            <a:r>
              <a:rPr lang="de-CH" dirty="0" smtClean="0"/>
              <a:t>Caption / légende</a:t>
            </a:r>
            <a:endParaRPr lang="fr-LU" dirty="0"/>
          </a:p>
        </p:txBody>
      </p:sp>
      <p:sp>
        <p:nvSpPr>
          <p:cNvPr id="30" name="Text Placeholder 19"/>
          <p:cNvSpPr>
            <a:spLocks noGrp="1"/>
          </p:cNvSpPr>
          <p:nvPr>
            <p:ph type="body" sz="quarter" idx="21" hasCustomPrompt="1"/>
          </p:nvPr>
        </p:nvSpPr>
        <p:spPr>
          <a:xfrm>
            <a:off x="4636800" y="1134000"/>
            <a:ext cx="3974400" cy="315912"/>
          </a:xfrm>
        </p:spPr>
        <p:txBody>
          <a:bodyPr/>
          <a:lstStyle>
            <a:lvl1pPr>
              <a:buFontTx/>
              <a:buNone/>
              <a:defRPr sz="2000" b="1" cap="all" baseline="0">
                <a:solidFill>
                  <a:srgbClr val="0099FF"/>
                </a:solidFill>
              </a:defRPr>
            </a:lvl1pPr>
          </a:lstStyle>
          <a:p>
            <a:r>
              <a:rPr lang="de-CH" dirty="0" smtClean="0"/>
              <a:t>Subtitel / Sous-titre</a:t>
            </a:r>
            <a:endParaRPr lang="fr-LU" dirty="0" smtClean="0"/>
          </a:p>
        </p:txBody>
      </p:sp>
      <p:sp>
        <p:nvSpPr>
          <p:cNvPr id="31" name="Slide Number Placeholder 5"/>
          <p:cNvSpPr txBox="1">
            <a:spLocks/>
          </p:cNvSpPr>
          <p:nvPr userDrawn="1"/>
        </p:nvSpPr>
        <p:spPr>
          <a:xfrm>
            <a:off x="457200" y="6134400"/>
            <a:ext cx="408480" cy="360000"/>
          </a:xfrm>
          <a:prstGeom prst="rect">
            <a:avLst/>
          </a:prstGeom>
        </p:spPr>
        <p:txBody>
          <a:bodyPr vert="horz" lIns="91440" tIns="45720" rIns="91440" bIns="45720" rtlCol="0" anchor="ctr"/>
          <a:lstStyle>
            <a:defPPr>
              <a:defRPr lang="lb-LU"/>
            </a:defPPr>
            <a:lvl1pPr marL="0" algn="r" defTabSz="914400" rtl="0" eaLnBrk="1" latinLnBrk="0" hangingPunct="1">
              <a:defRPr sz="1000" kern="1200">
                <a:solidFill>
                  <a:srgbClr val="E3061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A7019F9B-5CA8-4FF9-B30F-00BE0557E350}" type="slidenum">
              <a:rPr lang="lb-LU" b="1" smtClean="0"/>
              <a:pPr algn="l"/>
              <a:t>‹#›</a:t>
            </a:fld>
            <a:endParaRPr lang="lb-LU" b="1"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p>
            <a:r>
              <a:rPr lang="en-US" dirty="0" smtClean="0"/>
              <a:t>CLICK TO EDIT MASTER TITLE STYLE</a:t>
            </a:r>
            <a:endParaRPr lang="fr-LU"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LU" dirty="0"/>
          </a:p>
        </p:txBody>
      </p:sp>
      <p:sp>
        <p:nvSpPr>
          <p:cNvPr id="4" name="Date Placeholder 3"/>
          <p:cNvSpPr>
            <a:spLocks noGrp="1"/>
          </p:cNvSpPr>
          <p:nvPr>
            <p:ph type="dt" sz="half" idx="2"/>
          </p:nvPr>
        </p:nvSpPr>
        <p:spPr>
          <a:xfrm>
            <a:off x="457200" y="688930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D85014-4865-40B2-9A7C-38A2C863DC68}" type="datetimeFigureOut">
              <a:rPr lang="fr-LU" smtClean="0"/>
              <a:pPr/>
              <a:t>24/12/2019</a:t>
            </a:fld>
            <a:endParaRPr lang="fr-LU" dirty="0"/>
          </a:p>
        </p:txBody>
      </p:sp>
      <p:sp>
        <p:nvSpPr>
          <p:cNvPr id="5" name="Footer Placeholder 4"/>
          <p:cNvSpPr>
            <a:spLocks noGrp="1"/>
          </p:cNvSpPr>
          <p:nvPr>
            <p:ph type="ftr" sz="quarter" idx="3"/>
          </p:nvPr>
        </p:nvSpPr>
        <p:spPr>
          <a:xfrm>
            <a:off x="3124200" y="688930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LU" dirty="0"/>
          </a:p>
        </p:txBody>
      </p:sp>
      <p:sp>
        <p:nvSpPr>
          <p:cNvPr id="6" name="Slide Number Placeholder 5"/>
          <p:cNvSpPr>
            <a:spLocks noGrp="1"/>
          </p:cNvSpPr>
          <p:nvPr>
            <p:ph type="sldNum" sz="quarter" idx="4"/>
          </p:nvPr>
        </p:nvSpPr>
        <p:spPr>
          <a:xfrm>
            <a:off x="476250" y="6166800"/>
            <a:ext cx="496800" cy="365125"/>
          </a:xfrm>
          <a:prstGeom prst="rect">
            <a:avLst/>
          </a:prstGeom>
        </p:spPr>
        <p:txBody>
          <a:bodyPr vert="horz" lIns="91440" tIns="45720" rIns="91440" bIns="45720" rtlCol="0" anchor="t"/>
          <a:lstStyle>
            <a:lvl1pPr algn="l">
              <a:defRPr sz="1200">
                <a:solidFill>
                  <a:srgbClr val="ED1C24"/>
                </a:solidFill>
              </a:defRPr>
            </a:lvl1pPr>
          </a:lstStyle>
          <a:p>
            <a:fld id="{F9910D31-7C71-426A-9611-F6E98F62E178}" type="slidenum">
              <a:rPr lang="fr-LU" smtClean="0"/>
              <a:pPr/>
              <a:t>‹#›</a:t>
            </a:fld>
            <a:endParaRPr lang="fr-LU" dirty="0"/>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3" r:id="rId5"/>
    <p:sldLayoutId id="2147483669" r:id="rId6"/>
    <p:sldLayoutId id="2147483662" r:id="rId7"/>
    <p:sldLayoutId id="2147483663" r:id="rId8"/>
    <p:sldLayoutId id="2147483664" r:id="rId9"/>
    <p:sldLayoutId id="2147483671" r:id="rId10"/>
    <p:sldLayoutId id="2147483673" r:id="rId11"/>
    <p:sldLayoutId id="2147483672" r:id="rId12"/>
    <p:sldLayoutId id="2147483674" r:id="rId13"/>
    <p:sldLayoutId id="2147483665" r:id="rId14"/>
    <p:sldLayoutId id="2147483670" r:id="rId15"/>
    <p:sldLayoutId id="2147483668" r:id="rId16"/>
    <p:sldLayoutId id="2147483661" r:id="rId17"/>
    <p:sldLayoutId id="2147483654" r:id="rId18"/>
    <p:sldLayoutId id="2147483655" r:id="rId19"/>
    <p:sldLayoutId id="2147483657" r:id="rId20"/>
    <p:sldLayoutId id="2147483658" r:id="rId21"/>
    <p:sldLayoutId id="2147483659" r:id="rId22"/>
    <p:sldLayoutId id="2147483667" r:id="rId23"/>
    <p:sldLayoutId id="2147483666" r:id="rId24"/>
  </p:sldLayoutIdLst>
  <p:txStyles>
    <p:titleStyle>
      <a:lvl1pPr algn="l" defTabSz="914400" rtl="0" eaLnBrk="1" latinLnBrk="0" hangingPunct="1">
        <a:spcBef>
          <a:spcPct val="0"/>
        </a:spcBef>
        <a:buNone/>
        <a:defRPr sz="3200" b="1" kern="1200">
          <a:solidFill>
            <a:schemeClr val="tx1"/>
          </a:solidFill>
          <a:latin typeface="+mj-lt"/>
          <a:ea typeface="+mj-ea"/>
          <a:cs typeface="+mj-cs"/>
        </a:defRPr>
      </a:lvl1pPr>
    </p:titleStyle>
    <p:bodyStyle>
      <a:lvl1pPr marL="268288" indent="-268288" algn="l" defTabSz="914400" rtl="0" eaLnBrk="1" latinLnBrk="0" hangingPunct="1">
        <a:lnSpc>
          <a:spcPts val="1800"/>
        </a:lnSpc>
        <a:spcBef>
          <a:spcPct val="20000"/>
        </a:spcBef>
        <a:buFontTx/>
        <a:buBlip>
          <a:blip r:embed="rId26"/>
        </a:buBlip>
        <a:defRPr sz="1800" kern="1200">
          <a:solidFill>
            <a:schemeClr val="tx1"/>
          </a:solidFill>
          <a:latin typeface="+mn-lt"/>
          <a:ea typeface="+mn-ea"/>
          <a:cs typeface="+mn-cs"/>
        </a:defRPr>
      </a:lvl1pPr>
      <a:lvl2pPr marL="446088" indent="-177800" algn="l" defTabSz="914400" rtl="0" eaLnBrk="1" latinLnBrk="0" hangingPunct="1">
        <a:lnSpc>
          <a:spcPts val="1800"/>
        </a:lnSpc>
        <a:spcBef>
          <a:spcPct val="20000"/>
        </a:spcBef>
        <a:buClr>
          <a:srgbClr val="ED1C24"/>
        </a:buClr>
        <a:buFont typeface="Arial" pitchFamily="34" charset="0"/>
        <a:buChar char="•"/>
        <a:tabLst>
          <a:tab pos="446088" algn="l"/>
        </a:tabLst>
        <a:defRPr sz="1700" kern="1200">
          <a:solidFill>
            <a:schemeClr val="tx1"/>
          </a:solidFill>
          <a:latin typeface="+mn-lt"/>
          <a:ea typeface="+mn-ea"/>
          <a:cs typeface="+mn-cs"/>
        </a:defRPr>
      </a:lvl2pPr>
      <a:lvl3pPr marL="623888" indent="-177800" algn="l" defTabSz="914400" rtl="0" eaLnBrk="1" latinLnBrk="0" hangingPunct="1">
        <a:lnSpc>
          <a:spcPts val="1800"/>
        </a:lnSpc>
        <a:spcBef>
          <a:spcPct val="20000"/>
        </a:spcBef>
        <a:buClr>
          <a:srgbClr val="0099FF"/>
        </a:buClr>
        <a:buFont typeface="Calibri" pitchFamily="34" charset="0"/>
        <a:buChar char="-"/>
        <a:tabLst>
          <a:tab pos="900113" algn="l"/>
        </a:tabLst>
        <a:defRPr sz="1600" kern="1200">
          <a:solidFill>
            <a:schemeClr val="tx1"/>
          </a:solidFill>
          <a:latin typeface="+mn-lt"/>
          <a:ea typeface="+mn-ea"/>
          <a:cs typeface="+mn-cs"/>
        </a:defRPr>
      </a:lvl3pPr>
      <a:lvl4pPr marL="803275" indent="-179388" algn="l" defTabSz="914400" rtl="0" eaLnBrk="1" latinLnBrk="0" hangingPunct="1">
        <a:lnSpc>
          <a:spcPts val="1800"/>
        </a:lnSpc>
        <a:spcBef>
          <a:spcPct val="20000"/>
        </a:spcBef>
        <a:buClr>
          <a:srgbClr val="7F7F7F"/>
        </a:buClr>
        <a:buFont typeface="Arial" pitchFamily="34" charset="0"/>
        <a:buChar char="-"/>
        <a:defRPr sz="1600" kern="1200">
          <a:solidFill>
            <a:schemeClr val="tx1"/>
          </a:solidFill>
          <a:latin typeface="+mn-lt"/>
          <a:ea typeface="+mn-ea"/>
          <a:cs typeface="+mn-cs"/>
        </a:defRPr>
      </a:lvl4pPr>
      <a:lvl5pPr marL="989013" indent="-185738" algn="l" defTabSz="914400" rtl="0" eaLnBrk="1" latinLnBrk="0" hangingPunct="1">
        <a:lnSpc>
          <a:spcPts val="1800"/>
        </a:lnSpc>
        <a:spcBef>
          <a:spcPct val="20000"/>
        </a:spcBef>
        <a:buFont typeface="Arial" pitchFamily="34" charset="0"/>
        <a:buChar char="»"/>
        <a:tabLst>
          <a:tab pos="1166813" algn="l"/>
        </a:tabLst>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7.png"/><Relationship Id="rId5" Type="http://schemas.openxmlformats.org/officeDocument/2006/relationships/image" Target="../media/image38.jpe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41.jpeg"/><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44.jpeg"/><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7.png"/><Relationship Id="rId5" Type="http://schemas.openxmlformats.org/officeDocument/2006/relationships/image" Target="../media/image45.jpe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51.jpeg"/></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56.jpeg"/></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58.jp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7.png"/><Relationship Id="rId5" Type="http://schemas.openxmlformats.org/officeDocument/2006/relationships/image" Target="../media/image59.jpe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6.png"/><Relationship Id="rId11" Type="http://schemas.openxmlformats.org/officeDocument/2006/relationships/image" Target="../media/image21.jpe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gif"/><Relationship Id="rId9"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78520" y="1628800"/>
            <a:ext cx="8164513" cy="692652"/>
          </a:xfrm>
        </p:spPr>
        <p:txBody>
          <a:bodyPr/>
          <a:lstStyle/>
          <a:p>
            <a:r>
              <a:rPr lang="en-US" cap="none" dirty="0" smtClean="0">
                <a:solidFill>
                  <a:srgbClr val="15A0FF"/>
                </a:solidFill>
                <a:cs typeface="Helvetica" panose="020B0604020202020204" pitchFamily="34" charset="0"/>
              </a:rPr>
              <a:t>Getting to Know Luxembourg</a:t>
            </a:r>
            <a:endParaRPr lang="en-US" dirty="0">
              <a:solidFill>
                <a:srgbClr val="15A0FF"/>
              </a:solidFill>
            </a:endParaRPr>
          </a:p>
        </p:txBody>
      </p:sp>
      <p:sp>
        <p:nvSpPr>
          <p:cNvPr id="4" name="Title 7"/>
          <p:cNvSpPr txBox="1">
            <a:spLocks/>
          </p:cNvSpPr>
          <p:nvPr/>
        </p:nvSpPr>
        <p:spPr>
          <a:xfrm>
            <a:off x="7216670" y="503675"/>
            <a:ext cx="1927330" cy="491384"/>
          </a:xfrm>
          <a:prstGeom prst="rect">
            <a:avLst/>
          </a:prstGeom>
        </p:spPr>
        <p:txBody>
          <a:bodyPr vert="horz" lIns="91440" tIns="45720" rIns="91440" bIns="45720" rtlCol="0" anchor="t">
            <a:noAutofit/>
          </a:bodyPr>
          <a:lstStyle>
            <a:lvl1pPr algn="l" defTabSz="914400" rtl="0" eaLnBrk="1" latinLnBrk="0" hangingPunct="1">
              <a:lnSpc>
                <a:spcPts val="3800"/>
              </a:lnSpc>
              <a:spcBef>
                <a:spcPct val="0"/>
              </a:spcBef>
              <a:buNone/>
              <a:defRPr sz="3200" b="1" kern="1200" cap="all" baseline="0">
                <a:solidFill>
                  <a:schemeClr val="tx1"/>
                </a:solidFill>
                <a:latin typeface="+mj-lt"/>
                <a:ea typeface="+mj-ea"/>
                <a:cs typeface="+mj-cs"/>
              </a:defRPr>
            </a:lvl1pPr>
          </a:lstStyle>
          <a:p>
            <a:r>
              <a:rPr lang="en-US" sz="1200" b="0" cap="none" dirty="0" smtClean="0">
                <a:cs typeface="Helvetica" panose="020B0604020202020204" pitchFamily="34" charset="0"/>
              </a:rPr>
              <a:t>December 2018</a:t>
            </a:r>
            <a:endParaRPr lang="en-US" sz="1200" b="0"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8520" y="4284095"/>
            <a:ext cx="4792287" cy="1080655"/>
          </a:xfrm>
          <a:prstGeom prst="rect">
            <a:avLst/>
          </a:prstGeom>
        </p:spPr>
      </p:pic>
    </p:spTree>
    <p:extLst>
      <p:ext uri="{BB962C8B-B14F-4D97-AF65-F5344CB8AC3E}">
        <p14:creationId xmlns:p14="http://schemas.microsoft.com/office/powerpoint/2010/main" val="21915857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cap="none" dirty="0" smtClean="0">
                <a:solidFill>
                  <a:schemeClr val="accent2"/>
                </a:solidFill>
              </a:rPr>
              <a:t>History</a:t>
            </a:r>
            <a:endParaRPr lang="en-GB" cap="none" dirty="0">
              <a:solidFill>
                <a:schemeClr val="accent2"/>
              </a:solidFill>
            </a:endParaRPr>
          </a:p>
        </p:txBody>
      </p:sp>
      <p:sp>
        <p:nvSpPr>
          <p:cNvPr id="5" name="Text Placeholder 4"/>
          <p:cNvSpPr>
            <a:spLocks noGrp="1"/>
          </p:cNvSpPr>
          <p:nvPr>
            <p:ph type="body" sz="quarter" idx="17"/>
          </p:nvPr>
        </p:nvSpPr>
        <p:spPr>
          <a:xfrm>
            <a:off x="456090" y="1132868"/>
            <a:ext cx="8154000" cy="315912"/>
          </a:xfrm>
        </p:spPr>
        <p:txBody>
          <a:bodyPr/>
          <a:lstStyle/>
          <a:p>
            <a:r>
              <a:rPr lang="en-GB" cap="none" dirty="0" smtClean="0"/>
              <a:t>Origins date back to 963</a:t>
            </a:r>
            <a:endParaRPr lang="en-GB" cap="none" dirty="0"/>
          </a:p>
        </p:txBody>
      </p:sp>
      <p:pic>
        <p:nvPicPr>
          <p:cNvPr id="9" name="Picture 2" descr="X:\Powerpoint Luxembourg\PHOTOS\DL_193506.jpg"/>
          <p:cNvPicPr>
            <a:picLocks noChangeAspect="1" noChangeArrowheads="1"/>
          </p:cNvPicPr>
          <p:nvPr/>
        </p:nvPicPr>
        <p:blipFill>
          <a:blip r:embed="rId3" cstate="print"/>
          <a:srcRect/>
          <a:stretch>
            <a:fillRect/>
          </a:stretch>
        </p:blipFill>
        <p:spPr bwMode="auto">
          <a:xfrm>
            <a:off x="3509145" y="1916832"/>
            <a:ext cx="5112568" cy="3407527"/>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1" y="1916833"/>
            <a:ext cx="2271684" cy="34075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162983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cap="none" dirty="0" smtClean="0">
                <a:solidFill>
                  <a:schemeClr val="accent2"/>
                </a:solidFill>
              </a:rPr>
              <a:t>History</a:t>
            </a:r>
            <a:endParaRPr lang="en-GB" cap="none" dirty="0">
              <a:solidFill>
                <a:schemeClr val="accent2"/>
              </a:solidFill>
            </a:endParaRPr>
          </a:p>
        </p:txBody>
      </p:sp>
      <p:sp>
        <p:nvSpPr>
          <p:cNvPr id="3" name="Text Placeholder 2"/>
          <p:cNvSpPr>
            <a:spLocks noGrp="1"/>
          </p:cNvSpPr>
          <p:nvPr>
            <p:ph type="body" sz="quarter" idx="17"/>
          </p:nvPr>
        </p:nvSpPr>
        <p:spPr>
          <a:xfrm>
            <a:off x="457200" y="843329"/>
            <a:ext cx="8154000" cy="315912"/>
          </a:xfrm>
        </p:spPr>
        <p:txBody>
          <a:bodyPr/>
          <a:lstStyle/>
          <a:p>
            <a:r>
              <a:rPr lang="en-GB" cap="none" dirty="0" smtClean="0"/>
              <a:t>The Princes of Luxembourg wore the Crown of the Holy Roman Empire</a:t>
            </a:r>
          </a:p>
        </p:txBody>
      </p:sp>
      <p:sp>
        <p:nvSpPr>
          <p:cNvPr id="6" name="Espace réservé du contenu 2"/>
          <p:cNvSpPr txBox="1">
            <a:spLocks/>
          </p:cNvSpPr>
          <p:nvPr/>
        </p:nvSpPr>
        <p:spPr>
          <a:xfrm>
            <a:off x="457200" y="1853825"/>
            <a:ext cx="8352928" cy="4085463"/>
          </a:xfrm>
          <a:prstGeom prst="rect">
            <a:avLst/>
          </a:prstGeom>
        </p:spPr>
        <p:txBody>
          <a:bodyPr/>
          <a:lstStyle>
            <a:lvl1pPr marL="268288" indent="-268288" algn="l" defTabSz="914400" rtl="0" eaLnBrk="1" latinLnBrk="0" hangingPunct="1">
              <a:lnSpc>
                <a:spcPts val="1800"/>
              </a:lnSpc>
              <a:spcBef>
                <a:spcPct val="20000"/>
              </a:spcBef>
              <a:buFontTx/>
              <a:buBlip>
                <a:blip r:embed="rId3"/>
              </a:buBlip>
              <a:defRPr sz="1800" kern="1200">
                <a:solidFill>
                  <a:schemeClr val="tx1"/>
                </a:solidFill>
                <a:latin typeface="+mn-lt"/>
                <a:ea typeface="+mn-ea"/>
                <a:cs typeface="+mn-cs"/>
              </a:defRPr>
            </a:lvl1pPr>
            <a:lvl2pPr marL="446088" indent="-177800" algn="l" defTabSz="914400" rtl="0" eaLnBrk="1" latinLnBrk="0" hangingPunct="1">
              <a:lnSpc>
                <a:spcPts val="1800"/>
              </a:lnSpc>
              <a:spcBef>
                <a:spcPct val="20000"/>
              </a:spcBef>
              <a:buClr>
                <a:srgbClr val="ED1C24"/>
              </a:buClr>
              <a:buFont typeface="Arial" pitchFamily="34" charset="0"/>
              <a:buChar char="•"/>
              <a:tabLst>
                <a:tab pos="446088" algn="l"/>
              </a:tabLst>
              <a:defRPr sz="1700" kern="1200">
                <a:solidFill>
                  <a:schemeClr val="tx1"/>
                </a:solidFill>
                <a:latin typeface="+mn-lt"/>
                <a:ea typeface="+mn-ea"/>
                <a:cs typeface="+mn-cs"/>
              </a:defRPr>
            </a:lvl2pPr>
            <a:lvl3pPr marL="623888" indent="-177800" algn="l" defTabSz="914400" rtl="0" eaLnBrk="1" latinLnBrk="0" hangingPunct="1">
              <a:lnSpc>
                <a:spcPts val="1800"/>
              </a:lnSpc>
              <a:spcBef>
                <a:spcPct val="20000"/>
              </a:spcBef>
              <a:buClr>
                <a:srgbClr val="0099FF"/>
              </a:buClr>
              <a:buFont typeface="Calibri" pitchFamily="34" charset="0"/>
              <a:buChar char="-"/>
              <a:tabLst>
                <a:tab pos="900113" algn="l"/>
              </a:tabLst>
              <a:defRPr sz="1600" kern="1200">
                <a:solidFill>
                  <a:schemeClr val="tx1"/>
                </a:solidFill>
                <a:latin typeface="+mn-lt"/>
                <a:ea typeface="+mn-ea"/>
                <a:cs typeface="+mn-cs"/>
              </a:defRPr>
            </a:lvl3pPr>
            <a:lvl4pPr marL="803275" indent="-179388" algn="l" defTabSz="914400" rtl="0" eaLnBrk="1" latinLnBrk="0" hangingPunct="1">
              <a:lnSpc>
                <a:spcPts val="1800"/>
              </a:lnSpc>
              <a:spcBef>
                <a:spcPct val="20000"/>
              </a:spcBef>
              <a:buClr>
                <a:srgbClr val="7F7F7F"/>
              </a:buClr>
              <a:buFont typeface="Arial" pitchFamily="34" charset="0"/>
              <a:buChar char="-"/>
              <a:defRPr sz="1600" kern="1200">
                <a:solidFill>
                  <a:schemeClr val="tx1"/>
                </a:solidFill>
                <a:latin typeface="+mn-lt"/>
                <a:ea typeface="+mn-ea"/>
                <a:cs typeface="+mn-cs"/>
              </a:defRPr>
            </a:lvl4pPr>
            <a:lvl5pPr marL="989013" indent="-185738" algn="l" defTabSz="914400" rtl="0" eaLnBrk="1" latinLnBrk="0" hangingPunct="1">
              <a:lnSpc>
                <a:spcPts val="1800"/>
              </a:lnSpc>
              <a:spcBef>
                <a:spcPct val="20000"/>
              </a:spcBef>
              <a:buFont typeface="Arial" pitchFamily="34" charset="0"/>
              <a:buChar char="»"/>
              <a:tabLst>
                <a:tab pos="1166813" algn="l"/>
              </a:tabLst>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0000" marR="0" lvl="0" indent="-270000" algn="l" defTabSz="914400" rtl="0" eaLnBrk="1" fontAlgn="auto" latinLnBrk="0" hangingPunct="1">
              <a:lnSpc>
                <a:spcPct val="150000"/>
              </a:lnSpc>
              <a:spcBef>
                <a:spcPts val="600"/>
              </a:spcBef>
              <a:spcAft>
                <a:spcPts val="0"/>
              </a:spcAft>
              <a:buClrTx/>
              <a:buSzTx/>
              <a:buFontTx/>
              <a:buBlip>
                <a:blip r:embed="rId3"/>
              </a:buBlip>
              <a:tabLst/>
              <a:defRPr/>
            </a:pPr>
            <a:r>
              <a:rPr kumimoji="0" lang="en-GB" sz="1800" b="1" i="0" u="none" strike="noStrike" kern="0" cap="none" spc="0" normalizeH="0" baseline="0" dirty="0" smtClean="0">
                <a:ln>
                  <a:noFill/>
                </a:ln>
                <a:solidFill>
                  <a:prstClr val="black"/>
                </a:solidFill>
                <a:effectLst/>
                <a:uLnTx/>
                <a:uFillTx/>
                <a:latin typeface="Gill Sans MT" panose="020B0502020104020203" pitchFamily="34" charset="0"/>
                <a:cs typeface="Arial" charset="0"/>
              </a:rPr>
              <a:t>Henry VII (1308-1313)</a:t>
            </a:r>
          </a:p>
          <a:p>
            <a:pPr marL="270000" marR="0" lvl="0" indent="-270000" algn="l" defTabSz="914400" rtl="0" eaLnBrk="1" fontAlgn="auto" latinLnBrk="0" hangingPunct="1">
              <a:lnSpc>
                <a:spcPct val="150000"/>
              </a:lnSpc>
              <a:spcBef>
                <a:spcPts val="600"/>
              </a:spcBef>
              <a:spcAft>
                <a:spcPts val="0"/>
              </a:spcAft>
              <a:buClrTx/>
              <a:buSzTx/>
              <a:buFontTx/>
              <a:buBlip>
                <a:blip r:embed="rId3"/>
              </a:buBlip>
              <a:tabLst/>
              <a:defRPr/>
            </a:pPr>
            <a:r>
              <a:rPr kumimoji="0" lang="en-GB" sz="1800" b="1" i="0" u="none" strike="noStrike" kern="0" cap="none" spc="0" normalizeH="0" baseline="0" dirty="0" smtClean="0">
                <a:ln>
                  <a:noFill/>
                </a:ln>
                <a:solidFill>
                  <a:prstClr val="black"/>
                </a:solidFill>
                <a:effectLst/>
                <a:uLnTx/>
                <a:uFillTx/>
                <a:latin typeface="Gill Sans MT" panose="020B0502020104020203" pitchFamily="34" charset="0"/>
                <a:cs typeface="Arial" charset="0"/>
              </a:rPr>
              <a:t>Charles IV (1346-1378)</a:t>
            </a:r>
          </a:p>
          <a:p>
            <a:pPr marL="270000" marR="0" lvl="0" indent="-270000" algn="l" defTabSz="914400" rtl="0" eaLnBrk="1" fontAlgn="auto" latinLnBrk="0" hangingPunct="1">
              <a:lnSpc>
                <a:spcPct val="150000"/>
              </a:lnSpc>
              <a:spcBef>
                <a:spcPts val="600"/>
              </a:spcBef>
              <a:spcAft>
                <a:spcPts val="0"/>
              </a:spcAft>
              <a:buClrTx/>
              <a:buSzTx/>
              <a:buFontTx/>
              <a:buBlip>
                <a:blip r:embed="rId3"/>
              </a:buBlip>
              <a:tabLst/>
              <a:defRPr/>
            </a:pPr>
            <a:r>
              <a:rPr kumimoji="0" lang="en-GB" sz="1800" b="1" i="0" u="none" strike="noStrike" kern="0" cap="none" spc="0" normalizeH="0" baseline="0" dirty="0" smtClean="0">
                <a:ln>
                  <a:noFill/>
                </a:ln>
                <a:solidFill>
                  <a:prstClr val="black"/>
                </a:solidFill>
                <a:effectLst/>
                <a:uLnTx/>
                <a:uFillTx/>
                <a:latin typeface="Gill Sans MT" panose="020B0502020104020203" pitchFamily="34" charset="0"/>
                <a:cs typeface="Arial" charset="0"/>
              </a:rPr>
              <a:t>Wenceslas (1376-1400)</a:t>
            </a:r>
          </a:p>
          <a:p>
            <a:pPr marL="270000" marR="0" lvl="0" indent="-270000" algn="l" defTabSz="914400" rtl="0" eaLnBrk="1" fontAlgn="auto" latinLnBrk="0" hangingPunct="1">
              <a:lnSpc>
                <a:spcPct val="150000"/>
              </a:lnSpc>
              <a:spcBef>
                <a:spcPts val="600"/>
              </a:spcBef>
              <a:spcAft>
                <a:spcPts val="0"/>
              </a:spcAft>
              <a:buClrTx/>
              <a:buSzTx/>
              <a:buFontTx/>
              <a:buBlip>
                <a:blip r:embed="rId3"/>
              </a:buBlip>
              <a:tabLst/>
              <a:defRPr/>
            </a:pPr>
            <a:r>
              <a:rPr kumimoji="0" lang="en-GB" sz="1800" b="1" i="0" u="none" strike="noStrike" kern="0" cap="none" spc="0" normalizeH="0" baseline="0" dirty="0" smtClean="0">
                <a:ln>
                  <a:noFill/>
                </a:ln>
                <a:solidFill>
                  <a:prstClr val="black"/>
                </a:solidFill>
                <a:effectLst/>
                <a:uLnTx/>
                <a:uFillTx/>
                <a:latin typeface="Gill Sans MT" panose="020B0502020104020203" pitchFamily="34" charset="0"/>
                <a:cs typeface="Arial" charset="0"/>
              </a:rPr>
              <a:t>Sigismund (1410-1437)</a:t>
            </a:r>
          </a:p>
        </p:txBody>
      </p:sp>
      <p:pic>
        <p:nvPicPr>
          <p:cNvPr id="5" name="Image 7" descr="sip_128715.jpg"/>
          <p:cNvPicPr>
            <a:picLocks noChangeAspect="1"/>
          </p:cNvPicPr>
          <p:nvPr/>
        </p:nvPicPr>
        <p:blipFill>
          <a:blip r:embed="rId4" cstate="print"/>
          <a:stretch>
            <a:fillRect/>
          </a:stretch>
        </p:blipFill>
        <p:spPr>
          <a:xfrm>
            <a:off x="3620112" y="1980369"/>
            <a:ext cx="2358829" cy="3455371"/>
          </a:xfrm>
          <a:prstGeom prst="rect">
            <a:avLst/>
          </a:prstGeom>
          <a:ln>
            <a:noFill/>
          </a:ln>
          <a:effectLst>
            <a:outerShdw blurRad="292100" dist="139700" dir="2700000" algn="tl" rotWithShape="0">
              <a:srgbClr val="333333">
                <a:alpha val="65000"/>
              </a:srgbClr>
            </a:outerShdw>
          </a:effectLst>
        </p:spPr>
      </p:pic>
      <p:pic>
        <p:nvPicPr>
          <p:cNvPr id="7" name="Image 8" descr="sip_128718.jpg"/>
          <p:cNvPicPr>
            <a:picLocks noChangeAspect="1"/>
          </p:cNvPicPr>
          <p:nvPr/>
        </p:nvPicPr>
        <p:blipFill>
          <a:blip r:embed="rId5" cstate="print"/>
          <a:stretch>
            <a:fillRect/>
          </a:stretch>
        </p:blipFill>
        <p:spPr>
          <a:xfrm>
            <a:off x="6172211" y="1981518"/>
            <a:ext cx="2438989" cy="34542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507111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cap="none" dirty="0" smtClean="0">
                <a:solidFill>
                  <a:schemeClr val="accent2"/>
                </a:solidFill>
              </a:rPr>
              <a:t>History</a:t>
            </a:r>
            <a:endParaRPr lang="en-GB" cap="none" dirty="0">
              <a:solidFill>
                <a:schemeClr val="accent2"/>
              </a:solidFill>
            </a:endParaRPr>
          </a:p>
        </p:txBody>
      </p:sp>
      <p:sp>
        <p:nvSpPr>
          <p:cNvPr id="5" name="Text Placeholder 4"/>
          <p:cNvSpPr>
            <a:spLocks noGrp="1"/>
          </p:cNvSpPr>
          <p:nvPr>
            <p:ph type="body" sz="quarter" idx="17"/>
          </p:nvPr>
        </p:nvSpPr>
        <p:spPr>
          <a:xfrm>
            <a:off x="457200" y="807843"/>
            <a:ext cx="8154000" cy="685942"/>
          </a:xfrm>
        </p:spPr>
        <p:txBody>
          <a:bodyPr/>
          <a:lstStyle/>
          <a:p>
            <a:r>
              <a:rPr lang="en-GB" cap="none" dirty="0" smtClean="0"/>
              <a:t>“Gibraltar of the North” and foreign domination (15</a:t>
            </a:r>
            <a:r>
              <a:rPr lang="en-GB" cap="none" baseline="30000" dirty="0" smtClean="0"/>
              <a:t>th</a:t>
            </a:r>
            <a:r>
              <a:rPr lang="en-GB" cap="none" dirty="0" smtClean="0"/>
              <a:t> to 18</a:t>
            </a:r>
            <a:r>
              <a:rPr lang="en-GB" cap="none" baseline="30000" dirty="0" smtClean="0"/>
              <a:t>th</a:t>
            </a:r>
            <a:r>
              <a:rPr lang="en-GB" cap="none" dirty="0" smtClean="0"/>
              <a:t> century)</a:t>
            </a:r>
            <a:endParaRPr lang="en-GB" cap="none"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6782" y="1583795"/>
            <a:ext cx="6614835" cy="43903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396772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cap="none" dirty="0" smtClean="0">
                <a:solidFill>
                  <a:schemeClr val="accent2"/>
                </a:solidFill>
              </a:rPr>
              <a:t>History</a:t>
            </a:r>
            <a:endParaRPr lang="en-GB" cap="none" dirty="0">
              <a:solidFill>
                <a:schemeClr val="accent2"/>
              </a:solidFill>
            </a:endParaRPr>
          </a:p>
        </p:txBody>
      </p:sp>
      <p:sp>
        <p:nvSpPr>
          <p:cNvPr id="5" name="Text Placeholder 4"/>
          <p:cNvSpPr>
            <a:spLocks noGrp="1"/>
          </p:cNvSpPr>
          <p:nvPr>
            <p:ph type="body" sz="quarter" idx="17"/>
          </p:nvPr>
        </p:nvSpPr>
        <p:spPr>
          <a:xfrm>
            <a:off x="457200" y="807843"/>
            <a:ext cx="8154000" cy="460917"/>
          </a:xfrm>
        </p:spPr>
        <p:txBody>
          <a:bodyPr/>
          <a:lstStyle/>
          <a:p>
            <a:r>
              <a:rPr lang="en-GB" cap="none" dirty="0" smtClean="0"/>
              <a:t>Birth of the Grand Duchy of Luxembourg</a:t>
            </a:r>
            <a:endParaRPr lang="en-GB" cap="none" dirty="0"/>
          </a:p>
        </p:txBody>
      </p:sp>
      <p:sp>
        <p:nvSpPr>
          <p:cNvPr id="7" name="Espace réservé du contenu 2"/>
          <p:cNvSpPr>
            <a:spLocks noGrp="1"/>
          </p:cNvSpPr>
          <p:nvPr>
            <p:ph sz="half" idx="4294967295"/>
          </p:nvPr>
        </p:nvSpPr>
        <p:spPr>
          <a:xfrm>
            <a:off x="457200" y="2049449"/>
            <a:ext cx="3682752" cy="3412120"/>
          </a:xfrm>
          <a:prstGeom prst="rect">
            <a:avLst/>
          </a:prstGeom>
        </p:spPr>
        <p:txBody>
          <a:bodyPr/>
          <a:lstStyle/>
          <a:p>
            <a:pPr marL="270000" indent="-270000">
              <a:lnSpc>
                <a:spcPct val="100000"/>
              </a:lnSpc>
              <a:spcBef>
                <a:spcPts val="600"/>
              </a:spcBef>
            </a:pPr>
            <a:r>
              <a:rPr lang="en-GB" sz="1800" b="1" dirty="0" smtClean="0">
                <a:cs typeface="Arial" charset="0"/>
              </a:rPr>
              <a:t>1815 </a:t>
            </a:r>
            <a:r>
              <a:rPr lang="en-GB" sz="1800" dirty="0" smtClean="0">
                <a:cs typeface="Arial" charset="0"/>
              </a:rPr>
              <a:t/>
            </a:r>
            <a:br>
              <a:rPr lang="en-GB" sz="1800" dirty="0" smtClean="0">
                <a:cs typeface="Arial" charset="0"/>
              </a:rPr>
            </a:br>
            <a:r>
              <a:rPr lang="en-GB" sz="1800" dirty="0" smtClean="0">
                <a:cs typeface="Arial" charset="0"/>
              </a:rPr>
              <a:t>Creation of the Grand Duchy</a:t>
            </a:r>
            <a:br>
              <a:rPr lang="en-GB" sz="1800" dirty="0" smtClean="0">
                <a:cs typeface="Arial" charset="0"/>
              </a:rPr>
            </a:br>
            <a:endParaRPr lang="en-GB" sz="1800" dirty="0" smtClean="0">
              <a:cs typeface="Arial" charset="0"/>
            </a:endParaRPr>
          </a:p>
          <a:p>
            <a:pPr marL="270000" indent="-270000">
              <a:lnSpc>
                <a:spcPct val="100000"/>
              </a:lnSpc>
              <a:spcBef>
                <a:spcPts val="600"/>
              </a:spcBef>
            </a:pPr>
            <a:r>
              <a:rPr lang="en-GB" sz="1800" b="1" dirty="0" smtClean="0">
                <a:cs typeface="Arial" charset="0"/>
              </a:rPr>
              <a:t>1839</a:t>
            </a:r>
            <a:r>
              <a:rPr lang="en-GB" sz="1800" dirty="0" smtClean="0">
                <a:cs typeface="Arial" charset="0"/>
              </a:rPr>
              <a:t/>
            </a:r>
            <a:br>
              <a:rPr lang="en-GB" sz="1800" dirty="0" smtClean="0">
                <a:cs typeface="Arial" charset="0"/>
              </a:rPr>
            </a:br>
            <a:r>
              <a:rPr lang="en-GB" sz="1800" dirty="0" smtClean="0">
                <a:cs typeface="Arial" charset="0"/>
              </a:rPr>
              <a:t>Definitive border demarcation</a:t>
            </a:r>
            <a:br>
              <a:rPr lang="en-GB" sz="1800" dirty="0" smtClean="0">
                <a:cs typeface="Arial" charset="0"/>
              </a:rPr>
            </a:br>
            <a:endParaRPr lang="en-GB" sz="1800" dirty="0" smtClean="0">
              <a:cs typeface="Arial" charset="0"/>
            </a:endParaRPr>
          </a:p>
          <a:p>
            <a:pPr marL="270000" indent="-270000">
              <a:lnSpc>
                <a:spcPct val="100000"/>
              </a:lnSpc>
              <a:spcBef>
                <a:spcPts val="600"/>
              </a:spcBef>
            </a:pPr>
            <a:r>
              <a:rPr lang="en-GB" sz="1800" b="1" dirty="0" smtClean="0">
                <a:cs typeface="Arial" charset="0"/>
              </a:rPr>
              <a:t>1890</a:t>
            </a:r>
            <a:r>
              <a:rPr lang="en-GB" sz="1800" dirty="0" smtClean="0">
                <a:cs typeface="Arial" charset="0"/>
              </a:rPr>
              <a:t/>
            </a:r>
            <a:br>
              <a:rPr lang="en-GB" sz="1800" dirty="0" smtClean="0">
                <a:cs typeface="Arial" charset="0"/>
              </a:rPr>
            </a:br>
            <a:r>
              <a:rPr lang="en-GB" sz="1800" dirty="0" smtClean="0">
                <a:cs typeface="Arial" charset="0"/>
              </a:rPr>
              <a:t>Gaining dynastic independence</a:t>
            </a:r>
          </a:p>
          <a:p>
            <a:pPr>
              <a:buNone/>
            </a:pPr>
            <a:endParaRPr lang="en-GB" dirty="0"/>
          </a:p>
        </p:txBody>
      </p:sp>
      <p:pic>
        <p:nvPicPr>
          <p:cNvPr id="6" name="Picture 2" descr="D:\MyDocuments\LUXWEB tests\cartesLuxembourg-lu\cartesLuxembourg-lu\2014\Carte démembrement_en.jpg"/>
          <p:cNvPicPr>
            <a:picLocks noChangeAspect="1" noChangeArrowheads="1"/>
          </p:cNvPicPr>
          <p:nvPr/>
        </p:nvPicPr>
        <p:blipFill>
          <a:blip r:embed="rId3" cstate="print"/>
          <a:srcRect/>
          <a:stretch>
            <a:fillRect/>
          </a:stretch>
        </p:blipFill>
        <p:spPr bwMode="auto">
          <a:xfrm>
            <a:off x="4182484" y="1341884"/>
            <a:ext cx="4500675" cy="474241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497051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cap="none" dirty="0" smtClean="0">
                <a:solidFill>
                  <a:schemeClr val="accent2"/>
                </a:solidFill>
              </a:rPr>
              <a:t>History</a:t>
            </a:r>
            <a:endParaRPr lang="en-GB" cap="none" dirty="0">
              <a:solidFill>
                <a:schemeClr val="accent2"/>
              </a:solidFill>
            </a:endParaRPr>
          </a:p>
        </p:txBody>
      </p:sp>
      <p:sp>
        <p:nvSpPr>
          <p:cNvPr id="5" name="Text Placeholder 4"/>
          <p:cNvSpPr>
            <a:spLocks noGrp="1"/>
          </p:cNvSpPr>
          <p:nvPr>
            <p:ph type="body" sz="quarter" idx="17"/>
          </p:nvPr>
        </p:nvSpPr>
        <p:spPr>
          <a:xfrm>
            <a:off x="457200" y="807843"/>
            <a:ext cx="8154000" cy="460917"/>
          </a:xfrm>
        </p:spPr>
        <p:txBody>
          <a:bodyPr/>
          <a:lstStyle/>
          <a:p>
            <a:r>
              <a:rPr lang="en-GB" cap="none" dirty="0" smtClean="0"/>
              <a:t>20</a:t>
            </a:r>
            <a:r>
              <a:rPr lang="en-GB" cap="none" baseline="30000" dirty="0" smtClean="0"/>
              <a:t>th</a:t>
            </a:r>
            <a:r>
              <a:rPr lang="en-GB" cap="none" dirty="0" smtClean="0"/>
              <a:t> century – abandoning neutrality</a:t>
            </a:r>
            <a:endParaRPr lang="en-GB" cap="none" dirty="0"/>
          </a:p>
        </p:txBody>
      </p:sp>
      <p:sp>
        <p:nvSpPr>
          <p:cNvPr id="8" name="Espace réservé du contenu 2"/>
          <p:cNvSpPr>
            <a:spLocks noGrp="1"/>
          </p:cNvSpPr>
          <p:nvPr>
            <p:ph sz="half" idx="4294967295"/>
          </p:nvPr>
        </p:nvSpPr>
        <p:spPr>
          <a:xfrm>
            <a:off x="497309" y="1851238"/>
            <a:ext cx="4258816" cy="4078894"/>
          </a:xfrm>
          <a:prstGeom prst="rect">
            <a:avLst/>
          </a:prstGeom>
        </p:spPr>
        <p:txBody>
          <a:bodyPr/>
          <a:lstStyle/>
          <a:p>
            <a:pPr marL="270000" indent="-270000">
              <a:lnSpc>
                <a:spcPct val="100000"/>
              </a:lnSpc>
              <a:spcBef>
                <a:spcPts val="600"/>
              </a:spcBef>
              <a:spcAft>
                <a:spcPts val="0"/>
              </a:spcAft>
            </a:pPr>
            <a:r>
              <a:rPr lang="en-GB" sz="1800" dirty="0" smtClean="0">
                <a:cs typeface="Arial" charset="0"/>
              </a:rPr>
              <a:t>German occupation during both </a:t>
            </a:r>
            <a:br>
              <a:rPr lang="en-GB" sz="1800" dirty="0" smtClean="0">
                <a:cs typeface="Arial" charset="0"/>
              </a:rPr>
            </a:br>
            <a:r>
              <a:rPr lang="en-GB" sz="1800" dirty="0" smtClean="0">
                <a:cs typeface="Arial" charset="0"/>
              </a:rPr>
              <a:t>World Wars</a:t>
            </a:r>
          </a:p>
          <a:p>
            <a:pPr marL="270000" indent="-270000">
              <a:lnSpc>
                <a:spcPct val="100000"/>
              </a:lnSpc>
              <a:spcBef>
                <a:spcPts val="600"/>
              </a:spcBef>
              <a:spcAft>
                <a:spcPts val="0"/>
              </a:spcAft>
            </a:pPr>
            <a:r>
              <a:rPr lang="en-GB" sz="1800" dirty="0" smtClean="0">
                <a:cs typeface="Arial" charset="0"/>
              </a:rPr>
              <a:t>Abandon of neutrality after 1945</a:t>
            </a:r>
          </a:p>
          <a:p>
            <a:pPr marL="270000" indent="-270000">
              <a:lnSpc>
                <a:spcPct val="100000"/>
              </a:lnSpc>
              <a:spcBef>
                <a:spcPts val="600"/>
              </a:spcBef>
              <a:spcAft>
                <a:spcPts val="0"/>
              </a:spcAft>
            </a:pPr>
            <a:r>
              <a:rPr lang="en-GB" sz="1800" dirty="0" smtClean="0">
                <a:cs typeface="Arial" charset="0"/>
              </a:rPr>
              <a:t>After 1945: founding member of </a:t>
            </a:r>
            <a:br>
              <a:rPr lang="en-GB" sz="1800" dirty="0" smtClean="0">
                <a:cs typeface="Arial" charset="0"/>
              </a:rPr>
            </a:br>
            <a:r>
              <a:rPr lang="en-GB" sz="1800" dirty="0" smtClean="0">
                <a:cs typeface="Arial" charset="0"/>
              </a:rPr>
              <a:t>several international and </a:t>
            </a:r>
            <a:br>
              <a:rPr lang="en-GB" sz="1800" dirty="0" smtClean="0">
                <a:cs typeface="Arial" charset="0"/>
              </a:rPr>
            </a:br>
            <a:r>
              <a:rPr lang="en-GB" sz="1800" dirty="0" smtClean="0">
                <a:cs typeface="Arial" charset="0"/>
              </a:rPr>
              <a:t>supranational organisations </a:t>
            </a:r>
          </a:p>
          <a:p>
            <a:pPr marL="270000" indent="-270000">
              <a:lnSpc>
                <a:spcPct val="100000"/>
              </a:lnSpc>
              <a:spcBef>
                <a:spcPts val="600"/>
              </a:spcBef>
              <a:spcAft>
                <a:spcPts val="0"/>
              </a:spcAft>
            </a:pPr>
            <a:r>
              <a:rPr lang="en-GB" sz="1800" dirty="0" smtClean="0">
                <a:cs typeface="Arial" charset="0"/>
              </a:rPr>
              <a:t>2014: 175 years of independence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1097" y="1628800"/>
            <a:ext cx="4400103" cy="31053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679594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cap="none" dirty="0" smtClean="0">
                <a:solidFill>
                  <a:schemeClr val="accent2"/>
                </a:solidFill>
              </a:rPr>
              <a:t>History</a:t>
            </a:r>
            <a:endParaRPr lang="en-GB" cap="none" dirty="0">
              <a:solidFill>
                <a:schemeClr val="accent2"/>
              </a:solidFill>
            </a:endParaRPr>
          </a:p>
        </p:txBody>
      </p:sp>
      <p:sp>
        <p:nvSpPr>
          <p:cNvPr id="5" name="Text Placeholder 4"/>
          <p:cNvSpPr>
            <a:spLocks noGrp="1"/>
          </p:cNvSpPr>
          <p:nvPr>
            <p:ph type="body" sz="quarter" idx="17"/>
          </p:nvPr>
        </p:nvSpPr>
        <p:spPr>
          <a:xfrm>
            <a:off x="457200" y="807843"/>
            <a:ext cx="8154000" cy="460917"/>
          </a:xfrm>
        </p:spPr>
        <p:txBody>
          <a:bodyPr/>
          <a:lstStyle/>
          <a:p>
            <a:r>
              <a:rPr lang="en-GB" cap="none" dirty="0" smtClean="0"/>
              <a:t>20</a:t>
            </a:r>
            <a:r>
              <a:rPr lang="en-GB" cap="none" baseline="30000" dirty="0" smtClean="0"/>
              <a:t>th</a:t>
            </a:r>
            <a:r>
              <a:rPr lang="en-GB" cap="none" dirty="0" smtClean="0"/>
              <a:t> century – commitment to European integration</a:t>
            </a:r>
            <a:endParaRPr lang="en-GB" cap="none" dirty="0"/>
          </a:p>
        </p:txBody>
      </p:sp>
      <p:sp>
        <p:nvSpPr>
          <p:cNvPr id="6" name="Espace réservé du contenu 2"/>
          <p:cNvSpPr>
            <a:spLocks noGrp="1"/>
          </p:cNvSpPr>
          <p:nvPr>
            <p:ph sz="half" idx="4294967295"/>
          </p:nvPr>
        </p:nvSpPr>
        <p:spPr>
          <a:xfrm>
            <a:off x="499731" y="1969997"/>
            <a:ext cx="4720340" cy="3892537"/>
          </a:xfrm>
          <a:prstGeom prst="rect">
            <a:avLst/>
          </a:prstGeom>
        </p:spPr>
        <p:txBody>
          <a:bodyPr/>
          <a:lstStyle/>
          <a:p>
            <a:pPr marL="270000" indent="-270000">
              <a:lnSpc>
                <a:spcPct val="100000"/>
              </a:lnSpc>
              <a:spcBef>
                <a:spcPts val="600"/>
              </a:spcBef>
              <a:spcAft>
                <a:spcPts val="0"/>
              </a:spcAft>
            </a:pPr>
            <a:r>
              <a:rPr lang="en-GB" dirty="0" smtClean="0">
                <a:cs typeface="Arial" charset="0"/>
              </a:rPr>
              <a:t>Catalyst role in the unification of Europe</a:t>
            </a:r>
          </a:p>
          <a:p>
            <a:pPr marL="270000" indent="-270000">
              <a:lnSpc>
                <a:spcPct val="100000"/>
              </a:lnSpc>
              <a:spcBef>
                <a:spcPts val="600"/>
              </a:spcBef>
              <a:spcAft>
                <a:spcPts val="0"/>
              </a:spcAft>
            </a:pPr>
            <a:r>
              <a:rPr lang="en-GB" dirty="0" smtClean="0">
                <a:cs typeface="Arial" charset="0"/>
              </a:rPr>
              <a:t>One of the six founding members of the European Union</a:t>
            </a:r>
          </a:p>
          <a:p>
            <a:pPr marL="270000" indent="-270000">
              <a:lnSpc>
                <a:spcPct val="100000"/>
              </a:lnSpc>
              <a:spcBef>
                <a:spcPts val="600"/>
              </a:spcBef>
              <a:spcAft>
                <a:spcPts val="0"/>
              </a:spcAft>
            </a:pPr>
            <a:r>
              <a:rPr lang="en-GB" dirty="0" smtClean="0">
                <a:cs typeface="Arial" charset="0"/>
              </a:rPr>
              <a:t>1986: Charlemagne Prize awarded to the people of Luxembourg</a:t>
            </a:r>
          </a:p>
          <a:p>
            <a:pPr marL="270000" indent="-270000">
              <a:lnSpc>
                <a:spcPct val="100000"/>
              </a:lnSpc>
              <a:spcBef>
                <a:spcPts val="600"/>
              </a:spcBef>
            </a:pPr>
            <a:r>
              <a:rPr lang="en-GB" dirty="0">
                <a:cs typeface="Arial" charset="0"/>
              </a:rPr>
              <a:t>Pierre Werner, one of the </a:t>
            </a:r>
            <a:br>
              <a:rPr lang="en-GB" dirty="0">
                <a:cs typeface="Arial" charset="0"/>
              </a:rPr>
            </a:br>
            <a:r>
              <a:rPr lang="en-GB" dirty="0">
                <a:cs typeface="Arial" charset="0"/>
              </a:rPr>
              <a:t>“forefathers of the euro</a:t>
            </a:r>
            <a:r>
              <a:rPr lang="en-GB" dirty="0" smtClean="0">
                <a:cs typeface="Arial" charset="0"/>
              </a:rPr>
              <a:t>”</a:t>
            </a:r>
          </a:p>
          <a:p>
            <a:pPr marL="0" indent="0">
              <a:lnSpc>
                <a:spcPct val="100000"/>
              </a:lnSpc>
              <a:buNone/>
            </a:pPr>
            <a:endParaRPr lang="en-GB" sz="18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7357" y="1509079"/>
            <a:ext cx="3633843" cy="33698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257150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fr-LU" cap="none" dirty="0" smtClean="0">
                <a:solidFill>
                  <a:schemeClr val="accent2"/>
                </a:solidFill>
              </a:rPr>
              <a:t>Population</a:t>
            </a:r>
            <a:endParaRPr lang="fr-LU" cap="none" dirty="0">
              <a:solidFill>
                <a:schemeClr val="accent2"/>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6715" y="276156"/>
            <a:ext cx="5760640" cy="5956502"/>
          </a:xfrm>
          <a:prstGeom prst="rect">
            <a:avLst/>
          </a:prstGeom>
        </p:spPr>
      </p:pic>
    </p:spTree>
    <p:extLst>
      <p:ext uri="{BB962C8B-B14F-4D97-AF65-F5344CB8AC3E}">
        <p14:creationId xmlns:p14="http://schemas.microsoft.com/office/powerpoint/2010/main" val="800280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cap="none" dirty="0" smtClean="0">
                <a:solidFill>
                  <a:schemeClr val="accent2"/>
                </a:solidFill>
              </a:rPr>
              <a:t>Population</a:t>
            </a:r>
            <a:endParaRPr lang="en-GB" cap="none" dirty="0">
              <a:solidFill>
                <a:schemeClr val="accent2"/>
              </a:solidFill>
            </a:endParaRPr>
          </a:p>
        </p:txBody>
      </p:sp>
      <p:sp>
        <p:nvSpPr>
          <p:cNvPr id="4" name="Espace réservé du contenu 2"/>
          <p:cNvSpPr>
            <a:spLocks noGrp="1"/>
          </p:cNvSpPr>
          <p:nvPr>
            <p:ph sz="half" idx="4294967295"/>
          </p:nvPr>
        </p:nvSpPr>
        <p:spPr>
          <a:xfrm>
            <a:off x="499732" y="1153670"/>
            <a:ext cx="3178696" cy="4860000"/>
          </a:xfrm>
          <a:prstGeom prst="rect">
            <a:avLst/>
          </a:prstGeom>
        </p:spPr>
        <p:txBody>
          <a:bodyPr/>
          <a:lstStyle/>
          <a:p>
            <a:pPr>
              <a:lnSpc>
                <a:spcPct val="100000"/>
              </a:lnSpc>
              <a:spcBef>
                <a:spcPts val="600"/>
              </a:spcBef>
            </a:pPr>
            <a:r>
              <a:rPr lang="en-GB" sz="1800" dirty="0" smtClean="0"/>
              <a:t>More than 170 nationalities live in Luxembourg</a:t>
            </a:r>
          </a:p>
          <a:p>
            <a:pPr>
              <a:buNone/>
            </a:pPr>
            <a:endParaRPr lang="en-GB"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505" y="1358770"/>
            <a:ext cx="9144000" cy="4745736"/>
          </a:xfrm>
          <a:prstGeom prst="rect">
            <a:avLst/>
          </a:prstGeom>
        </p:spPr>
      </p:pic>
    </p:spTree>
    <p:extLst>
      <p:ext uri="{BB962C8B-B14F-4D97-AF65-F5344CB8AC3E}">
        <p14:creationId xmlns:p14="http://schemas.microsoft.com/office/powerpoint/2010/main" val="29011409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cap="none" dirty="0" smtClean="0">
                <a:solidFill>
                  <a:schemeClr val="accent2"/>
                </a:solidFill>
              </a:rPr>
              <a:t>Population</a:t>
            </a:r>
            <a:endParaRPr lang="en-GB" cap="none" dirty="0">
              <a:solidFill>
                <a:schemeClr val="accent2"/>
              </a:solidFill>
            </a:endParaRPr>
          </a:p>
        </p:txBody>
      </p:sp>
      <p:sp>
        <p:nvSpPr>
          <p:cNvPr id="3" name="Rectangle 2"/>
          <p:cNvSpPr/>
          <p:nvPr/>
        </p:nvSpPr>
        <p:spPr>
          <a:xfrm>
            <a:off x="457200" y="807842"/>
            <a:ext cx="322004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rgbClr val="0099FF"/>
                </a:solidFill>
                <a:effectLst/>
                <a:uLnTx/>
                <a:uFillTx/>
                <a:latin typeface="Calibri"/>
              </a:rPr>
              <a:t>Population and employment</a:t>
            </a:r>
            <a:endParaRPr kumimoji="0" lang="en-GB" sz="2000" b="1" i="0" u="none" strike="noStrike" kern="1200" cap="none" spc="0" normalizeH="0" baseline="0" noProof="0" dirty="0">
              <a:ln>
                <a:noFill/>
              </a:ln>
              <a:solidFill>
                <a:srgbClr val="0099FF"/>
              </a:solidFill>
              <a:effectLst/>
              <a:uLnTx/>
              <a:uFillTx/>
              <a:latin typeface="Calibri"/>
            </a:endParaRPr>
          </a:p>
        </p:txBody>
      </p:sp>
      <p:sp>
        <p:nvSpPr>
          <p:cNvPr id="9" name="TextBox 8"/>
          <p:cNvSpPr txBox="1"/>
          <p:nvPr/>
        </p:nvSpPr>
        <p:spPr>
          <a:xfrm>
            <a:off x="457199" y="1265612"/>
            <a:ext cx="3220050" cy="307777"/>
          </a:xfrm>
          <a:prstGeom prst="rect">
            <a:avLst/>
          </a:prstGeom>
          <a:noFill/>
        </p:spPr>
        <p:txBody>
          <a:bodyPr wrap="square" rtlCol="0">
            <a:spAutoFit/>
          </a:bodyPr>
          <a:lstStyle/>
          <a:p>
            <a:r>
              <a:rPr lang="fr-LU" sz="1400" b="1" dirty="0" smtClean="0">
                <a:latin typeface="Gill Sans MT" panose="020B0502020104020203" pitchFamily="34" charset="0"/>
              </a:rPr>
              <a:t>Flow of cross-border </a:t>
            </a:r>
            <a:r>
              <a:rPr lang="fr-LU" sz="1400" b="1" dirty="0" err="1" smtClean="0">
                <a:latin typeface="Gill Sans MT" panose="020B0502020104020203" pitchFamily="34" charset="0"/>
              </a:rPr>
              <a:t>commuters</a:t>
            </a:r>
            <a:endParaRPr lang="fr-LU" sz="1400" b="1" dirty="0">
              <a:latin typeface="Gill Sans MT" panose="020B0502020104020203"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1760" y="671373"/>
            <a:ext cx="5152927" cy="5580620"/>
          </a:xfrm>
          <a:prstGeom prst="rect">
            <a:avLst/>
          </a:prstGeom>
        </p:spPr>
      </p:pic>
    </p:spTree>
    <p:extLst>
      <p:ext uri="{BB962C8B-B14F-4D97-AF65-F5344CB8AC3E}">
        <p14:creationId xmlns:p14="http://schemas.microsoft.com/office/powerpoint/2010/main" val="19250188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cap="none" dirty="0" smtClean="0">
                <a:solidFill>
                  <a:schemeClr val="accent2"/>
                </a:solidFill>
              </a:rPr>
              <a:t>Values of the Luxembourg people</a:t>
            </a:r>
            <a:endParaRPr lang="en-GB" cap="none" dirty="0">
              <a:solidFill>
                <a:schemeClr val="accent2"/>
              </a:solidFill>
            </a:endParaRPr>
          </a:p>
        </p:txBody>
      </p:sp>
      <p:sp>
        <p:nvSpPr>
          <p:cNvPr id="6" name="TextBox 5"/>
          <p:cNvSpPr txBox="1"/>
          <p:nvPr/>
        </p:nvSpPr>
        <p:spPr>
          <a:xfrm>
            <a:off x="457200" y="738260"/>
            <a:ext cx="6165685" cy="307777"/>
          </a:xfrm>
          <a:prstGeom prst="rect">
            <a:avLst/>
          </a:prstGeom>
          <a:noFill/>
        </p:spPr>
        <p:txBody>
          <a:bodyPr wrap="square" rtlCol="0">
            <a:spAutoFit/>
          </a:bodyPr>
          <a:lstStyle/>
          <a:p>
            <a:r>
              <a:rPr lang="fr-LU" sz="1400" b="1" dirty="0" smtClean="0">
                <a:solidFill>
                  <a:schemeClr val="accent1"/>
                </a:solidFill>
              </a:rPr>
              <a:t>The values of the Luxembourg population by </a:t>
            </a:r>
            <a:r>
              <a:rPr lang="fr-LU" sz="1400" b="1" dirty="0" err="1" smtClean="0">
                <a:solidFill>
                  <a:schemeClr val="accent1"/>
                </a:solidFill>
              </a:rPr>
              <a:t>generation</a:t>
            </a:r>
            <a:endParaRPr lang="en-US" sz="1400" b="1" baseline="0" dirty="0" smtClean="0">
              <a:solidFill>
                <a:schemeClr val="tx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7" y="1628800"/>
            <a:ext cx="9144000" cy="3931920"/>
          </a:xfrm>
          <a:prstGeom prst="rect">
            <a:avLst/>
          </a:prstGeom>
        </p:spPr>
      </p:pic>
    </p:spTree>
    <p:extLst>
      <p:ext uri="{BB962C8B-B14F-4D97-AF65-F5344CB8AC3E}">
        <p14:creationId xmlns:p14="http://schemas.microsoft.com/office/powerpoint/2010/main" val="37949044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cap="none" dirty="0" smtClean="0">
                <a:solidFill>
                  <a:srgbClr val="FF0000"/>
                </a:solidFill>
              </a:rPr>
              <a:t>Luxembourg – at the Heart of Europe</a:t>
            </a:r>
            <a:endParaRPr lang="fr-LU" cap="none" dirty="0">
              <a:solidFill>
                <a:schemeClr val="accent2"/>
              </a:solidFill>
            </a:endParaRPr>
          </a:p>
        </p:txBody>
      </p:sp>
      <p:pic>
        <p:nvPicPr>
          <p:cNvPr id="6" name="Content Placeholder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286636" y="864803"/>
            <a:ext cx="6640983" cy="5443428"/>
          </a:xfrm>
          <a:prstGeom prst="rect">
            <a:avLst/>
          </a:prstGeom>
          <a:noFill/>
          <a:ln w="9525">
            <a:noFill/>
            <a:miter lim="800000"/>
            <a:headEnd/>
            <a:tailEnd/>
          </a:ln>
        </p:spPr>
      </p:pic>
    </p:spTree>
    <p:extLst>
      <p:ext uri="{BB962C8B-B14F-4D97-AF65-F5344CB8AC3E}">
        <p14:creationId xmlns:p14="http://schemas.microsoft.com/office/powerpoint/2010/main" val="1065802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cap="none" dirty="0" smtClean="0">
                <a:solidFill>
                  <a:schemeClr val="accent2"/>
                </a:solidFill>
              </a:rPr>
              <a:t>Linguistic Situation</a:t>
            </a:r>
            <a:endParaRPr lang="en-GB" cap="none" dirty="0">
              <a:solidFill>
                <a:schemeClr val="accent2"/>
              </a:solidFill>
            </a:endParaRPr>
          </a:p>
        </p:txBody>
      </p:sp>
      <p:sp>
        <p:nvSpPr>
          <p:cNvPr id="5" name="Espace réservé du contenu 2"/>
          <p:cNvSpPr>
            <a:spLocks noGrp="1"/>
          </p:cNvSpPr>
          <p:nvPr>
            <p:ph idx="4294967295"/>
          </p:nvPr>
        </p:nvSpPr>
        <p:spPr>
          <a:xfrm>
            <a:off x="457200" y="1763815"/>
            <a:ext cx="8229600" cy="3600400"/>
          </a:xfrm>
          <a:prstGeom prst="rect">
            <a:avLst/>
          </a:prstGeom>
        </p:spPr>
        <p:txBody>
          <a:bodyPr/>
          <a:lstStyle/>
          <a:p>
            <a:pPr marL="270000" indent="-270000" eaLnBrk="1" hangingPunct="1">
              <a:lnSpc>
                <a:spcPct val="100000"/>
              </a:lnSpc>
              <a:spcBef>
                <a:spcPts val="600"/>
              </a:spcBef>
              <a:spcAft>
                <a:spcPts val="0"/>
              </a:spcAft>
            </a:pPr>
            <a:r>
              <a:rPr lang="en-GB" sz="1800" b="1" dirty="0" smtClean="0">
                <a:cs typeface="Arial" charset="0"/>
              </a:rPr>
              <a:t>National Language: </a:t>
            </a:r>
            <a:r>
              <a:rPr lang="en-GB" sz="1800" dirty="0" smtClean="0">
                <a:cs typeface="Arial" charset="0"/>
              </a:rPr>
              <a:t>Luxembourgish </a:t>
            </a:r>
            <a:r>
              <a:rPr lang="en-GB" sz="1800" i="1" dirty="0" smtClean="0">
                <a:cs typeface="Arial" charset="0"/>
              </a:rPr>
              <a:t>(Lëtzebuergesch)</a:t>
            </a:r>
          </a:p>
          <a:p>
            <a:pPr marL="0" indent="0" eaLnBrk="1" hangingPunct="1">
              <a:lnSpc>
                <a:spcPct val="100000"/>
              </a:lnSpc>
              <a:spcBef>
                <a:spcPts val="600"/>
              </a:spcBef>
              <a:spcAft>
                <a:spcPts val="0"/>
              </a:spcAft>
              <a:buNone/>
            </a:pPr>
            <a:endParaRPr lang="en-GB" sz="1800" i="1" dirty="0" smtClean="0">
              <a:cs typeface="Arial" charset="0"/>
            </a:endParaRPr>
          </a:p>
          <a:p>
            <a:pPr marL="270000" indent="-270000" eaLnBrk="1" hangingPunct="1">
              <a:lnSpc>
                <a:spcPct val="100000"/>
              </a:lnSpc>
              <a:spcBef>
                <a:spcPts val="600"/>
              </a:spcBef>
              <a:spcAft>
                <a:spcPts val="0"/>
              </a:spcAft>
            </a:pPr>
            <a:r>
              <a:rPr lang="en-GB" sz="1800" b="1" dirty="0" smtClean="0">
                <a:cs typeface="Arial" charset="0"/>
              </a:rPr>
              <a:t>Administrative Languages: </a:t>
            </a:r>
            <a:r>
              <a:rPr lang="en-GB" sz="1800" dirty="0" smtClean="0">
                <a:cs typeface="Arial" charset="0"/>
              </a:rPr>
              <a:t>French, German and Luxembourgish</a:t>
            </a:r>
          </a:p>
          <a:p>
            <a:pPr marL="0" indent="0" eaLnBrk="1" hangingPunct="1">
              <a:lnSpc>
                <a:spcPct val="100000"/>
              </a:lnSpc>
              <a:spcBef>
                <a:spcPts val="600"/>
              </a:spcBef>
              <a:spcAft>
                <a:spcPts val="0"/>
              </a:spcAft>
              <a:buNone/>
            </a:pPr>
            <a:endParaRPr lang="en-GB" sz="1800" dirty="0" smtClean="0">
              <a:cs typeface="Arial" charset="0"/>
            </a:endParaRPr>
          </a:p>
          <a:p>
            <a:pPr marL="270000" indent="-270000" eaLnBrk="1" hangingPunct="1">
              <a:lnSpc>
                <a:spcPct val="100000"/>
              </a:lnSpc>
              <a:spcBef>
                <a:spcPts val="600"/>
              </a:spcBef>
              <a:spcAft>
                <a:spcPts val="0"/>
              </a:spcAft>
            </a:pPr>
            <a:r>
              <a:rPr lang="en-GB" sz="1800" b="1" dirty="0" smtClean="0">
                <a:cs typeface="Arial" charset="0"/>
              </a:rPr>
              <a:t>Legislative Language: </a:t>
            </a:r>
            <a:r>
              <a:rPr lang="en-GB" sz="1800" dirty="0" smtClean="0">
                <a:cs typeface="Arial" charset="0"/>
              </a:rPr>
              <a:t>French</a:t>
            </a:r>
          </a:p>
          <a:p>
            <a:pPr marL="0" indent="0" eaLnBrk="1" hangingPunct="1">
              <a:lnSpc>
                <a:spcPct val="100000"/>
              </a:lnSpc>
              <a:spcBef>
                <a:spcPts val="600"/>
              </a:spcBef>
              <a:spcAft>
                <a:spcPts val="0"/>
              </a:spcAft>
              <a:buNone/>
            </a:pPr>
            <a:endParaRPr lang="en-GB" sz="1800" dirty="0" smtClean="0">
              <a:cs typeface="Arial" charset="0"/>
            </a:endParaRPr>
          </a:p>
          <a:p>
            <a:pPr marL="270000" indent="-270000" eaLnBrk="1" hangingPunct="1">
              <a:lnSpc>
                <a:spcPct val="100000"/>
              </a:lnSpc>
              <a:spcBef>
                <a:spcPts val="600"/>
              </a:spcBef>
              <a:spcAft>
                <a:spcPts val="0"/>
              </a:spcAft>
            </a:pPr>
            <a:r>
              <a:rPr lang="en-GB" sz="1800" b="1" dirty="0" smtClean="0">
                <a:cs typeface="Arial" charset="0"/>
              </a:rPr>
              <a:t>Languages spoken in work life:</a:t>
            </a:r>
            <a:r>
              <a:rPr lang="en-GB" sz="1800" dirty="0" smtClean="0">
                <a:cs typeface="Arial" charset="0"/>
              </a:rPr>
              <a:t> French, German, Luxembourgish, Portuguese</a:t>
            </a:r>
          </a:p>
          <a:p>
            <a:pPr marL="0" indent="0" eaLnBrk="1" hangingPunct="1">
              <a:lnSpc>
                <a:spcPct val="100000"/>
              </a:lnSpc>
              <a:spcBef>
                <a:spcPts val="600"/>
              </a:spcBef>
              <a:spcAft>
                <a:spcPts val="0"/>
              </a:spcAft>
              <a:buNone/>
            </a:pPr>
            <a:endParaRPr lang="en-GB" sz="1800" dirty="0" smtClean="0">
              <a:cs typeface="Arial" charset="0"/>
            </a:endParaRPr>
          </a:p>
          <a:p>
            <a:pPr marL="270000" indent="-270000" eaLnBrk="1" hangingPunct="1">
              <a:lnSpc>
                <a:spcPct val="100000"/>
              </a:lnSpc>
              <a:spcBef>
                <a:spcPts val="600"/>
              </a:spcBef>
              <a:spcAft>
                <a:spcPts val="0"/>
              </a:spcAft>
            </a:pPr>
            <a:r>
              <a:rPr lang="en-GB" dirty="0" smtClean="0">
                <a:cs typeface="Arial" charset="0"/>
              </a:rPr>
              <a:t>Strategy for the promotion of the Luxembourgish language</a:t>
            </a:r>
            <a:endParaRPr lang="en-GB" sz="1800" dirty="0" smtClean="0">
              <a:cs typeface="Arial" charset="0"/>
            </a:endParaRPr>
          </a:p>
        </p:txBody>
      </p:sp>
      <p:sp>
        <p:nvSpPr>
          <p:cNvPr id="3" name="Rectangle 2"/>
          <p:cNvSpPr/>
          <p:nvPr/>
        </p:nvSpPr>
        <p:spPr>
          <a:xfrm>
            <a:off x="457200" y="1085773"/>
            <a:ext cx="467679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rgbClr val="0099FF"/>
                </a:solidFill>
                <a:effectLst/>
                <a:uLnTx/>
                <a:uFillTx/>
                <a:latin typeface="Calibri"/>
              </a:rPr>
              <a:t>Official </a:t>
            </a:r>
            <a:r>
              <a:rPr lang="en-GB" sz="2000" b="1" dirty="0" smtClean="0">
                <a:solidFill>
                  <a:srgbClr val="0099FF"/>
                </a:solidFill>
                <a:latin typeface="Calibri"/>
              </a:rPr>
              <a:t>languages</a:t>
            </a:r>
            <a:r>
              <a:rPr kumimoji="0" lang="en-GB" sz="2000" b="1" i="0" u="none" strike="noStrike" kern="1200" cap="none" spc="0" normalizeH="0" baseline="0" noProof="0" dirty="0" smtClean="0">
                <a:ln>
                  <a:noFill/>
                </a:ln>
                <a:solidFill>
                  <a:srgbClr val="0099FF"/>
                </a:solidFill>
                <a:effectLst/>
                <a:uLnTx/>
                <a:uFillTx/>
                <a:latin typeface="Calibri"/>
              </a:rPr>
              <a:t> and everyday</a:t>
            </a:r>
            <a:r>
              <a:rPr kumimoji="0" lang="en-GB" sz="2000" b="1" i="0" u="none" strike="noStrike" kern="1200" cap="none" spc="0" normalizeH="0" noProof="0" dirty="0" smtClean="0">
                <a:ln>
                  <a:noFill/>
                </a:ln>
                <a:solidFill>
                  <a:srgbClr val="0099FF"/>
                </a:solidFill>
                <a:effectLst/>
                <a:uLnTx/>
                <a:uFillTx/>
                <a:latin typeface="Calibri"/>
              </a:rPr>
              <a:t> languages</a:t>
            </a:r>
            <a:endParaRPr kumimoji="0" lang="en-GB" sz="2000" b="1" i="0" u="none" strike="noStrike" kern="1200" cap="none" spc="0" normalizeH="0" baseline="0" noProof="0" dirty="0">
              <a:ln>
                <a:noFill/>
              </a:ln>
              <a:solidFill>
                <a:srgbClr val="0099FF"/>
              </a:solidFill>
              <a:effectLst/>
              <a:uLnTx/>
              <a:uFillTx/>
              <a:latin typeface="Calibri"/>
            </a:endParaRPr>
          </a:p>
        </p:txBody>
      </p:sp>
    </p:spTree>
    <p:extLst>
      <p:ext uri="{BB962C8B-B14F-4D97-AF65-F5344CB8AC3E}">
        <p14:creationId xmlns:p14="http://schemas.microsoft.com/office/powerpoint/2010/main" val="35204377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cap="none" dirty="0" smtClean="0">
                <a:solidFill>
                  <a:schemeClr val="accent2"/>
                </a:solidFill>
              </a:rPr>
              <a:t>Linguistic Situation</a:t>
            </a:r>
            <a:endParaRPr lang="en-GB" cap="none" dirty="0">
              <a:solidFill>
                <a:schemeClr val="accent2"/>
              </a:solidFill>
            </a:endParaRPr>
          </a:p>
        </p:txBody>
      </p:sp>
      <p:sp>
        <p:nvSpPr>
          <p:cNvPr id="4" name="Text Placeholder 4"/>
          <p:cNvSpPr>
            <a:spLocks noGrp="1"/>
          </p:cNvSpPr>
          <p:nvPr>
            <p:ph type="body" sz="quarter" idx="17"/>
          </p:nvPr>
        </p:nvSpPr>
        <p:spPr>
          <a:xfrm>
            <a:off x="457200" y="1132868"/>
            <a:ext cx="8154000" cy="315912"/>
          </a:xfrm>
        </p:spPr>
        <p:txBody>
          <a:bodyPr/>
          <a:lstStyle/>
          <a:p>
            <a:r>
              <a:rPr lang="en-GB" cap="none" dirty="0" smtClean="0">
                <a:solidFill>
                  <a:schemeClr val="accent1"/>
                </a:solidFill>
              </a:rPr>
              <a:t>Languages in the education system</a:t>
            </a:r>
            <a:endParaRPr lang="en-GB" cap="none" dirty="0">
              <a:solidFill>
                <a:schemeClr val="accent1"/>
              </a:solidFill>
            </a:endParaRPr>
          </a:p>
        </p:txBody>
      </p:sp>
      <p:sp>
        <p:nvSpPr>
          <p:cNvPr id="7" name="Espace réservé du contenu 2"/>
          <p:cNvSpPr>
            <a:spLocks noGrp="1"/>
          </p:cNvSpPr>
          <p:nvPr>
            <p:ph idx="4294967295"/>
          </p:nvPr>
        </p:nvSpPr>
        <p:spPr>
          <a:xfrm>
            <a:off x="499732" y="1726920"/>
            <a:ext cx="8229600" cy="4353347"/>
          </a:xfrm>
          <a:prstGeom prst="rect">
            <a:avLst/>
          </a:prstGeom>
        </p:spPr>
        <p:txBody>
          <a:bodyPr/>
          <a:lstStyle/>
          <a:p>
            <a:pPr marL="270000" indent="-270000" eaLnBrk="1" hangingPunct="1">
              <a:lnSpc>
                <a:spcPct val="100000"/>
              </a:lnSpc>
              <a:spcBef>
                <a:spcPts val="600"/>
              </a:spcBef>
            </a:pPr>
            <a:r>
              <a:rPr lang="en-GB" sz="1800" dirty="0" smtClean="0">
                <a:cs typeface="Arial" charset="0"/>
              </a:rPr>
              <a:t>Public education system: compulsory learning of Luxembourgish, German, French and English</a:t>
            </a:r>
          </a:p>
          <a:p>
            <a:pPr marL="0" indent="0" eaLnBrk="1" hangingPunct="1">
              <a:lnSpc>
                <a:spcPct val="100000"/>
              </a:lnSpc>
              <a:spcBef>
                <a:spcPts val="600"/>
              </a:spcBef>
              <a:buNone/>
            </a:pPr>
            <a:endParaRPr lang="en-GB" sz="1800" dirty="0" smtClean="0">
              <a:cs typeface="Arial" charset="0"/>
            </a:endParaRPr>
          </a:p>
          <a:p>
            <a:pPr marL="270000" indent="-270000" eaLnBrk="1" hangingPunct="1">
              <a:lnSpc>
                <a:spcPct val="100000"/>
              </a:lnSpc>
              <a:spcBef>
                <a:spcPts val="600"/>
              </a:spcBef>
            </a:pPr>
            <a:r>
              <a:rPr lang="en-GB" sz="1800" dirty="0" smtClean="0">
                <a:cs typeface="Arial" charset="0"/>
              </a:rPr>
              <a:t>European and international schools</a:t>
            </a:r>
          </a:p>
          <a:p>
            <a:pPr marL="0" indent="0" eaLnBrk="1" hangingPunct="1">
              <a:lnSpc>
                <a:spcPct val="100000"/>
              </a:lnSpc>
              <a:spcBef>
                <a:spcPts val="600"/>
              </a:spcBef>
              <a:buNone/>
            </a:pPr>
            <a:endParaRPr lang="en-GB" sz="1800" dirty="0" smtClean="0">
              <a:cs typeface="Arial" charset="0"/>
            </a:endParaRPr>
          </a:p>
          <a:p>
            <a:pPr marL="270000" indent="-270000" eaLnBrk="1" hangingPunct="1">
              <a:lnSpc>
                <a:spcPct val="100000"/>
              </a:lnSpc>
              <a:spcBef>
                <a:spcPts val="600"/>
              </a:spcBef>
            </a:pPr>
            <a:r>
              <a:rPr lang="en-GB" sz="1800" dirty="0" smtClean="0">
                <a:cs typeface="Arial" charset="0"/>
              </a:rPr>
              <a:t>International Baccalaureate (French or English)</a:t>
            </a:r>
          </a:p>
          <a:p>
            <a:pPr marL="0" indent="0" eaLnBrk="1" hangingPunct="1">
              <a:lnSpc>
                <a:spcPct val="100000"/>
              </a:lnSpc>
              <a:spcBef>
                <a:spcPts val="600"/>
              </a:spcBef>
              <a:buNone/>
            </a:pPr>
            <a:endParaRPr lang="en-GB" sz="1800" dirty="0" smtClean="0">
              <a:cs typeface="Arial" charset="0"/>
            </a:endParaRPr>
          </a:p>
          <a:p>
            <a:pPr marL="270000" indent="-270000">
              <a:lnSpc>
                <a:spcPct val="100000"/>
              </a:lnSpc>
              <a:spcBef>
                <a:spcPts val="600"/>
              </a:spcBef>
            </a:pPr>
            <a:r>
              <a:rPr lang="en-GB" dirty="0" smtClean="0">
                <a:cs typeface="Arial" charset="0"/>
              </a:rPr>
              <a:t>Lycée Classique d’Echternach: preparatory class for the French higher education establishments knows as the </a:t>
            </a:r>
            <a:r>
              <a:rPr lang="en-GB" i="1" dirty="0" smtClean="0">
                <a:cs typeface="Arial" charset="0"/>
              </a:rPr>
              <a:t>Grandes Écoles”</a:t>
            </a:r>
            <a:endParaRPr lang="en-GB" sz="1800" i="1" dirty="0" smtClean="0">
              <a:cs typeface="Arial" charset="0"/>
            </a:endParaRPr>
          </a:p>
          <a:p>
            <a:pPr marL="0" indent="0" eaLnBrk="1" hangingPunct="1">
              <a:lnSpc>
                <a:spcPct val="100000"/>
              </a:lnSpc>
              <a:spcBef>
                <a:spcPts val="600"/>
              </a:spcBef>
              <a:buNone/>
            </a:pPr>
            <a:endParaRPr lang="en-GB" sz="1800" dirty="0" smtClean="0">
              <a:cs typeface="Arial" charset="0"/>
            </a:endParaRPr>
          </a:p>
          <a:p>
            <a:pPr marL="270000" indent="-270000" eaLnBrk="1" hangingPunct="1">
              <a:lnSpc>
                <a:spcPct val="100000"/>
              </a:lnSpc>
              <a:spcBef>
                <a:spcPts val="600"/>
              </a:spcBef>
            </a:pPr>
            <a:r>
              <a:rPr lang="en-GB" sz="1800" dirty="0" smtClean="0">
                <a:cs typeface="Arial" charset="0"/>
              </a:rPr>
              <a:t>University of Luxembourg (French, English, German)</a:t>
            </a:r>
          </a:p>
          <a:p>
            <a:pPr marL="0" indent="0">
              <a:buNone/>
            </a:pPr>
            <a:endParaRPr lang="en-GB" sz="1800" dirty="0"/>
          </a:p>
        </p:txBody>
      </p:sp>
    </p:spTree>
    <p:extLst>
      <p:ext uri="{BB962C8B-B14F-4D97-AF65-F5344CB8AC3E}">
        <p14:creationId xmlns:p14="http://schemas.microsoft.com/office/powerpoint/2010/main" val="18950986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cap="none" dirty="0" smtClean="0">
                <a:solidFill>
                  <a:schemeClr val="accent2"/>
                </a:solidFill>
              </a:rPr>
              <a:t>National Symbols</a:t>
            </a:r>
            <a:endParaRPr lang="en-GB" cap="none" dirty="0">
              <a:solidFill>
                <a:schemeClr val="accent2"/>
              </a:solidFill>
            </a:endParaRPr>
          </a:p>
        </p:txBody>
      </p:sp>
      <p:sp>
        <p:nvSpPr>
          <p:cNvPr id="6" name="Espace réservé du contenu 2"/>
          <p:cNvSpPr>
            <a:spLocks noGrp="1"/>
          </p:cNvSpPr>
          <p:nvPr>
            <p:ph idx="4294967295"/>
          </p:nvPr>
        </p:nvSpPr>
        <p:spPr>
          <a:xfrm>
            <a:off x="489099" y="1763815"/>
            <a:ext cx="8229600" cy="4929411"/>
          </a:xfrm>
          <a:prstGeom prst="rect">
            <a:avLst/>
          </a:prstGeom>
        </p:spPr>
        <p:txBody>
          <a:bodyPr/>
          <a:lstStyle/>
          <a:p>
            <a:pPr marL="270000" indent="-270000" eaLnBrk="1" hangingPunct="1">
              <a:lnSpc>
                <a:spcPct val="100000"/>
              </a:lnSpc>
              <a:spcBef>
                <a:spcPts val="600"/>
              </a:spcBef>
              <a:spcAft>
                <a:spcPts val="0"/>
              </a:spcAft>
            </a:pPr>
            <a:r>
              <a:rPr lang="en-GB" sz="1800" dirty="0" smtClean="0">
                <a:cs typeface="Arial" charset="0"/>
              </a:rPr>
              <a:t>National flag</a:t>
            </a:r>
          </a:p>
          <a:p>
            <a:pPr marL="0" indent="0" eaLnBrk="1" hangingPunct="1">
              <a:lnSpc>
                <a:spcPct val="100000"/>
              </a:lnSpc>
              <a:spcBef>
                <a:spcPts val="600"/>
              </a:spcBef>
              <a:spcAft>
                <a:spcPts val="0"/>
              </a:spcAft>
              <a:buNone/>
            </a:pPr>
            <a:endParaRPr lang="en-GB" sz="1800" dirty="0" smtClean="0">
              <a:cs typeface="Arial" charset="0"/>
            </a:endParaRPr>
          </a:p>
          <a:p>
            <a:pPr marL="270000" indent="-270000" eaLnBrk="1" hangingPunct="1">
              <a:lnSpc>
                <a:spcPct val="100000"/>
              </a:lnSpc>
              <a:spcBef>
                <a:spcPts val="600"/>
              </a:spcBef>
              <a:spcAft>
                <a:spcPts val="0"/>
              </a:spcAft>
            </a:pPr>
            <a:r>
              <a:rPr lang="en-GB" sz="1800" dirty="0" smtClean="0">
                <a:cs typeface="Arial" charset="0"/>
              </a:rPr>
              <a:t>National anthem</a:t>
            </a:r>
          </a:p>
          <a:p>
            <a:pPr marL="270000" indent="-270000" eaLnBrk="1" hangingPunct="1">
              <a:lnSpc>
                <a:spcPct val="100000"/>
              </a:lnSpc>
              <a:spcBef>
                <a:spcPts val="600"/>
              </a:spcBef>
              <a:spcAft>
                <a:spcPts val="0"/>
              </a:spcAft>
            </a:pPr>
            <a:endParaRPr lang="en-GB" sz="1800" dirty="0" smtClean="0">
              <a:cs typeface="Arial" charset="0"/>
            </a:endParaRPr>
          </a:p>
          <a:p>
            <a:pPr marL="270000" indent="-270000" eaLnBrk="1" hangingPunct="1">
              <a:lnSpc>
                <a:spcPct val="100000"/>
              </a:lnSpc>
              <a:spcBef>
                <a:spcPts val="600"/>
              </a:spcBef>
              <a:spcAft>
                <a:spcPts val="0"/>
              </a:spcAft>
            </a:pPr>
            <a:r>
              <a:rPr lang="en-GB" sz="1800" dirty="0" smtClean="0">
                <a:cs typeface="Arial" charset="0"/>
              </a:rPr>
              <a:t>Anthem of the grand-ducal house</a:t>
            </a:r>
          </a:p>
          <a:p>
            <a:pPr marL="270000" indent="-270000" eaLnBrk="1" hangingPunct="1">
              <a:lnSpc>
                <a:spcPct val="100000"/>
              </a:lnSpc>
              <a:spcBef>
                <a:spcPts val="600"/>
              </a:spcBef>
              <a:spcAft>
                <a:spcPts val="0"/>
              </a:spcAft>
            </a:pPr>
            <a:endParaRPr lang="en-GB" sz="1800" dirty="0" smtClean="0">
              <a:cs typeface="Arial" charset="0"/>
            </a:endParaRPr>
          </a:p>
          <a:p>
            <a:pPr marL="270000" indent="-270000" eaLnBrk="1" hangingPunct="1">
              <a:lnSpc>
                <a:spcPct val="100000"/>
              </a:lnSpc>
              <a:spcBef>
                <a:spcPts val="600"/>
              </a:spcBef>
              <a:spcAft>
                <a:spcPts val="0"/>
              </a:spcAft>
            </a:pPr>
            <a:r>
              <a:rPr lang="en-GB" sz="1800" dirty="0" smtClean="0">
                <a:cs typeface="Arial" charset="0"/>
              </a:rPr>
              <a:t>National day</a:t>
            </a:r>
          </a:p>
          <a:p>
            <a:pPr marL="270000" indent="-270000" eaLnBrk="1" hangingPunct="1">
              <a:lnSpc>
                <a:spcPct val="100000"/>
              </a:lnSpc>
              <a:spcBef>
                <a:spcPts val="600"/>
              </a:spcBef>
              <a:spcAft>
                <a:spcPts val="0"/>
              </a:spcAft>
            </a:pPr>
            <a:endParaRPr lang="en-GB" sz="1800" dirty="0" smtClean="0">
              <a:cs typeface="Arial" charset="0"/>
            </a:endParaRPr>
          </a:p>
          <a:p>
            <a:pPr marL="270000" indent="-270000" eaLnBrk="1" hangingPunct="1">
              <a:lnSpc>
                <a:spcPct val="100000"/>
              </a:lnSpc>
              <a:spcBef>
                <a:spcPts val="600"/>
              </a:spcBef>
              <a:spcAft>
                <a:spcPts val="0"/>
              </a:spcAft>
            </a:pPr>
            <a:r>
              <a:rPr lang="en-GB" sz="1800" dirty="0" smtClean="0">
                <a:cs typeface="Arial" charset="0"/>
              </a:rPr>
              <a:t>Coats of arms</a:t>
            </a:r>
          </a:p>
          <a:p>
            <a:pPr>
              <a:buNone/>
            </a:pPr>
            <a:endParaRPr lang="en-GB" dirty="0"/>
          </a:p>
        </p:txBody>
      </p:sp>
    </p:spTree>
    <p:extLst>
      <p:ext uri="{BB962C8B-B14F-4D97-AF65-F5344CB8AC3E}">
        <p14:creationId xmlns:p14="http://schemas.microsoft.com/office/powerpoint/2010/main" val="35231428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cap="none" dirty="0" smtClean="0">
                <a:solidFill>
                  <a:schemeClr val="accent2"/>
                </a:solidFill>
              </a:rPr>
              <a:t>National Symbols</a:t>
            </a:r>
            <a:endParaRPr lang="en-GB" cap="none" dirty="0">
              <a:solidFill>
                <a:schemeClr val="accent2"/>
              </a:solidFill>
            </a:endParaRPr>
          </a:p>
        </p:txBody>
      </p:sp>
      <p:sp>
        <p:nvSpPr>
          <p:cNvPr id="4" name="Text Placeholder 4"/>
          <p:cNvSpPr>
            <a:spLocks noGrp="1"/>
          </p:cNvSpPr>
          <p:nvPr>
            <p:ph type="body" sz="quarter" idx="17"/>
          </p:nvPr>
        </p:nvSpPr>
        <p:spPr>
          <a:xfrm>
            <a:off x="457200" y="1132868"/>
            <a:ext cx="8154000" cy="315912"/>
          </a:xfrm>
        </p:spPr>
        <p:txBody>
          <a:bodyPr/>
          <a:lstStyle/>
          <a:p>
            <a:r>
              <a:rPr lang="en-GB" cap="none" dirty="0" smtClean="0">
                <a:solidFill>
                  <a:schemeClr val="accent1"/>
                </a:solidFill>
              </a:rPr>
              <a:t>National flag</a:t>
            </a:r>
            <a:endParaRPr lang="en-GB" cap="none" dirty="0">
              <a:solidFill>
                <a:schemeClr val="accent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6463" y="1988840"/>
            <a:ext cx="3205250" cy="2776584"/>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326" y="1987454"/>
            <a:ext cx="4166955" cy="27779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459001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cap="none" dirty="0" smtClean="0">
                <a:solidFill>
                  <a:schemeClr val="accent2"/>
                </a:solidFill>
              </a:rPr>
              <a:t>National Symbols</a:t>
            </a:r>
            <a:endParaRPr lang="en-GB" cap="none" dirty="0">
              <a:solidFill>
                <a:schemeClr val="accent2"/>
              </a:solidFill>
            </a:endParaRPr>
          </a:p>
        </p:txBody>
      </p:sp>
      <p:sp>
        <p:nvSpPr>
          <p:cNvPr id="4" name="Text Placeholder 4"/>
          <p:cNvSpPr>
            <a:spLocks noGrp="1"/>
          </p:cNvSpPr>
          <p:nvPr>
            <p:ph type="body" sz="quarter" idx="17"/>
          </p:nvPr>
        </p:nvSpPr>
        <p:spPr>
          <a:xfrm>
            <a:off x="457200" y="1132868"/>
            <a:ext cx="8154000" cy="315912"/>
          </a:xfrm>
        </p:spPr>
        <p:txBody>
          <a:bodyPr/>
          <a:lstStyle/>
          <a:p>
            <a:r>
              <a:rPr lang="en-GB" i="1" cap="none" dirty="0" smtClean="0">
                <a:solidFill>
                  <a:schemeClr val="accent1"/>
                </a:solidFill>
              </a:rPr>
              <a:t>Ons Heemecht</a:t>
            </a:r>
            <a:r>
              <a:rPr lang="en-GB" cap="none" dirty="0" smtClean="0">
                <a:solidFill>
                  <a:schemeClr val="accent1"/>
                </a:solidFill>
              </a:rPr>
              <a:t>, the national anthem</a:t>
            </a:r>
            <a:endParaRPr lang="en-GB" cap="none" dirty="0">
              <a:solidFill>
                <a:schemeClr val="accent1"/>
              </a:solidFill>
            </a:endParaRPr>
          </a:p>
        </p:txBody>
      </p:sp>
      <p:sp>
        <p:nvSpPr>
          <p:cNvPr id="6" name="Espace réservé du contenu 2"/>
          <p:cNvSpPr>
            <a:spLocks noGrp="1"/>
          </p:cNvSpPr>
          <p:nvPr>
            <p:ph sz="half" idx="4294967295"/>
          </p:nvPr>
        </p:nvSpPr>
        <p:spPr>
          <a:xfrm>
            <a:off x="499732" y="1593886"/>
            <a:ext cx="4038600" cy="4707224"/>
          </a:xfrm>
          <a:prstGeom prst="rect">
            <a:avLst/>
          </a:prstGeom>
        </p:spPr>
        <p:txBody>
          <a:bodyPr/>
          <a:lstStyle/>
          <a:p>
            <a:pPr>
              <a:buNone/>
            </a:pPr>
            <a:r>
              <a:rPr lang="en-GB" sz="1800" b="1" dirty="0" smtClean="0">
                <a:cs typeface="Arial" charset="0"/>
              </a:rPr>
              <a:t>	</a:t>
            </a:r>
            <a:endParaRPr lang="en-GB" sz="1400" i="1" dirty="0" smtClean="0">
              <a:cs typeface="Arial" charset="0"/>
            </a:endParaRPr>
          </a:p>
          <a:p>
            <a:pPr>
              <a:spcBef>
                <a:spcPts val="0"/>
              </a:spcBef>
              <a:buNone/>
            </a:pPr>
            <a:r>
              <a:rPr lang="en-GB" sz="1400" i="1" dirty="0" smtClean="0">
                <a:cs typeface="Arial" charset="0"/>
              </a:rPr>
              <a:t>	</a:t>
            </a:r>
            <a:r>
              <a:rPr lang="en-GB" sz="1600" i="1" dirty="0" smtClean="0">
                <a:cs typeface="Arial" charset="0"/>
              </a:rPr>
              <a:t>Wou d'Uelzecht durech d'Wisen zéit,</a:t>
            </a:r>
            <a:br>
              <a:rPr lang="en-GB" sz="1600" i="1" dirty="0" smtClean="0">
                <a:cs typeface="Arial" charset="0"/>
              </a:rPr>
            </a:br>
            <a:r>
              <a:rPr lang="en-GB" sz="1600" i="1" dirty="0" smtClean="0">
                <a:cs typeface="Arial" charset="0"/>
              </a:rPr>
              <a:t>Duerch d'Fielsen d'Sauer brëcht.</a:t>
            </a:r>
            <a:br>
              <a:rPr lang="en-GB" sz="1600" i="1" dirty="0" smtClean="0">
                <a:cs typeface="Arial" charset="0"/>
              </a:rPr>
            </a:br>
            <a:r>
              <a:rPr lang="en-GB" sz="1600" i="1" dirty="0" smtClean="0">
                <a:cs typeface="Arial" charset="0"/>
              </a:rPr>
              <a:t>Wou d'Rief laanscht d'Musel dofteg bléit,</a:t>
            </a:r>
            <a:br>
              <a:rPr lang="en-GB" sz="1600" i="1" dirty="0" smtClean="0">
                <a:cs typeface="Arial" charset="0"/>
              </a:rPr>
            </a:br>
            <a:r>
              <a:rPr lang="en-GB" sz="1600" i="1" dirty="0" smtClean="0">
                <a:cs typeface="Arial" charset="0"/>
              </a:rPr>
              <a:t>Den Himmel Wäin ons mëcht.</a:t>
            </a:r>
            <a:br>
              <a:rPr lang="en-GB" sz="1600" i="1" dirty="0" smtClean="0">
                <a:cs typeface="Arial" charset="0"/>
              </a:rPr>
            </a:br>
            <a:r>
              <a:rPr lang="en-GB" sz="1600" i="1" dirty="0" smtClean="0">
                <a:cs typeface="Arial" charset="0"/>
              </a:rPr>
              <a:t>Dat as onst Land, fir dat mir géif,</a:t>
            </a:r>
            <a:br>
              <a:rPr lang="en-GB" sz="1600" i="1" dirty="0" smtClean="0">
                <a:cs typeface="Arial" charset="0"/>
              </a:rPr>
            </a:br>
            <a:r>
              <a:rPr lang="en-GB" sz="1600" i="1" dirty="0" smtClean="0">
                <a:cs typeface="Arial" charset="0"/>
              </a:rPr>
              <a:t>Heinidden alles won.</a:t>
            </a:r>
            <a:br>
              <a:rPr lang="en-GB" sz="1600" i="1" dirty="0" smtClean="0">
                <a:cs typeface="Arial" charset="0"/>
              </a:rPr>
            </a:br>
            <a:r>
              <a:rPr lang="en-GB" sz="1600" i="1" dirty="0" smtClean="0">
                <a:cs typeface="Arial" charset="0"/>
              </a:rPr>
              <a:t>Ons Heemechtsland, dat mir sou déif</a:t>
            </a:r>
            <a:br>
              <a:rPr lang="en-GB" sz="1600" i="1" dirty="0" smtClean="0">
                <a:cs typeface="Arial" charset="0"/>
              </a:rPr>
            </a:br>
            <a:r>
              <a:rPr lang="en-GB" sz="1600" i="1" dirty="0" smtClean="0">
                <a:cs typeface="Arial" charset="0"/>
              </a:rPr>
              <a:t>An onsen Hierzer dron.</a:t>
            </a:r>
            <a:endParaRPr lang="en-GB" sz="1600" dirty="0" smtClean="0">
              <a:cs typeface="Arial" charset="0"/>
            </a:endParaRPr>
          </a:p>
          <a:p>
            <a:pPr>
              <a:spcBef>
                <a:spcPts val="0"/>
              </a:spcBef>
              <a:buNone/>
            </a:pPr>
            <a:r>
              <a:rPr lang="en-GB" sz="1600" i="1" dirty="0" smtClean="0">
                <a:cs typeface="Arial" charset="0"/>
              </a:rPr>
              <a:t/>
            </a:r>
            <a:br>
              <a:rPr lang="en-GB" sz="1600" i="1" dirty="0" smtClean="0">
                <a:cs typeface="Arial" charset="0"/>
              </a:rPr>
            </a:br>
            <a:r>
              <a:rPr lang="en-GB" sz="1600" i="1" dirty="0" smtClean="0">
                <a:cs typeface="Arial" charset="0"/>
              </a:rPr>
              <a:t>O Du do uewen, deem séng Hand</a:t>
            </a:r>
            <a:br>
              <a:rPr lang="en-GB" sz="1600" i="1" dirty="0" smtClean="0">
                <a:cs typeface="Arial" charset="0"/>
              </a:rPr>
            </a:br>
            <a:r>
              <a:rPr lang="en-GB" sz="1600" i="1" dirty="0" smtClean="0">
                <a:cs typeface="Arial" charset="0"/>
              </a:rPr>
              <a:t>Duurch d'Welt d'Natioune leet.</a:t>
            </a:r>
            <a:br>
              <a:rPr lang="en-GB" sz="1600" i="1" dirty="0" smtClean="0">
                <a:cs typeface="Arial" charset="0"/>
              </a:rPr>
            </a:br>
            <a:r>
              <a:rPr lang="en-GB" sz="1600" i="1" dirty="0" smtClean="0">
                <a:cs typeface="Arial" charset="0"/>
              </a:rPr>
              <a:t>Behitt Du d'Lëtzebuerger Land</a:t>
            </a:r>
            <a:br>
              <a:rPr lang="en-GB" sz="1600" i="1" dirty="0" smtClean="0">
                <a:cs typeface="Arial" charset="0"/>
              </a:rPr>
            </a:br>
            <a:r>
              <a:rPr lang="en-GB" sz="1600" i="1" dirty="0" smtClean="0">
                <a:cs typeface="Arial" charset="0"/>
              </a:rPr>
              <a:t>Vru friemem Joch a Leed!</a:t>
            </a:r>
            <a:br>
              <a:rPr lang="en-GB" sz="1600" i="1" dirty="0" smtClean="0">
                <a:cs typeface="Arial" charset="0"/>
              </a:rPr>
            </a:br>
            <a:r>
              <a:rPr lang="en-GB" sz="1600" i="1" dirty="0" smtClean="0">
                <a:cs typeface="Arial" charset="0"/>
              </a:rPr>
              <a:t>Du hues ons all als Kanner schon</a:t>
            </a:r>
            <a:br>
              <a:rPr lang="en-GB" sz="1600" i="1" dirty="0" smtClean="0">
                <a:cs typeface="Arial" charset="0"/>
              </a:rPr>
            </a:br>
            <a:r>
              <a:rPr lang="en-GB" sz="1600" i="1" dirty="0" smtClean="0">
                <a:cs typeface="Arial" charset="0"/>
              </a:rPr>
              <a:t>de fräie Geescht jo gin.</a:t>
            </a:r>
            <a:br>
              <a:rPr lang="en-GB" sz="1600" i="1" dirty="0" smtClean="0">
                <a:cs typeface="Arial" charset="0"/>
              </a:rPr>
            </a:br>
            <a:r>
              <a:rPr lang="en-GB" sz="1600" i="1" dirty="0" smtClean="0">
                <a:cs typeface="Arial" charset="0"/>
              </a:rPr>
              <a:t>Looss viru blénken d'Fräiheetssonn</a:t>
            </a:r>
            <a:br>
              <a:rPr lang="en-GB" sz="1600" i="1" dirty="0" smtClean="0">
                <a:cs typeface="Arial" charset="0"/>
              </a:rPr>
            </a:br>
            <a:r>
              <a:rPr lang="en-GB" sz="1600" i="1" dirty="0" smtClean="0">
                <a:cs typeface="Arial" charset="0"/>
              </a:rPr>
              <a:t>déi mir sou laang gesin.</a:t>
            </a:r>
            <a:endParaRPr lang="en-GB" sz="1600" dirty="0" smtClean="0">
              <a:cs typeface="Arial" charset="0"/>
            </a:endParaRPr>
          </a:p>
          <a:p>
            <a:endParaRPr lang="en-GB" sz="1400" dirty="0" smtClean="0">
              <a:cs typeface="Arial" charset="0"/>
            </a:endParaRPr>
          </a:p>
          <a:p>
            <a:endParaRPr lang="en-GB" sz="1400" dirty="0"/>
          </a:p>
        </p:txBody>
      </p:sp>
      <p:pic>
        <p:nvPicPr>
          <p:cNvPr id="8" name="Picture 8"/>
          <p:cNvPicPr>
            <a:picLocks noChangeAspect="1" noChangeArrowheads="1"/>
          </p:cNvPicPr>
          <p:nvPr/>
        </p:nvPicPr>
        <p:blipFill>
          <a:blip r:embed="rId5" cstate="print"/>
          <a:srcRect/>
          <a:stretch>
            <a:fillRect/>
          </a:stretch>
        </p:blipFill>
        <p:spPr bwMode="auto">
          <a:xfrm>
            <a:off x="5004048" y="1069156"/>
            <a:ext cx="3320935" cy="4667596"/>
          </a:xfrm>
          <a:prstGeom prst="rect">
            <a:avLst/>
          </a:prstGeom>
          <a:noFill/>
          <a:ln w="9525">
            <a:noFill/>
            <a:miter lim="800000"/>
            <a:headEnd/>
            <a:tailEnd/>
          </a:ln>
        </p:spPr>
      </p:pic>
      <p:pic>
        <p:nvPicPr>
          <p:cNvPr id="3" name="Hymn_V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33532" y="5544235"/>
            <a:ext cx="609600" cy="609600"/>
          </a:xfrm>
          <a:prstGeom prst="rect">
            <a:avLst/>
          </a:prstGeom>
        </p:spPr>
      </p:pic>
    </p:spTree>
    <p:extLst>
      <p:ext uri="{BB962C8B-B14F-4D97-AF65-F5344CB8AC3E}">
        <p14:creationId xmlns:p14="http://schemas.microsoft.com/office/powerpoint/2010/main" val="8443056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63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cap="none" dirty="0" smtClean="0">
                <a:solidFill>
                  <a:schemeClr val="accent2"/>
                </a:solidFill>
              </a:rPr>
              <a:t>National Symbols</a:t>
            </a:r>
            <a:endParaRPr lang="en-GB" cap="none" dirty="0">
              <a:solidFill>
                <a:schemeClr val="accent2"/>
              </a:solidFill>
            </a:endParaRPr>
          </a:p>
        </p:txBody>
      </p:sp>
      <p:sp>
        <p:nvSpPr>
          <p:cNvPr id="4" name="Text Placeholder 4"/>
          <p:cNvSpPr>
            <a:spLocks noGrp="1"/>
          </p:cNvSpPr>
          <p:nvPr>
            <p:ph type="body" sz="quarter" idx="17"/>
          </p:nvPr>
        </p:nvSpPr>
        <p:spPr>
          <a:xfrm>
            <a:off x="457200" y="1132868"/>
            <a:ext cx="8154000" cy="315912"/>
          </a:xfrm>
        </p:spPr>
        <p:txBody>
          <a:bodyPr/>
          <a:lstStyle/>
          <a:p>
            <a:r>
              <a:rPr lang="en-GB" i="1" cap="none" dirty="0" smtClean="0">
                <a:solidFill>
                  <a:schemeClr val="accent1"/>
                </a:solidFill>
              </a:rPr>
              <a:t>De Wilhelmus, </a:t>
            </a:r>
            <a:r>
              <a:rPr lang="en-GB" cap="none" dirty="0" smtClean="0">
                <a:solidFill>
                  <a:schemeClr val="accent1"/>
                </a:solidFill>
              </a:rPr>
              <a:t>anthem of the Grand-Ducal house</a:t>
            </a:r>
            <a:endParaRPr lang="en-GB" cap="none" dirty="0">
              <a:solidFill>
                <a:schemeClr val="accent1"/>
              </a:solidFill>
            </a:endParaRPr>
          </a:p>
        </p:txBody>
      </p:sp>
      <p:pic>
        <p:nvPicPr>
          <p:cNvPr id="7" name="Picture 2"/>
          <p:cNvPicPr>
            <a:picLocks noGrp="1" noChangeAspect="1" noChangeArrowheads="1"/>
          </p:cNvPicPr>
          <p:nvPr>
            <p:ph idx="4294967295"/>
          </p:nvPr>
        </p:nvPicPr>
        <p:blipFill>
          <a:blip r:embed="rId5" cstate="print"/>
          <a:srcRect/>
          <a:stretch>
            <a:fillRect/>
          </a:stretch>
        </p:blipFill>
        <p:spPr bwMode="auto">
          <a:xfrm>
            <a:off x="2445627" y="1773806"/>
            <a:ext cx="4177145" cy="3711633"/>
          </a:xfrm>
          <a:prstGeom prst="rect">
            <a:avLst/>
          </a:prstGeom>
          <a:noFill/>
          <a:ln w="9525">
            <a:noFill/>
            <a:miter lim="800000"/>
            <a:headEnd/>
            <a:tailEnd/>
          </a:ln>
        </p:spPr>
      </p:pic>
      <p:pic>
        <p:nvPicPr>
          <p:cNvPr id="3" name="Wilhelmu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29399" y="5485439"/>
            <a:ext cx="609600" cy="609600"/>
          </a:xfrm>
          <a:prstGeom prst="rect">
            <a:avLst/>
          </a:prstGeom>
        </p:spPr>
      </p:pic>
    </p:spTree>
    <p:extLst>
      <p:ext uri="{BB962C8B-B14F-4D97-AF65-F5344CB8AC3E}">
        <p14:creationId xmlns:p14="http://schemas.microsoft.com/office/powerpoint/2010/main" val="907950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88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cap="none" dirty="0" smtClean="0">
                <a:solidFill>
                  <a:schemeClr val="accent2"/>
                </a:solidFill>
              </a:rPr>
              <a:t>National Symbols</a:t>
            </a:r>
            <a:endParaRPr lang="en-GB" cap="none" dirty="0">
              <a:solidFill>
                <a:schemeClr val="accent2"/>
              </a:solidFill>
            </a:endParaRPr>
          </a:p>
        </p:txBody>
      </p:sp>
      <p:sp>
        <p:nvSpPr>
          <p:cNvPr id="4" name="Text Placeholder 4"/>
          <p:cNvSpPr>
            <a:spLocks noGrp="1"/>
          </p:cNvSpPr>
          <p:nvPr>
            <p:ph type="body" sz="quarter" idx="17"/>
          </p:nvPr>
        </p:nvSpPr>
        <p:spPr>
          <a:xfrm>
            <a:off x="457077" y="930660"/>
            <a:ext cx="8154000" cy="315912"/>
          </a:xfrm>
        </p:spPr>
        <p:txBody>
          <a:bodyPr/>
          <a:lstStyle/>
          <a:p>
            <a:r>
              <a:rPr lang="en-GB" cap="none" dirty="0" smtClean="0">
                <a:solidFill>
                  <a:schemeClr val="accent1"/>
                </a:solidFill>
              </a:rPr>
              <a:t>National day: </a:t>
            </a:r>
            <a:r>
              <a:rPr lang="en-GB" b="0" cap="none" dirty="0" smtClean="0">
                <a:solidFill>
                  <a:schemeClr val="accent1"/>
                </a:solidFill>
              </a:rPr>
              <a:t>23 June</a:t>
            </a:r>
            <a:endParaRPr lang="en-GB" b="0" cap="none" dirty="0">
              <a:solidFill>
                <a:schemeClr val="accent1"/>
              </a:solidFill>
            </a:endParaRPr>
          </a:p>
        </p:txBody>
      </p:sp>
      <p:pic>
        <p:nvPicPr>
          <p:cNvPr id="8" name="Picture 6"/>
          <p:cNvPicPr>
            <a:picLocks noChangeAspect="1" noChangeArrowheads="1"/>
          </p:cNvPicPr>
          <p:nvPr/>
        </p:nvPicPr>
        <p:blipFill>
          <a:blip r:embed="rId3" cstate="print"/>
          <a:stretch>
            <a:fillRect/>
          </a:stretch>
        </p:blipFill>
        <p:spPr bwMode="auto">
          <a:xfrm>
            <a:off x="5499631" y="1476574"/>
            <a:ext cx="3111446" cy="2070784"/>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6815" y="3797837"/>
            <a:ext cx="3261734" cy="2177207"/>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1476574"/>
            <a:ext cx="3102298" cy="20707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635158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cap="none" dirty="0" smtClean="0">
                <a:solidFill>
                  <a:schemeClr val="accent2"/>
                </a:solidFill>
              </a:rPr>
              <a:t>National Symbols</a:t>
            </a:r>
            <a:endParaRPr lang="en-GB" cap="none" dirty="0">
              <a:solidFill>
                <a:schemeClr val="accent2"/>
              </a:solidFill>
            </a:endParaRPr>
          </a:p>
        </p:txBody>
      </p:sp>
      <p:sp>
        <p:nvSpPr>
          <p:cNvPr id="4" name="Text Placeholder 4"/>
          <p:cNvSpPr>
            <a:spLocks noGrp="1"/>
          </p:cNvSpPr>
          <p:nvPr>
            <p:ph type="body" sz="quarter" idx="17"/>
          </p:nvPr>
        </p:nvSpPr>
        <p:spPr>
          <a:xfrm>
            <a:off x="457200" y="1132868"/>
            <a:ext cx="8154000" cy="315912"/>
          </a:xfrm>
        </p:spPr>
        <p:txBody>
          <a:bodyPr/>
          <a:lstStyle/>
          <a:p>
            <a:r>
              <a:rPr lang="en-GB" cap="none" dirty="0" smtClean="0">
                <a:solidFill>
                  <a:schemeClr val="accent1"/>
                </a:solidFill>
              </a:rPr>
              <a:t>Coats of arms</a:t>
            </a:r>
            <a:endParaRPr lang="en-GB" b="0" cap="none" dirty="0">
              <a:solidFill>
                <a:schemeClr val="accent1"/>
              </a:solidFill>
            </a:endParaRPr>
          </a:p>
        </p:txBody>
      </p:sp>
      <p:pic>
        <p:nvPicPr>
          <p:cNvPr id="7" name="Picture 4"/>
          <p:cNvPicPr>
            <a:picLocks noChangeAspect="1" noChangeArrowheads="1"/>
          </p:cNvPicPr>
          <p:nvPr/>
        </p:nvPicPr>
        <p:blipFill>
          <a:blip r:embed="rId3" cstate="print"/>
          <a:srcRect/>
          <a:stretch>
            <a:fillRect/>
          </a:stretch>
        </p:blipFill>
        <p:spPr bwMode="auto">
          <a:xfrm>
            <a:off x="956709" y="1988840"/>
            <a:ext cx="1425575" cy="2482850"/>
          </a:xfrm>
          <a:prstGeom prst="rect">
            <a:avLst/>
          </a:prstGeom>
          <a:noFill/>
          <a:ln w="9525">
            <a:noFill/>
            <a:miter lim="800000"/>
            <a:headEnd/>
            <a:tailEnd/>
          </a:ln>
        </p:spPr>
      </p:pic>
      <p:pic>
        <p:nvPicPr>
          <p:cNvPr id="10" name="Picture 5"/>
          <p:cNvPicPr>
            <a:picLocks noChangeAspect="1" noChangeArrowheads="1"/>
          </p:cNvPicPr>
          <p:nvPr/>
        </p:nvPicPr>
        <p:blipFill>
          <a:blip r:embed="rId4" cstate="print"/>
          <a:srcRect/>
          <a:stretch>
            <a:fillRect/>
          </a:stretch>
        </p:blipFill>
        <p:spPr bwMode="auto">
          <a:xfrm>
            <a:off x="3016581" y="2437292"/>
            <a:ext cx="2398712" cy="2039938"/>
          </a:xfrm>
          <a:prstGeom prst="rect">
            <a:avLst/>
          </a:prstGeom>
          <a:noFill/>
          <a:ln w="9525">
            <a:noFill/>
            <a:miter lim="800000"/>
            <a:headEnd/>
            <a:tailEnd/>
          </a:ln>
        </p:spPr>
      </p:pic>
      <p:pic>
        <p:nvPicPr>
          <p:cNvPr id="11" name="Picture 6"/>
          <p:cNvPicPr>
            <a:picLocks noChangeAspect="1" noChangeArrowheads="1"/>
          </p:cNvPicPr>
          <p:nvPr/>
        </p:nvPicPr>
        <p:blipFill>
          <a:blip r:embed="rId5" cstate="print"/>
          <a:srcRect/>
          <a:stretch>
            <a:fillRect/>
          </a:stretch>
        </p:blipFill>
        <p:spPr bwMode="auto">
          <a:xfrm>
            <a:off x="5795963" y="1927465"/>
            <a:ext cx="2592387" cy="2566987"/>
          </a:xfrm>
          <a:prstGeom prst="rect">
            <a:avLst/>
          </a:prstGeom>
          <a:noFill/>
          <a:ln w="9525">
            <a:noFill/>
            <a:miter lim="800000"/>
            <a:headEnd/>
            <a:tailEnd/>
          </a:ln>
        </p:spPr>
      </p:pic>
      <p:sp>
        <p:nvSpPr>
          <p:cNvPr id="14" name="ZoneTexte 11"/>
          <p:cNvSpPr txBox="1"/>
          <p:nvPr/>
        </p:nvSpPr>
        <p:spPr>
          <a:xfrm>
            <a:off x="6105385" y="4755191"/>
            <a:ext cx="2224087" cy="646331"/>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dirty="0" smtClean="0">
                <a:ln>
                  <a:noFill/>
                </a:ln>
                <a:solidFill>
                  <a:prstClr val="black"/>
                </a:solidFill>
                <a:effectLst/>
                <a:uLnTx/>
                <a:uFillTx/>
                <a:ea typeface="+mn-ea"/>
                <a:cs typeface="Arial" pitchFamily="34" charset="0"/>
              </a:rPr>
              <a:t>Greater coat of arms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ea typeface="+mn-ea"/>
            </a:endParaRPr>
          </a:p>
        </p:txBody>
      </p:sp>
      <p:sp>
        <p:nvSpPr>
          <p:cNvPr id="19" name="ZoneTexte 9"/>
          <p:cNvSpPr txBox="1"/>
          <p:nvPr/>
        </p:nvSpPr>
        <p:spPr>
          <a:xfrm>
            <a:off x="656566" y="4744558"/>
            <a:ext cx="207023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solidFill>
                  <a:prstClr val="black"/>
                </a:solidFill>
                <a:cs typeface="Arial" pitchFamily="34" charset="0"/>
              </a:rPr>
              <a:t>Lesser coat of arms</a:t>
            </a:r>
            <a:endParaRPr kumimoji="0" lang="en-GB" sz="1800" b="0" i="0" u="none" strike="noStrike" kern="1200" cap="none" spc="0" normalizeH="0" baseline="0" dirty="0">
              <a:ln>
                <a:noFill/>
              </a:ln>
              <a:solidFill>
                <a:prstClr val="black"/>
              </a:solidFill>
              <a:effectLst/>
              <a:uLnTx/>
              <a:uFillTx/>
              <a:cs typeface="Arial" pitchFamily="34" charset="0"/>
            </a:endParaRPr>
          </a:p>
        </p:txBody>
      </p:sp>
      <p:sp>
        <p:nvSpPr>
          <p:cNvPr id="20" name="ZoneTexte 10"/>
          <p:cNvSpPr txBox="1"/>
          <p:nvPr/>
        </p:nvSpPr>
        <p:spPr>
          <a:xfrm>
            <a:off x="3131840" y="4744558"/>
            <a:ext cx="238752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dirty="0" smtClean="0">
                <a:ln>
                  <a:noFill/>
                </a:ln>
                <a:solidFill>
                  <a:prstClr val="black"/>
                </a:solidFill>
                <a:effectLst/>
                <a:uLnTx/>
                <a:uFillTx/>
                <a:ea typeface="+mn-ea"/>
                <a:cs typeface="Arial" pitchFamily="34" charset="0"/>
              </a:rPr>
              <a:t>Middle coat of arms</a:t>
            </a:r>
            <a:endParaRPr kumimoji="0" lang="en-GB" sz="1800" b="0" i="0" u="none" strike="noStrike" kern="1200" cap="none" spc="0" normalizeH="0" baseline="0" dirty="0">
              <a:ln>
                <a:noFill/>
              </a:ln>
              <a:solidFill>
                <a:prstClr val="black"/>
              </a:solidFill>
              <a:effectLst/>
              <a:uLnTx/>
              <a:uFillTx/>
              <a:ea typeface="+mn-ea"/>
            </a:endParaRPr>
          </a:p>
        </p:txBody>
      </p:sp>
    </p:spTree>
    <p:extLst>
      <p:ext uri="{BB962C8B-B14F-4D97-AF65-F5344CB8AC3E}">
        <p14:creationId xmlns:p14="http://schemas.microsoft.com/office/powerpoint/2010/main" val="133835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cap="none" dirty="0" smtClean="0">
                <a:solidFill>
                  <a:schemeClr val="accent2"/>
                </a:solidFill>
              </a:rPr>
              <a:t>Festival and Traditions</a:t>
            </a:r>
            <a:endParaRPr lang="en-GB" cap="none" dirty="0">
              <a:solidFill>
                <a:schemeClr val="accent2"/>
              </a:solidFill>
            </a:endParaRPr>
          </a:p>
        </p:txBody>
      </p:sp>
      <p:sp>
        <p:nvSpPr>
          <p:cNvPr id="7" name="Espace réservé du contenu 2"/>
          <p:cNvSpPr>
            <a:spLocks noGrp="1"/>
          </p:cNvSpPr>
          <p:nvPr>
            <p:ph idx="4294967295"/>
          </p:nvPr>
        </p:nvSpPr>
        <p:spPr>
          <a:xfrm>
            <a:off x="499732" y="1726920"/>
            <a:ext cx="8229600" cy="4353347"/>
          </a:xfrm>
          <a:prstGeom prst="rect">
            <a:avLst/>
          </a:prstGeom>
        </p:spPr>
        <p:txBody>
          <a:bodyPr/>
          <a:lstStyle/>
          <a:p>
            <a:pPr marL="270000" indent="-270000">
              <a:lnSpc>
                <a:spcPct val="100000"/>
              </a:lnSpc>
              <a:spcBef>
                <a:spcPts val="600"/>
              </a:spcBef>
            </a:pPr>
            <a:r>
              <a:rPr lang="en-GB" b="1" i="1" dirty="0" smtClean="0">
                <a:cs typeface="Arial" charset="0"/>
              </a:rPr>
              <a:t>Liichtmëssdag</a:t>
            </a:r>
            <a:r>
              <a:rPr lang="en-GB" dirty="0" smtClean="0">
                <a:cs typeface="Arial" charset="0"/>
              </a:rPr>
              <a:t> (Candlemas, 2 February)</a:t>
            </a:r>
            <a:endParaRPr lang="en-GB" b="1" i="1" dirty="0" smtClean="0">
              <a:cs typeface="Arial" charset="0"/>
            </a:endParaRPr>
          </a:p>
          <a:p>
            <a:pPr marL="270000" indent="-270000">
              <a:lnSpc>
                <a:spcPct val="100000"/>
              </a:lnSpc>
              <a:spcBef>
                <a:spcPts val="600"/>
              </a:spcBef>
            </a:pPr>
            <a:r>
              <a:rPr lang="en-GB" b="1" i="1" dirty="0" smtClean="0">
                <a:cs typeface="Arial" charset="0"/>
              </a:rPr>
              <a:t>Fuesend</a:t>
            </a:r>
            <a:r>
              <a:rPr lang="en-GB" dirty="0" smtClean="0">
                <a:cs typeface="Arial" charset="0"/>
              </a:rPr>
              <a:t> (Carnival, from 2 February to Ash Wednesday)</a:t>
            </a:r>
            <a:endParaRPr lang="en-GB" b="1" dirty="0" smtClean="0">
              <a:cs typeface="Arial" charset="0"/>
            </a:endParaRPr>
          </a:p>
          <a:p>
            <a:pPr marL="270000" indent="-270000">
              <a:lnSpc>
                <a:spcPct val="100000"/>
              </a:lnSpc>
              <a:spcBef>
                <a:spcPts val="600"/>
              </a:spcBef>
            </a:pPr>
            <a:r>
              <a:rPr lang="en-GB" b="1" i="1" dirty="0" smtClean="0">
                <a:cs typeface="Arial" charset="0"/>
              </a:rPr>
              <a:t>Buergbrennen</a:t>
            </a:r>
            <a:r>
              <a:rPr lang="en-GB" dirty="0" smtClean="0">
                <a:cs typeface="Arial" charset="0"/>
              </a:rPr>
              <a:t> (driving out the winter, 1</a:t>
            </a:r>
            <a:r>
              <a:rPr lang="en-GB" baseline="30000" dirty="0" smtClean="0">
                <a:cs typeface="Arial" charset="0"/>
              </a:rPr>
              <a:t>st</a:t>
            </a:r>
            <a:r>
              <a:rPr lang="en-GB" dirty="0" smtClean="0">
                <a:cs typeface="Arial" charset="0"/>
              </a:rPr>
              <a:t> Sunday of Lent)</a:t>
            </a:r>
            <a:endParaRPr lang="en-GB" b="1" dirty="0" smtClean="0">
              <a:cs typeface="Arial" charset="0"/>
            </a:endParaRPr>
          </a:p>
          <a:p>
            <a:pPr marL="270000" indent="-270000">
              <a:lnSpc>
                <a:spcPct val="100000"/>
              </a:lnSpc>
              <a:spcBef>
                <a:spcPts val="600"/>
              </a:spcBef>
            </a:pPr>
            <a:r>
              <a:rPr lang="en-GB" b="1" i="1" dirty="0" smtClean="0">
                <a:cs typeface="Arial" charset="0"/>
              </a:rPr>
              <a:t>Bretzelsonndeg</a:t>
            </a:r>
            <a:r>
              <a:rPr lang="en-GB" dirty="0" smtClean="0">
                <a:cs typeface="Arial" charset="0"/>
              </a:rPr>
              <a:t> (Pretzel Sunday, 4</a:t>
            </a:r>
            <a:r>
              <a:rPr lang="en-GB" baseline="30000" dirty="0" smtClean="0">
                <a:cs typeface="Arial" charset="0"/>
              </a:rPr>
              <a:t>th</a:t>
            </a:r>
            <a:r>
              <a:rPr lang="en-GB" dirty="0" smtClean="0">
                <a:cs typeface="Arial" charset="0"/>
              </a:rPr>
              <a:t> Sunday of Lent)</a:t>
            </a:r>
            <a:endParaRPr lang="en-GB" b="1" dirty="0" smtClean="0">
              <a:cs typeface="Arial" charset="0"/>
            </a:endParaRPr>
          </a:p>
          <a:p>
            <a:pPr marL="270000" indent="-270000">
              <a:lnSpc>
                <a:spcPct val="100000"/>
              </a:lnSpc>
              <a:spcBef>
                <a:spcPts val="600"/>
              </a:spcBef>
            </a:pPr>
            <a:r>
              <a:rPr lang="en-GB" b="1" i="1" dirty="0" smtClean="0">
                <a:cs typeface="Arial" charset="0"/>
              </a:rPr>
              <a:t>Oktav </a:t>
            </a:r>
            <a:r>
              <a:rPr lang="en-GB" b="1" dirty="0" smtClean="0">
                <a:cs typeface="Arial" charset="0"/>
              </a:rPr>
              <a:t>und</a:t>
            </a:r>
            <a:r>
              <a:rPr lang="en-GB" b="1" i="1" dirty="0" smtClean="0">
                <a:cs typeface="Arial" charset="0"/>
              </a:rPr>
              <a:t> Mäertchen </a:t>
            </a:r>
            <a:r>
              <a:rPr lang="en-GB" dirty="0" smtClean="0">
                <a:cs typeface="Arial" charset="0"/>
              </a:rPr>
              <a:t>(</a:t>
            </a:r>
            <a:r>
              <a:rPr lang="en-GB" i="1" dirty="0" smtClean="0">
                <a:cs typeface="Arial" charset="0"/>
              </a:rPr>
              <a:t>Oktav</a:t>
            </a:r>
            <a:r>
              <a:rPr lang="en-GB" dirty="0" smtClean="0">
                <a:cs typeface="Arial" charset="0"/>
              </a:rPr>
              <a:t> pilgrimage, 3</a:t>
            </a:r>
            <a:r>
              <a:rPr lang="en-GB" baseline="30000" dirty="0" smtClean="0">
                <a:cs typeface="Arial" charset="0"/>
              </a:rPr>
              <a:t>rd</a:t>
            </a:r>
            <a:r>
              <a:rPr lang="en-GB" dirty="0" smtClean="0">
                <a:cs typeface="Arial" charset="0"/>
              </a:rPr>
              <a:t> Sunday after Easter)</a:t>
            </a:r>
            <a:endParaRPr lang="en-GB" b="1" dirty="0" smtClean="0">
              <a:cs typeface="Arial" charset="0"/>
            </a:endParaRPr>
          </a:p>
          <a:p>
            <a:pPr marL="270000" indent="-270000">
              <a:lnSpc>
                <a:spcPct val="100000"/>
              </a:lnSpc>
              <a:spcBef>
                <a:spcPts val="600"/>
              </a:spcBef>
            </a:pPr>
            <a:r>
              <a:rPr lang="en-GB" b="1" dirty="0" smtClean="0">
                <a:cs typeface="Arial" charset="0"/>
              </a:rPr>
              <a:t>Echternach hopping procession </a:t>
            </a:r>
            <a:r>
              <a:rPr lang="en-GB" dirty="0" smtClean="0">
                <a:cs typeface="Arial" charset="0"/>
              </a:rPr>
              <a:t>(</a:t>
            </a:r>
            <a:r>
              <a:rPr lang="en-GB" dirty="0" err="1" smtClean="0">
                <a:cs typeface="Arial" charset="0"/>
              </a:rPr>
              <a:t>Unesco</a:t>
            </a:r>
            <a:r>
              <a:rPr lang="en-GB" dirty="0" smtClean="0">
                <a:cs typeface="Arial" charset="0"/>
              </a:rPr>
              <a:t> Representative List of the Intangible Cultural Heritage of Humanity, Whit Tuesday)</a:t>
            </a:r>
          </a:p>
          <a:p>
            <a:pPr marL="270000" indent="-270000">
              <a:lnSpc>
                <a:spcPct val="100000"/>
              </a:lnSpc>
              <a:spcBef>
                <a:spcPts val="600"/>
              </a:spcBef>
            </a:pPr>
            <a:r>
              <a:rPr lang="en-GB" b="1" dirty="0" smtClean="0">
                <a:cs typeface="Arial" charset="0"/>
              </a:rPr>
              <a:t>National Day </a:t>
            </a:r>
            <a:r>
              <a:rPr lang="en-GB" dirty="0" smtClean="0">
                <a:cs typeface="Arial" charset="0"/>
              </a:rPr>
              <a:t>(23 June)</a:t>
            </a:r>
            <a:endParaRPr lang="en-GB" b="1" i="1" dirty="0" smtClean="0">
              <a:cs typeface="Arial" charset="0"/>
            </a:endParaRPr>
          </a:p>
          <a:p>
            <a:pPr marL="270000" indent="-270000">
              <a:lnSpc>
                <a:spcPct val="100000"/>
              </a:lnSpc>
              <a:spcBef>
                <a:spcPts val="600"/>
              </a:spcBef>
            </a:pPr>
            <a:r>
              <a:rPr lang="en-GB" b="1" i="1" dirty="0" smtClean="0">
                <a:cs typeface="Arial" charset="0"/>
              </a:rPr>
              <a:t>Schueberfouer</a:t>
            </a:r>
            <a:r>
              <a:rPr lang="en-GB" dirty="0" smtClean="0">
                <a:cs typeface="Arial" charset="0"/>
              </a:rPr>
              <a:t> (funfair in Luxembourg City,  August – September)</a:t>
            </a:r>
            <a:endParaRPr lang="en-GB" b="1" i="1" dirty="0" smtClean="0">
              <a:cs typeface="Arial" charset="0"/>
            </a:endParaRPr>
          </a:p>
          <a:p>
            <a:pPr marL="270000" indent="-270000">
              <a:lnSpc>
                <a:spcPct val="100000"/>
              </a:lnSpc>
              <a:spcBef>
                <a:spcPts val="600"/>
              </a:spcBef>
            </a:pPr>
            <a:r>
              <a:rPr lang="en-GB" b="1" i="1" dirty="0" smtClean="0">
                <a:cs typeface="Arial" charset="0"/>
              </a:rPr>
              <a:t>Kleeschen</a:t>
            </a:r>
            <a:r>
              <a:rPr lang="en-GB" dirty="0" smtClean="0">
                <a:cs typeface="Arial" charset="0"/>
              </a:rPr>
              <a:t> (St Nicholas, 6 December)</a:t>
            </a:r>
          </a:p>
          <a:p>
            <a:pPr marL="0" indent="0" eaLnBrk="1" hangingPunct="1">
              <a:spcBef>
                <a:spcPts val="0"/>
              </a:spcBef>
              <a:buNone/>
            </a:pPr>
            <a:endParaRPr lang="en-GB" sz="1800" dirty="0" smtClean="0">
              <a:cs typeface="Arial" charset="0"/>
            </a:endParaRPr>
          </a:p>
          <a:p>
            <a:pPr marL="0" indent="0">
              <a:buNone/>
            </a:pPr>
            <a:endParaRPr lang="en-GB" sz="1800" dirty="0"/>
          </a:p>
        </p:txBody>
      </p:sp>
    </p:spTree>
    <p:extLst>
      <p:ext uri="{BB962C8B-B14F-4D97-AF65-F5344CB8AC3E}">
        <p14:creationId xmlns:p14="http://schemas.microsoft.com/office/powerpoint/2010/main" val="27438117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cap="none" dirty="0" smtClean="0">
                <a:solidFill>
                  <a:schemeClr val="accent2"/>
                </a:solidFill>
              </a:rPr>
              <a:t>Festivals and Traditions</a:t>
            </a:r>
            <a:endParaRPr lang="en-GB" cap="none" dirty="0">
              <a:solidFill>
                <a:schemeClr val="accent2"/>
              </a:solidFill>
            </a:endParaRPr>
          </a:p>
        </p:txBody>
      </p:sp>
      <p:sp>
        <p:nvSpPr>
          <p:cNvPr id="4" name="Text Placeholder 4"/>
          <p:cNvSpPr>
            <a:spLocks noGrp="1"/>
          </p:cNvSpPr>
          <p:nvPr>
            <p:ph type="body" sz="quarter" idx="17"/>
          </p:nvPr>
        </p:nvSpPr>
        <p:spPr>
          <a:xfrm>
            <a:off x="457200" y="1132868"/>
            <a:ext cx="8154000" cy="315912"/>
          </a:xfrm>
        </p:spPr>
        <p:txBody>
          <a:bodyPr/>
          <a:lstStyle/>
          <a:p>
            <a:r>
              <a:rPr lang="en-GB" i="1" cap="none" dirty="0" smtClean="0">
                <a:solidFill>
                  <a:schemeClr val="accent1"/>
                </a:solidFill>
              </a:rPr>
              <a:t>Liichtmëssdag, </a:t>
            </a:r>
            <a:r>
              <a:rPr lang="en-GB" b="0" cap="none" dirty="0" smtClean="0">
                <a:solidFill>
                  <a:schemeClr val="accent1"/>
                </a:solidFill>
              </a:rPr>
              <a:t>Candlemas, 2 February</a:t>
            </a:r>
            <a:endParaRPr lang="en-GB" b="0" cap="none" dirty="0">
              <a:solidFill>
                <a:schemeClr val="accent1"/>
              </a:solidFill>
            </a:endParaRPr>
          </a:p>
        </p:txBody>
      </p:sp>
      <p:sp>
        <p:nvSpPr>
          <p:cNvPr id="7" name="Rectangle 6"/>
          <p:cNvSpPr/>
          <p:nvPr/>
        </p:nvSpPr>
        <p:spPr>
          <a:xfrm>
            <a:off x="856119" y="1884933"/>
            <a:ext cx="3499857" cy="40318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dirty="0" smtClean="0">
                <a:ln>
                  <a:noFill/>
                </a:ln>
                <a:solidFill>
                  <a:prstClr val="black"/>
                </a:solidFill>
                <a:effectLst/>
                <a:uLnTx/>
                <a:uFillTx/>
                <a:ea typeface="+mn-ea"/>
                <a:cs typeface="Arial" charset="0"/>
              </a:rPr>
              <a:t>Léiwer Härgottsblieschen,</a:t>
            </a:r>
            <a:br>
              <a:rPr kumimoji="0" lang="en-GB" sz="1600" b="0" i="1" u="none" strike="noStrike" kern="1200" cap="none" spc="0" normalizeH="0" baseline="0" dirty="0" smtClean="0">
                <a:ln>
                  <a:noFill/>
                </a:ln>
                <a:solidFill>
                  <a:prstClr val="black"/>
                </a:solidFill>
                <a:effectLst/>
                <a:uLnTx/>
                <a:uFillTx/>
                <a:ea typeface="+mn-ea"/>
                <a:cs typeface="Arial" charset="0"/>
              </a:rPr>
            </a:br>
            <a:r>
              <a:rPr kumimoji="0" lang="en-GB" sz="1600" b="0" i="1" u="none" strike="noStrike" kern="1200" cap="none" spc="0" normalizeH="0" baseline="0" dirty="0" smtClean="0">
                <a:ln>
                  <a:noFill/>
                </a:ln>
                <a:solidFill>
                  <a:prstClr val="black"/>
                </a:solidFill>
                <a:effectLst/>
                <a:uLnTx/>
                <a:uFillTx/>
                <a:ea typeface="+mn-ea"/>
                <a:cs typeface="Arial" charset="0"/>
              </a:rPr>
              <a:t>Gitt ons Speck an Ierbessen</a:t>
            </a:r>
            <a:br>
              <a:rPr kumimoji="0" lang="en-GB" sz="1600" b="0" i="1" u="none" strike="noStrike" kern="1200" cap="none" spc="0" normalizeH="0" baseline="0" dirty="0" smtClean="0">
                <a:ln>
                  <a:noFill/>
                </a:ln>
                <a:solidFill>
                  <a:prstClr val="black"/>
                </a:solidFill>
                <a:effectLst/>
                <a:uLnTx/>
                <a:uFillTx/>
                <a:ea typeface="+mn-ea"/>
                <a:cs typeface="Arial" charset="0"/>
              </a:rPr>
            </a:br>
            <a:r>
              <a:rPr kumimoji="0" lang="en-GB" sz="1600" b="0" i="1" u="none" strike="noStrike" kern="1200" cap="none" spc="0" normalizeH="0" baseline="0" dirty="0" smtClean="0">
                <a:ln>
                  <a:noFill/>
                </a:ln>
                <a:solidFill>
                  <a:prstClr val="black"/>
                </a:solidFill>
                <a:effectLst/>
                <a:uLnTx/>
                <a:uFillTx/>
                <a:ea typeface="+mn-ea"/>
                <a:cs typeface="Arial" charset="0"/>
              </a:rPr>
              <a:t>Ee Pond, zwee Pond,</a:t>
            </a:r>
            <a:br>
              <a:rPr kumimoji="0" lang="en-GB" sz="1600" b="0" i="1" u="none" strike="noStrike" kern="1200" cap="none" spc="0" normalizeH="0" baseline="0" dirty="0" smtClean="0">
                <a:ln>
                  <a:noFill/>
                </a:ln>
                <a:solidFill>
                  <a:prstClr val="black"/>
                </a:solidFill>
                <a:effectLst/>
                <a:uLnTx/>
                <a:uFillTx/>
                <a:ea typeface="+mn-ea"/>
                <a:cs typeface="Arial" charset="0"/>
              </a:rPr>
            </a:br>
            <a:r>
              <a:rPr kumimoji="0" lang="en-GB" sz="1600" b="0" i="1" u="none" strike="noStrike" kern="1200" cap="none" spc="0" normalizeH="0" baseline="0" dirty="0" smtClean="0">
                <a:ln>
                  <a:noFill/>
                </a:ln>
                <a:solidFill>
                  <a:prstClr val="black"/>
                </a:solidFill>
                <a:effectLst/>
                <a:uLnTx/>
                <a:uFillTx/>
                <a:ea typeface="+mn-ea"/>
                <a:cs typeface="Arial" charset="0"/>
              </a:rPr>
              <a:t>Dat anert Joer da gitt der gesond,</a:t>
            </a:r>
            <a:br>
              <a:rPr kumimoji="0" lang="en-GB" sz="1600" b="0" i="1" u="none" strike="noStrike" kern="1200" cap="none" spc="0" normalizeH="0" baseline="0" dirty="0" smtClean="0">
                <a:ln>
                  <a:noFill/>
                </a:ln>
                <a:solidFill>
                  <a:prstClr val="black"/>
                </a:solidFill>
                <a:effectLst/>
                <a:uLnTx/>
                <a:uFillTx/>
                <a:ea typeface="+mn-ea"/>
                <a:cs typeface="Arial" charset="0"/>
              </a:rPr>
            </a:br>
            <a:r>
              <a:rPr kumimoji="0" lang="en-GB" sz="1600" b="0" i="1" u="none" strike="noStrike" kern="1200" cap="none" spc="0" normalizeH="0" baseline="0" dirty="0" smtClean="0">
                <a:ln>
                  <a:noFill/>
                </a:ln>
                <a:solidFill>
                  <a:prstClr val="black"/>
                </a:solidFill>
                <a:effectLst/>
                <a:uLnTx/>
                <a:uFillTx/>
                <a:ea typeface="+mn-ea"/>
                <a:cs typeface="Arial" charset="0"/>
              </a:rPr>
              <a:t>Da gitt der gesond.</a:t>
            </a:r>
            <a:br>
              <a:rPr kumimoji="0" lang="en-GB" sz="1600" b="0" i="1" u="none" strike="noStrike" kern="1200" cap="none" spc="0" normalizeH="0" baseline="0" dirty="0" smtClean="0">
                <a:ln>
                  <a:noFill/>
                </a:ln>
                <a:solidFill>
                  <a:prstClr val="black"/>
                </a:solidFill>
                <a:effectLst/>
                <a:uLnTx/>
                <a:uFillTx/>
                <a:ea typeface="+mn-ea"/>
                <a:cs typeface="Arial" charset="0"/>
              </a:rPr>
            </a:br>
            <a:r>
              <a:rPr kumimoji="0" lang="en-GB" sz="1600" b="0" i="1" u="none" strike="noStrike" kern="1200" cap="none" spc="0" normalizeH="0" baseline="0" dirty="0" smtClean="0">
                <a:ln>
                  <a:noFill/>
                </a:ln>
                <a:solidFill>
                  <a:prstClr val="black"/>
                </a:solidFill>
                <a:effectLst/>
                <a:uLnTx/>
                <a:uFillTx/>
                <a:ea typeface="+mn-ea"/>
                <a:cs typeface="Arial" charset="0"/>
              </a:rPr>
              <a:t>Loosst déi jonk Leit liewen</a:t>
            </a:r>
            <a:br>
              <a:rPr kumimoji="0" lang="en-GB" sz="1600" b="0" i="1" u="none" strike="noStrike" kern="1200" cap="none" spc="0" normalizeH="0" baseline="0" dirty="0" smtClean="0">
                <a:ln>
                  <a:noFill/>
                </a:ln>
                <a:solidFill>
                  <a:prstClr val="black"/>
                </a:solidFill>
                <a:effectLst/>
                <a:uLnTx/>
                <a:uFillTx/>
                <a:ea typeface="+mn-ea"/>
                <a:cs typeface="Arial" charset="0"/>
              </a:rPr>
            </a:br>
            <a:r>
              <a:rPr kumimoji="0" lang="en-GB" sz="1600" b="0" i="1" u="none" strike="noStrike" kern="1200" cap="none" spc="0" normalizeH="0" baseline="0" dirty="0" smtClean="0">
                <a:ln>
                  <a:noFill/>
                </a:ln>
                <a:solidFill>
                  <a:prstClr val="black"/>
                </a:solidFill>
                <a:effectLst/>
                <a:uLnTx/>
                <a:uFillTx/>
                <a:ea typeface="+mn-ea"/>
                <a:cs typeface="Arial" charset="0"/>
              </a:rPr>
              <a:t>Loosst déi al Leit stierwen,</a:t>
            </a:r>
            <a:br>
              <a:rPr kumimoji="0" lang="en-GB" sz="1600" b="0" i="1" u="none" strike="noStrike" kern="1200" cap="none" spc="0" normalizeH="0" baseline="0" dirty="0" smtClean="0">
                <a:ln>
                  <a:noFill/>
                </a:ln>
                <a:solidFill>
                  <a:prstClr val="black"/>
                </a:solidFill>
                <a:effectLst/>
                <a:uLnTx/>
                <a:uFillTx/>
                <a:ea typeface="+mn-ea"/>
                <a:cs typeface="Arial" charset="0"/>
              </a:rPr>
            </a:br>
            <a:r>
              <a:rPr kumimoji="0" lang="en-GB" sz="1600" b="0" i="1" u="none" strike="noStrike" kern="1200" cap="none" spc="0" normalizeH="0" baseline="0" dirty="0" smtClean="0">
                <a:ln>
                  <a:noFill/>
                </a:ln>
                <a:solidFill>
                  <a:prstClr val="black"/>
                </a:solidFill>
                <a:effectLst/>
                <a:uLnTx/>
                <a:uFillTx/>
                <a:ea typeface="+mn-ea"/>
                <a:cs typeface="Arial" charset="0"/>
              </a:rPr>
              <a:t>(Variante: an déi al derniewent)</a:t>
            </a:r>
            <a:br>
              <a:rPr kumimoji="0" lang="en-GB" sz="1600" b="0" i="1" u="none" strike="noStrike" kern="1200" cap="none" spc="0" normalizeH="0" baseline="0" dirty="0" smtClean="0">
                <a:ln>
                  <a:noFill/>
                </a:ln>
                <a:solidFill>
                  <a:prstClr val="black"/>
                </a:solidFill>
                <a:effectLst/>
                <a:uLnTx/>
                <a:uFillTx/>
                <a:ea typeface="+mn-ea"/>
                <a:cs typeface="Arial" charset="0"/>
              </a:rPr>
            </a:br>
            <a:r>
              <a:rPr kumimoji="0" lang="en-GB" sz="1600" b="0" i="1" u="none" strike="noStrike" kern="1200" cap="none" spc="0" normalizeH="0" baseline="0" dirty="0" smtClean="0">
                <a:ln>
                  <a:noFill/>
                </a:ln>
                <a:solidFill>
                  <a:prstClr val="black"/>
                </a:solidFill>
                <a:effectLst/>
                <a:uLnTx/>
                <a:uFillTx/>
                <a:ea typeface="+mn-ea"/>
                <a:cs typeface="Arial" charset="0"/>
              </a:rPr>
              <a:t>Kommt der net bal,</a:t>
            </a:r>
            <a:br>
              <a:rPr kumimoji="0" lang="en-GB" sz="1600" b="0" i="1" u="none" strike="noStrike" kern="1200" cap="none" spc="0" normalizeH="0" baseline="0" dirty="0" smtClean="0">
                <a:ln>
                  <a:noFill/>
                </a:ln>
                <a:solidFill>
                  <a:prstClr val="black"/>
                </a:solidFill>
                <a:effectLst/>
                <a:uLnTx/>
                <a:uFillTx/>
                <a:ea typeface="+mn-ea"/>
                <a:cs typeface="Arial" charset="0"/>
              </a:rPr>
            </a:br>
            <a:r>
              <a:rPr kumimoji="0" lang="en-GB" sz="1600" b="0" i="1" u="none" strike="noStrike" kern="1200" cap="none" spc="0" normalizeH="0" baseline="0" dirty="0" smtClean="0">
                <a:ln>
                  <a:noFill/>
                </a:ln>
                <a:solidFill>
                  <a:prstClr val="black"/>
                </a:solidFill>
                <a:effectLst/>
                <a:uLnTx/>
                <a:uFillTx/>
                <a:ea typeface="+mn-ea"/>
                <a:cs typeface="Arial" charset="0"/>
              </a:rPr>
              <a:t>D'Féiss ginn ons kal.</a:t>
            </a:r>
            <a:br>
              <a:rPr kumimoji="0" lang="en-GB" sz="1600" b="0" i="1" u="none" strike="noStrike" kern="1200" cap="none" spc="0" normalizeH="0" baseline="0" dirty="0" smtClean="0">
                <a:ln>
                  <a:noFill/>
                </a:ln>
                <a:solidFill>
                  <a:prstClr val="black"/>
                </a:solidFill>
                <a:effectLst/>
                <a:uLnTx/>
                <a:uFillTx/>
                <a:ea typeface="+mn-ea"/>
                <a:cs typeface="Arial" charset="0"/>
              </a:rPr>
            </a:br>
            <a:r>
              <a:rPr kumimoji="0" lang="en-GB" sz="1600" b="0" i="1" u="none" strike="noStrike" kern="1200" cap="none" spc="0" normalizeH="0" baseline="0" dirty="0" smtClean="0">
                <a:ln>
                  <a:noFill/>
                </a:ln>
                <a:solidFill>
                  <a:prstClr val="black"/>
                </a:solidFill>
                <a:effectLst/>
                <a:uLnTx/>
                <a:uFillTx/>
                <a:ea typeface="+mn-ea"/>
                <a:cs typeface="Arial" charset="0"/>
              </a:rPr>
              <a:t>Kommt Der net gläich,</a:t>
            </a:r>
            <a:br>
              <a:rPr kumimoji="0" lang="en-GB" sz="1600" b="0" i="1" u="none" strike="noStrike" kern="1200" cap="none" spc="0" normalizeH="0" baseline="0" dirty="0" smtClean="0">
                <a:ln>
                  <a:noFill/>
                </a:ln>
                <a:solidFill>
                  <a:prstClr val="black"/>
                </a:solidFill>
                <a:effectLst/>
                <a:uLnTx/>
                <a:uFillTx/>
                <a:ea typeface="+mn-ea"/>
                <a:cs typeface="Arial" charset="0"/>
              </a:rPr>
            </a:br>
            <a:r>
              <a:rPr kumimoji="0" lang="en-GB" sz="1600" b="0" i="1" u="none" strike="noStrike" kern="1200" cap="none" spc="0" normalizeH="0" baseline="0" dirty="0" smtClean="0">
                <a:ln>
                  <a:noFill/>
                </a:ln>
                <a:solidFill>
                  <a:prstClr val="black"/>
                </a:solidFill>
                <a:effectLst/>
                <a:uLnTx/>
                <a:uFillTx/>
                <a:ea typeface="+mn-ea"/>
                <a:cs typeface="Arial" charset="0"/>
              </a:rPr>
              <a:t>Da gi mer op d'Schläich.</a:t>
            </a:r>
            <a:br>
              <a:rPr kumimoji="0" lang="en-GB" sz="1600" b="0" i="1" u="none" strike="noStrike" kern="1200" cap="none" spc="0" normalizeH="0" baseline="0" dirty="0" smtClean="0">
                <a:ln>
                  <a:noFill/>
                </a:ln>
                <a:solidFill>
                  <a:prstClr val="black"/>
                </a:solidFill>
                <a:effectLst/>
                <a:uLnTx/>
                <a:uFillTx/>
                <a:ea typeface="+mn-ea"/>
                <a:cs typeface="Arial" charset="0"/>
              </a:rPr>
            </a:br>
            <a:r>
              <a:rPr kumimoji="0" lang="en-GB" sz="1600" b="0" i="1" u="none" strike="noStrike" kern="1200" cap="none" spc="0" normalizeH="0" baseline="0" dirty="0" smtClean="0">
                <a:ln>
                  <a:noFill/>
                </a:ln>
                <a:solidFill>
                  <a:prstClr val="black"/>
                </a:solidFill>
                <a:effectLst/>
                <a:uLnTx/>
                <a:uFillTx/>
                <a:ea typeface="+mn-ea"/>
                <a:cs typeface="Arial" charset="0"/>
              </a:rPr>
              <a:t>Kommt der net geschwënn,</a:t>
            </a:r>
            <a:br>
              <a:rPr kumimoji="0" lang="en-GB" sz="1600" b="0" i="1" u="none" strike="noStrike" kern="1200" cap="none" spc="0" normalizeH="0" baseline="0" dirty="0" smtClean="0">
                <a:ln>
                  <a:noFill/>
                </a:ln>
                <a:solidFill>
                  <a:prstClr val="black"/>
                </a:solidFill>
                <a:effectLst/>
                <a:uLnTx/>
                <a:uFillTx/>
                <a:ea typeface="+mn-ea"/>
                <a:cs typeface="Arial" charset="0"/>
              </a:rPr>
            </a:br>
            <a:r>
              <a:rPr kumimoji="0" lang="en-GB" sz="1600" b="0" i="1" u="none" strike="noStrike" kern="1200" cap="none" spc="0" normalizeH="0" baseline="0" dirty="0" smtClean="0">
                <a:ln>
                  <a:noFill/>
                </a:ln>
                <a:solidFill>
                  <a:prstClr val="black"/>
                </a:solidFill>
                <a:effectLst/>
                <a:uLnTx/>
                <a:uFillTx/>
                <a:ea typeface="+mn-ea"/>
                <a:cs typeface="Arial" charset="0"/>
              </a:rPr>
              <a:t>D'Féiss ginn ons dënn.</a:t>
            </a:r>
            <a:br>
              <a:rPr kumimoji="0" lang="en-GB" sz="1600" b="0" i="1" u="none" strike="noStrike" kern="1200" cap="none" spc="0" normalizeH="0" baseline="0" dirty="0" smtClean="0">
                <a:ln>
                  <a:noFill/>
                </a:ln>
                <a:solidFill>
                  <a:prstClr val="black"/>
                </a:solidFill>
                <a:effectLst/>
                <a:uLnTx/>
                <a:uFillTx/>
                <a:ea typeface="+mn-ea"/>
                <a:cs typeface="Arial" charset="0"/>
              </a:rPr>
            </a:br>
            <a:r>
              <a:rPr kumimoji="0" lang="en-GB" sz="1600" b="0" i="1" u="none" strike="noStrike" kern="1200" cap="none" spc="0" normalizeH="0" baseline="0" dirty="0" smtClean="0">
                <a:ln>
                  <a:noFill/>
                </a:ln>
                <a:solidFill>
                  <a:prstClr val="black"/>
                </a:solidFill>
                <a:effectLst/>
                <a:uLnTx/>
                <a:uFillTx/>
                <a:ea typeface="+mn-ea"/>
                <a:cs typeface="Arial" charset="0"/>
              </a:rPr>
              <a:t>Kommt Der net gewëss,</a:t>
            </a:r>
            <a:br>
              <a:rPr kumimoji="0" lang="en-GB" sz="1600" b="0" i="1" u="none" strike="noStrike" kern="1200" cap="none" spc="0" normalizeH="0" baseline="0" dirty="0" smtClean="0">
                <a:ln>
                  <a:noFill/>
                </a:ln>
                <a:solidFill>
                  <a:prstClr val="black"/>
                </a:solidFill>
                <a:effectLst/>
                <a:uLnTx/>
                <a:uFillTx/>
                <a:ea typeface="+mn-ea"/>
                <a:cs typeface="Arial" charset="0"/>
              </a:rPr>
            </a:br>
            <a:r>
              <a:rPr kumimoji="0" lang="en-GB" sz="1600" b="0" i="1" u="none" strike="noStrike" kern="1200" cap="none" spc="0" normalizeH="0" baseline="0" dirty="0" smtClean="0">
                <a:ln>
                  <a:noFill/>
                </a:ln>
                <a:solidFill>
                  <a:prstClr val="black"/>
                </a:solidFill>
                <a:effectLst/>
                <a:uLnTx/>
                <a:uFillTx/>
                <a:ea typeface="+mn-ea"/>
                <a:cs typeface="Arial" charset="0"/>
              </a:rPr>
              <a:t>Da kritt Der e Schouss voll Nëss.</a:t>
            </a:r>
            <a:endParaRPr kumimoji="0" lang="en-GB" sz="1600" b="0" i="0" u="none" strike="noStrike" kern="1200" cap="none" spc="0" normalizeH="0" baseline="0" dirty="0">
              <a:ln>
                <a:noFill/>
              </a:ln>
              <a:solidFill>
                <a:prstClr val="black"/>
              </a:solidFill>
              <a:effectLst/>
              <a:uLnTx/>
              <a:uFillTx/>
              <a:ea typeface="+mn-ea"/>
              <a:cs typeface="Arial" charset="0"/>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74192" y="2149499"/>
            <a:ext cx="4737008" cy="3179815"/>
          </a:xfrm>
          <a:prstGeom prst="rect">
            <a:avLst/>
          </a:prstGeom>
          <a:ln>
            <a:noFill/>
          </a:ln>
          <a:effectLst>
            <a:outerShdw blurRad="292100" dist="139700" dir="2700000" algn="tl" rotWithShape="0">
              <a:srgbClr val="333333">
                <a:alpha val="65000"/>
              </a:srgbClr>
            </a:outerShdw>
          </a:effectLst>
        </p:spPr>
      </p:pic>
      <p:pic>
        <p:nvPicPr>
          <p:cNvPr id="3" name="HergottsBliesch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29400" y="5593880"/>
            <a:ext cx="609600" cy="609600"/>
          </a:xfrm>
          <a:prstGeom prst="rect">
            <a:avLst/>
          </a:prstGeom>
        </p:spPr>
      </p:pic>
    </p:spTree>
    <p:extLst>
      <p:ext uri="{BB962C8B-B14F-4D97-AF65-F5344CB8AC3E}">
        <p14:creationId xmlns:p14="http://schemas.microsoft.com/office/powerpoint/2010/main" val="32865836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6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cap="none" dirty="0" smtClean="0">
                <a:solidFill>
                  <a:srgbClr val="FF0000"/>
                </a:solidFill>
              </a:rPr>
              <a:t>Contents</a:t>
            </a:r>
            <a:endParaRPr lang="en-US" cap="none" dirty="0">
              <a:solidFill>
                <a:srgbClr val="FF0000"/>
              </a:solidFill>
            </a:endParaRPr>
          </a:p>
        </p:txBody>
      </p:sp>
      <p:sp>
        <p:nvSpPr>
          <p:cNvPr id="5" name="Espace réservé du contenu 2"/>
          <p:cNvSpPr txBox="1">
            <a:spLocks noGrp="1"/>
          </p:cNvSpPr>
          <p:nvPr>
            <p:ph sz="half" idx="14"/>
          </p:nvPr>
        </p:nvSpPr>
        <p:spPr>
          <a:xfrm>
            <a:off x="457199" y="1627199"/>
            <a:ext cx="8150400" cy="4727126"/>
          </a:xfrm>
          <a:prstGeom prst="rect">
            <a:avLst/>
          </a:prstGeom>
        </p:spPr>
        <p:txBody>
          <a:bodyPr numCol="1"/>
          <a:lstStyle>
            <a:lvl1pPr marL="268288" indent="-268288" algn="l" defTabSz="914400" rtl="0" eaLnBrk="1" latinLnBrk="0" hangingPunct="1">
              <a:lnSpc>
                <a:spcPts val="1800"/>
              </a:lnSpc>
              <a:spcBef>
                <a:spcPct val="20000"/>
              </a:spcBef>
              <a:buFontTx/>
              <a:buBlip>
                <a:blip r:embed="rId3"/>
              </a:buBlip>
              <a:defRPr sz="1800" kern="1200">
                <a:solidFill>
                  <a:schemeClr val="tx1"/>
                </a:solidFill>
                <a:latin typeface="+mn-lt"/>
                <a:ea typeface="+mn-ea"/>
                <a:cs typeface="+mn-cs"/>
              </a:defRPr>
            </a:lvl1pPr>
            <a:lvl2pPr marL="446088" indent="-177800" algn="l" defTabSz="914400" rtl="0" eaLnBrk="1" latinLnBrk="0" hangingPunct="1">
              <a:lnSpc>
                <a:spcPts val="1800"/>
              </a:lnSpc>
              <a:spcBef>
                <a:spcPct val="20000"/>
              </a:spcBef>
              <a:buClr>
                <a:srgbClr val="ED1C24"/>
              </a:buClr>
              <a:buFont typeface="Arial" pitchFamily="34" charset="0"/>
              <a:buChar char="•"/>
              <a:tabLst>
                <a:tab pos="446088" algn="l"/>
              </a:tabLst>
              <a:defRPr sz="1700" kern="1200">
                <a:solidFill>
                  <a:schemeClr val="tx1"/>
                </a:solidFill>
                <a:latin typeface="+mn-lt"/>
                <a:ea typeface="+mn-ea"/>
                <a:cs typeface="+mn-cs"/>
              </a:defRPr>
            </a:lvl2pPr>
            <a:lvl3pPr marL="623888" indent="-177800" algn="l" defTabSz="914400" rtl="0" eaLnBrk="1" latinLnBrk="0" hangingPunct="1">
              <a:lnSpc>
                <a:spcPts val="1800"/>
              </a:lnSpc>
              <a:spcBef>
                <a:spcPct val="20000"/>
              </a:spcBef>
              <a:buClr>
                <a:srgbClr val="0099FF"/>
              </a:buClr>
              <a:buFont typeface="Calibri" pitchFamily="34" charset="0"/>
              <a:buChar char="-"/>
              <a:tabLst>
                <a:tab pos="900113" algn="l"/>
              </a:tabLst>
              <a:defRPr sz="1600" kern="1200">
                <a:solidFill>
                  <a:schemeClr val="tx1"/>
                </a:solidFill>
                <a:latin typeface="+mn-lt"/>
                <a:ea typeface="+mn-ea"/>
                <a:cs typeface="+mn-cs"/>
              </a:defRPr>
            </a:lvl3pPr>
            <a:lvl4pPr marL="803275" indent="-179388" algn="l" defTabSz="914400" rtl="0" eaLnBrk="1" latinLnBrk="0" hangingPunct="1">
              <a:lnSpc>
                <a:spcPts val="1800"/>
              </a:lnSpc>
              <a:spcBef>
                <a:spcPct val="20000"/>
              </a:spcBef>
              <a:buClr>
                <a:srgbClr val="7F7F7F"/>
              </a:buClr>
              <a:buFont typeface="Arial" pitchFamily="34" charset="0"/>
              <a:buChar char="-"/>
              <a:defRPr sz="1600" kern="1200">
                <a:solidFill>
                  <a:schemeClr val="tx1"/>
                </a:solidFill>
                <a:latin typeface="+mn-lt"/>
                <a:ea typeface="+mn-ea"/>
                <a:cs typeface="+mn-cs"/>
              </a:defRPr>
            </a:lvl4pPr>
            <a:lvl5pPr marL="989013" indent="-185738" algn="l" defTabSz="914400" rtl="0" eaLnBrk="1" latinLnBrk="0" hangingPunct="1">
              <a:lnSpc>
                <a:spcPts val="1800"/>
              </a:lnSpc>
              <a:spcBef>
                <a:spcPct val="20000"/>
              </a:spcBef>
              <a:buFont typeface="Arial" pitchFamily="34" charset="0"/>
              <a:buChar char="»"/>
              <a:tabLst>
                <a:tab pos="1166813" algn="l"/>
              </a:tabLst>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0000">
              <a:lnSpc>
                <a:spcPct val="100000"/>
              </a:lnSpc>
              <a:spcBef>
                <a:spcPts val="0"/>
              </a:spcBef>
            </a:pPr>
            <a:r>
              <a:rPr lang="en-GB" dirty="0" smtClean="0">
                <a:cs typeface="Arial" charset="0"/>
              </a:rPr>
              <a:t>At a Glance</a:t>
            </a:r>
            <a:br>
              <a:rPr lang="en-GB" dirty="0" smtClean="0">
                <a:cs typeface="Arial" charset="0"/>
              </a:rPr>
            </a:br>
            <a:endParaRPr lang="en-GB" sz="600" dirty="0" smtClean="0">
              <a:cs typeface="Arial" charset="0"/>
            </a:endParaRPr>
          </a:p>
          <a:p>
            <a:pPr marL="270000">
              <a:lnSpc>
                <a:spcPct val="100000"/>
              </a:lnSpc>
              <a:spcBef>
                <a:spcPts val="0"/>
              </a:spcBef>
            </a:pPr>
            <a:r>
              <a:rPr lang="en-GB" dirty="0" smtClean="0">
                <a:cs typeface="Arial" charset="0"/>
              </a:rPr>
              <a:t>Geography</a:t>
            </a:r>
            <a:br>
              <a:rPr lang="en-GB" dirty="0" smtClean="0">
                <a:cs typeface="Arial" charset="0"/>
              </a:rPr>
            </a:br>
            <a:endParaRPr lang="en-GB" sz="600" dirty="0" smtClean="0">
              <a:cs typeface="Arial" charset="0"/>
            </a:endParaRPr>
          </a:p>
          <a:p>
            <a:pPr marL="270000">
              <a:lnSpc>
                <a:spcPct val="100000"/>
              </a:lnSpc>
              <a:spcBef>
                <a:spcPts val="0"/>
              </a:spcBef>
            </a:pPr>
            <a:r>
              <a:rPr lang="en-GB" dirty="0" smtClean="0">
                <a:cs typeface="Arial" charset="0"/>
              </a:rPr>
              <a:t>Political System</a:t>
            </a:r>
            <a:br>
              <a:rPr lang="en-GB" dirty="0" smtClean="0">
                <a:cs typeface="Arial" charset="0"/>
              </a:rPr>
            </a:br>
            <a:endParaRPr lang="en-GB" sz="600" dirty="0" smtClean="0">
              <a:cs typeface="Arial" charset="0"/>
            </a:endParaRPr>
          </a:p>
          <a:p>
            <a:pPr marL="270000">
              <a:lnSpc>
                <a:spcPct val="100000"/>
              </a:lnSpc>
              <a:spcBef>
                <a:spcPts val="0"/>
              </a:spcBef>
            </a:pPr>
            <a:r>
              <a:rPr lang="en-GB" dirty="0" smtClean="0">
                <a:cs typeface="Arial" charset="0"/>
              </a:rPr>
              <a:t>Luxembourg in the World</a:t>
            </a:r>
            <a:br>
              <a:rPr lang="en-GB" dirty="0" smtClean="0">
                <a:cs typeface="Arial" charset="0"/>
              </a:rPr>
            </a:br>
            <a:endParaRPr lang="en-GB" sz="600" dirty="0" smtClean="0">
              <a:cs typeface="Arial" charset="0"/>
            </a:endParaRPr>
          </a:p>
          <a:p>
            <a:pPr marL="270000">
              <a:lnSpc>
                <a:spcPct val="100000"/>
              </a:lnSpc>
              <a:spcBef>
                <a:spcPts val="0"/>
              </a:spcBef>
            </a:pPr>
            <a:r>
              <a:rPr lang="en-GB" dirty="0" smtClean="0">
                <a:cs typeface="Arial" charset="0"/>
              </a:rPr>
              <a:t>History</a:t>
            </a:r>
          </a:p>
          <a:p>
            <a:pPr marL="270000">
              <a:lnSpc>
                <a:spcPct val="100000"/>
              </a:lnSpc>
              <a:spcBef>
                <a:spcPts val="0"/>
              </a:spcBef>
              <a:buFontTx/>
              <a:buNone/>
            </a:pPr>
            <a:endParaRPr lang="en-GB" sz="600" dirty="0" smtClean="0">
              <a:cs typeface="Arial" charset="0"/>
            </a:endParaRPr>
          </a:p>
          <a:p>
            <a:pPr marL="270000">
              <a:lnSpc>
                <a:spcPct val="100000"/>
              </a:lnSpc>
              <a:spcBef>
                <a:spcPts val="0"/>
              </a:spcBef>
            </a:pPr>
            <a:r>
              <a:rPr lang="en-GB" dirty="0" smtClean="0">
                <a:cs typeface="Arial" charset="0"/>
              </a:rPr>
              <a:t>Population</a:t>
            </a:r>
            <a:br>
              <a:rPr lang="en-GB" dirty="0" smtClean="0">
                <a:cs typeface="Arial" charset="0"/>
              </a:rPr>
            </a:br>
            <a:endParaRPr lang="en-GB" sz="600" dirty="0" smtClean="0">
              <a:cs typeface="Arial" charset="0"/>
            </a:endParaRPr>
          </a:p>
          <a:p>
            <a:pPr marL="270000">
              <a:lnSpc>
                <a:spcPct val="100000"/>
              </a:lnSpc>
              <a:spcBef>
                <a:spcPts val="0"/>
              </a:spcBef>
            </a:pPr>
            <a:r>
              <a:rPr lang="en-GB" dirty="0" smtClean="0">
                <a:cs typeface="Arial" charset="0"/>
              </a:rPr>
              <a:t>Values of the Luxembourg people</a:t>
            </a:r>
          </a:p>
          <a:p>
            <a:pPr marL="270000">
              <a:lnSpc>
                <a:spcPct val="100000"/>
              </a:lnSpc>
              <a:spcBef>
                <a:spcPts val="0"/>
              </a:spcBef>
              <a:buFontTx/>
              <a:buNone/>
            </a:pPr>
            <a:endParaRPr lang="en-GB" sz="600" dirty="0" smtClean="0">
              <a:cs typeface="Arial" charset="0"/>
            </a:endParaRPr>
          </a:p>
          <a:p>
            <a:pPr marL="270000">
              <a:lnSpc>
                <a:spcPct val="100000"/>
              </a:lnSpc>
              <a:spcBef>
                <a:spcPts val="0"/>
              </a:spcBef>
            </a:pPr>
            <a:r>
              <a:rPr lang="en-GB" dirty="0" smtClean="0">
                <a:cs typeface="Arial" charset="0"/>
              </a:rPr>
              <a:t>Linguistic Situation</a:t>
            </a:r>
          </a:p>
          <a:p>
            <a:pPr marL="270000">
              <a:lnSpc>
                <a:spcPct val="100000"/>
              </a:lnSpc>
              <a:spcBef>
                <a:spcPts val="0"/>
              </a:spcBef>
              <a:buFontTx/>
              <a:buNone/>
            </a:pPr>
            <a:endParaRPr lang="en-GB" sz="600" dirty="0" smtClean="0">
              <a:cs typeface="Arial" charset="0"/>
            </a:endParaRPr>
          </a:p>
          <a:p>
            <a:pPr marL="270000">
              <a:lnSpc>
                <a:spcPct val="100000"/>
              </a:lnSpc>
              <a:spcBef>
                <a:spcPts val="0"/>
              </a:spcBef>
            </a:pPr>
            <a:r>
              <a:rPr lang="en-GB" dirty="0" smtClean="0">
                <a:cs typeface="Arial" charset="0"/>
              </a:rPr>
              <a:t>National Symbols</a:t>
            </a:r>
          </a:p>
          <a:p>
            <a:pPr marL="270000">
              <a:lnSpc>
                <a:spcPct val="100000"/>
              </a:lnSpc>
              <a:spcBef>
                <a:spcPts val="0"/>
              </a:spcBef>
              <a:buFontTx/>
              <a:buNone/>
            </a:pPr>
            <a:endParaRPr lang="en-GB" sz="600" dirty="0" smtClean="0">
              <a:cs typeface="Arial" charset="0"/>
            </a:endParaRPr>
          </a:p>
          <a:p>
            <a:pPr marL="270000">
              <a:lnSpc>
                <a:spcPct val="100000"/>
              </a:lnSpc>
              <a:spcBef>
                <a:spcPts val="0"/>
              </a:spcBef>
            </a:pPr>
            <a:r>
              <a:rPr lang="en-GB" dirty="0" smtClean="0">
                <a:cs typeface="Arial" charset="0"/>
              </a:rPr>
              <a:t>Festivals and Traditions</a:t>
            </a:r>
          </a:p>
          <a:p>
            <a:pPr marL="1712" indent="0">
              <a:lnSpc>
                <a:spcPct val="100000"/>
              </a:lnSpc>
              <a:spcBef>
                <a:spcPts val="0"/>
              </a:spcBef>
              <a:buNone/>
            </a:pPr>
            <a:endParaRPr lang="en-GB" sz="600" dirty="0" smtClean="0">
              <a:cs typeface="Arial" charset="0"/>
            </a:endParaRPr>
          </a:p>
          <a:p>
            <a:pPr marL="270000">
              <a:lnSpc>
                <a:spcPct val="100000"/>
              </a:lnSpc>
              <a:spcBef>
                <a:spcPts val="0"/>
              </a:spcBef>
            </a:pPr>
            <a:r>
              <a:rPr lang="en-GB" dirty="0" smtClean="0">
                <a:cs typeface="Arial" charset="0"/>
              </a:rPr>
              <a:t>Famous Luxembourg people</a:t>
            </a:r>
            <a:br>
              <a:rPr lang="en-GB" dirty="0" smtClean="0">
                <a:cs typeface="Arial" charset="0"/>
              </a:rPr>
            </a:br>
            <a:endParaRPr lang="en-GB" sz="600" dirty="0" smtClean="0">
              <a:cs typeface="Arial" charset="0"/>
            </a:endParaRPr>
          </a:p>
          <a:p>
            <a:pPr marL="270000">
              <a:lnSpc>
                <a:spcPct val="100000"/>
              </a:lnSpc>
              <a:spcBef>
                <a:spcPts val="0"/>
              </a:spcBef>
            </a:pPr>
            <a:r>
              <a:rPr lang="en-GB" dirty="0" smtClean="0">
                <a:cs typeface="Arial" charset="0"/>
              </a:rPr>
              <a:t>Did you know that…?</a:t>
            </a:r>
          </a:p>
          <a:p>
            <a:pPr marL="0" indent="0">
              <a:lnSpc>
                <a:spcPts val="2600"/>
              </a:lnSpc>
              <a:buNone/>
            </a:pPr>
            <a:endParaRPr lang="en-GB" sz="1600"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7075" y="585314"/>
            <a:ext cx="3360524" cy="1298977"/>
          </a:xfrm>
          <a:prstGeom prst="rect">
            <a:avLst/>
          </a:prstGeom>
        </p:spPr>
      </p:pic>
    </p:spTree>
    <p:extLst>
      <p:ext uri="{BB962C8B-B14F-4D97-AF65-F5344CB8AC3E}">
        <p14:creationId xmlns:p14="http://schemas.microsoft.com/office/powerpoint/2010/main" val="7051700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cap="none" dirty="0" smtClean="0">
                <a:solidFill>
                  <a:schemeClr val="accent2"/>
                </a:solidFill>
              </a:rPr>
              <a:t>Festivals and Traditions</a:t>
            </a:r>
            <a:endParaRPr lang="en-GB" cap="none" dirty="0">
              <a:solidFill>
                <a:schemeClr val="accent2"/>
              </a:solidFill>
            </a:endParaRPr>
          </a:p>
        </p:txBody>
      </p:sp>
      <p:sp>
        <p:nvSpPr>
          <p:cNvPr id="4" name="Text Placeholder 4"/>
          <p:cNvSpPr>
            <a:spLocks noGrp="1"/>
          </p:cNvSpPr>
          <p:nvPr>
            <p:ph type="body" sz="quarter" idx="17"/>
          </p:nvPr>
        </p:nvSpPr>
        <p:spPr>
          <a:xfrm>
            <a:off x="457200" y="1132868"/>
            <a:ext cx="8154000" cy="315912"/>
          </a:xfrm>
        </p:spPr>
        <p:txBody>
          <a:bodyPr/>
          <a:lstStyle/>
          <a:p>
            <a:r>
              <a:rPr lang="en-GB" i="1" cap="none" dirty="0" smtClean="0">
                <a:solidFill>
                  <a:schemeClr val="accent1"/>
                </a:solidFill>
              </a:rPr>
              <a:t>Fuesend, </a:t>
            </a:r>
            <a:r>
              <a:rPr lang="en-GB" b="0" cap="none" dirty="0" smtClean="0">
                <a:solidFill>
                  <a:schemeClr val="accent1"/>
                </a:solidFill>
              </a:rPr>
              <a:t>Carnival, from 2 February to Ash Wednesday</a:t>
            </a:r>
            <a:endParaRPr lang="en-GB" b="0" cap="none" dirty="0">
              <a:solidFill>
                <a:schemeClr val="accent1"/>
              </a:solidFill>
            </a:endParaRPr>
          </a:p>
        </p:txBody>
      </p:sp>
      <p:pic>
        <p:nvPicPr>
          <p:cNvPr id="8" name="Picture 2" descr="X:\Powerpoint Luxembourg\PHOTOS\Connaitre\slide34-129880.jpg"/>
          <p:cNvPicPr>
            <a:picLocks noChangeAspect="1" noChangeArrowheads="1"/>
          </p:cNvPicPr>
          <p:nvPr/>
        </p:nvPicPr>
        <p:blipFill>
          <a:blip r:embed="rId3" cstate="print"/>
          <a:srcRect/>
          <a:stretch>
            <a:fillRect/>
          </a:stretch>
        </p:blipFill>
        <p:spPr bwMode="auto">
          <a:xfrm>
            <a:off x="3211068" y="1946400"/>
            <a:ext cx="5400132" cy="3858863"/>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51247" r="4801"/>
          <a:stretch/>
        </p:blipFill>
        <p:spPr>
          <a:xfrm>
            <a:off x="457200" y="1946400"/>
            <a:ext cx="2592288" cy="38588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425583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cap="none" dirty="0" smtClean="0">
                <a:solidFill>
                  <a:schemeClr val="accent2"/>
                </a:solidFill>
              </a:rPr>
              <a:t>Festivals and Traditions</a:t>
            </a:r>
            <a:endParaRPr lang="en-GB" cap="none" dirty="0">
              <a:solidFill>
                <a:schemeClr val="accent2"/>
              </a:solidFill>
            </a:endParaRPr>
          </a:p>
        </p:txBody>
      </p:sp>
      <p:sp>
        <p:nvSpPr>
          <p:cNvPr id="4" name="Text Placeholder 4"/>
          <p:cNvSpPr>
            <a:spLocks noGrp="1"/>
          </p:cNvSpPr>
          <p:nvPr>
            <p:ph type="body" sz="quarter" idx="17"/>
          </p:nvPr>
        </p:nvSpPr>
        <p:spPr>
          <a:xfrm>
            <a:off x="457200" y="1132868"/>
            <a:ext cx="8154000" cy="315912"/>
          </a:xfrm>
        </p:spPr>
        <p:txBody>
          <a:bodyPr/>
          <a:lstStyle/>
          <a:p>
            <a:r>
              <a:rPr lang="en-GB" i="1" cap="none" dirty="0" smtClean="0">
                <a:solidFill>
                  <a:schemeClr val="accent1"/>
                </a:solidFill>
              </a:rPr>
              <a:t>Buergbrennen, </a:t>
            </a:r>
            <a:r>
              <a:rPr lang="en-GB" b="0" cap="none" dirty="0" smtClean="0">
                <a:solidFill>
                  <a:schemeClr val="accent1"/>
                </a:solidFill>
              </a:rPr>
              <a:t>driving out the winter, first Sunday of Lent</a:t>
            </a:r>
            <a:endParaRPr lang="en-GB" b="0" cap="none" dirty="0">
              <a:solidFill>
                <a:schemeClr val="accent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2060846"/>
            <a:ext cx="2468514" cy="367737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9060" y="2064934"/>
            <a:ext cx="5472140" cy="36732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434645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cap="none" dirty="0" smtClean="0">
                <a:solidFill>
                  <a:schemeClr val="accent2"/>
                </a:solidFill>
              </a:rPr>
              <a:t>Festivals and Traditions</a:t>
            </a:r>
            <a:endParaRPr lang="en-GB" cap="none" dirty="0">
              <a:solidFill>
                <a:schemeClr val="accent2"/>
              </a:solidFill>
            </a:endParaRPr>
          </a:p>
        </p:txBody>
      </p:sp>
      <p:sp>
        <p:nvSpPr>
          <p:cNvPr id="4" name="Text Placeholder 4"/>
          <p:cNvSpPr>
            <a:spLocks noGrp="1"/>
          </p:cNvSpPr>
          <p:nvPr>
            <p:ph type="body" sz="quarter" idx="17"/>
          </p:nvPr>
        </p:nvSpPr>
        <p:spPr>
          <a:xfrm>
            <a:off x="457199" y="1132868"/>
            <a:ext cx="8300265" cy="315912"/>
          </a:xfrm>
        </p:spPr>
        <p:txBody>
          <a:bodyPr/>
          <a:lstStyle/>
          <a:p>
            <a:r>
              <a:rPr lang="en-GB" i="1" cap="none" dirty="0" smtClean="0">
                <a:solidFill>
                  <a:schemeClr val="accent1"/>
                </a:solidFill>
              </a:rPr>
              <a:t>Bretzelsonndeg, </a:t>
            </a:r>
            <a:r>
              <a:rPr lang="en-GB" b="0" cap="none" dirty="0" smtClean="0">
                <a:solidFill>
                  <a:schemeClr val="accent1"/>
                </a:solidFill>
              </a:rPr>
              <a:t>Pretzel Sunday, 4</a:t>
            </a:r>
            <a:r>
              <a:rPr lang="en-GB" b="0" cap="none" baseline="30000" dirty="0" smtClean="0">
                <a:solidFill>
                  <a:schemeClr val="accent1"/>
                </a:solidFill>
              </a:rPr>
              <a:t>th</a:t>
            </a:r>
            <a:r>
              <a:rPr lang="en-GB" b="0" cap="none" dirty="0" smtClean="0">
                <a:solidFill>
                  <a:schemeClr val="accent1"/>
                </a:solidFill>
              </a:rPr>
              <a:t> Sunday of Lent</a:t>
            </a:r>
            <a:endParaRPr lang="en-GB" b="0" cap="none" dirty="0">
              <a:solidFill>
                <a:schemeClr val="accent1"/>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2127" y="1938487"/>
            <a:ext cx="5339716" cy="3645394"/>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31999" t="877" r="16209" b="-877"/>
          <a:stretch/>
        </p:blipFill>
        <p:spPr>
          <a:xfrm>
            <a:off x="457200" y="1938487"/>
            <a:ext cx="2664296" cy="36453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057647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fr-LU" cap="none" dirty="0">
                <a:solidFill>
                  <a:schemeClr val="accent2"/>
                </a:solidFill>
              </a:rPr>
              <a:t>Festivals and Traditions</a:t>
            </a:r>
          </a:p>
        </p:txBody>
      </p:sp>
      <p:sp>
        <p:nvSpPr>
          <p:cNvPr id="4" name="Text Placeholder 4"/>
          <p:cNvSpPr>
            <a:spLocks noGrp="1"/>
          </p:cNvSpPr>
          <p:nvPr>
            <p:ph type="body" sz="quarter" idx="17"/>
          </p:nvPr>
        </p:nvSpPr>
        <p:spPr>
          <a:xfrm>
            <a:off x="457199" y="1132868"/>
            <a:ext cx="8300265" cy="315912"/>
          </a:xfrm>
        </p:spPr>
        <p:txBody>
          <a:bodyPr/>
          <a:lstStyle/>
          <a:p>
            <a:r>
              <a:rPr lang="fr-LU" i="1" cap="none" dirty="0" smtClean="0">
                <a:solidFill>
                  <a:schemeClr val="accent1"/>
                </a:solidFill>
              </a:rPr>
              <a:t>Oktav </a:t>
            </a:r>
            <a:r>
              <a:rPr lang="fr-LU" cap="none" dirty="0" smtClean="0">
                <a:solidFill>
                  <a:schemeClr val="accent1"/>
                </a:solidFill>
              </a:rPr>
              <a:t>and</a:t>
            </a:r>
            <a:r>
              <a:rPr lang="fr-LU" i="1" cap="none" dirty="0" smtClean="0">
                <a:solidFill>
                  <a:schemeClr val="accent1"/>
                </a:solidFill>
              </a:rPr>
              <a:t> </a:t>
            </a:r>
            <a:r>
              <a:rPr lang="fr-LU" i="1" cap="none" dirty="0">
                <a:solidFill>
                  <a:schemeClr val="accent1"/>
                </a:solidFill>
              </a:rPr>
              <a:t>M</a:t>
            </a:r>
            <a:r>
              <a:rPr lang="fr-LU" i="1" cap="none" dirty="0" smtClean="0">
                <a:solidFill>
                  <a:schemeClr val="accent1"/>
                </a:solidFill>
              </a:rPr>
              <a:t>äertchen</a:t>
            </a:r>
            <a:endParaRPr lang="fr-LU" b="0" cap="none" dirty="0">
              <a:solidFill>
                <a:schemeClr val="accent1"/>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1848" y="1923969"/>
            <a:ext cx="5239537" cy="3493025"/>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199" y="1923968"/>
            <a:ext cx="2615065" cy="34930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222641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cap="none" dirty="0" smtClean="0">
                <a:solidFill>
                  <a:schemeClr val="accent2"/>
                </a:solidFill>
              </a:rPr>
              <a:t>Festivals and Traditions</a:t>
            </a:r>
            <a:endParaRPr lang="en-GB" cap="none" dirty="0">
              <a:solidFill>
                <a:schemeClr val="accent2"/>
              </a:solidFill>
            </a:endParaRPr>
          </a:p>
        </p:txBody>
      </p:sp>
      <p:sp>
        <p:nvSpPr>
          <p:cNvPr id="4" name="Text Placeholder 4"/>
          <p:cNvSpPr>
            <a:spLocks noGrp="1"/>
          </p:cNvSpPr>
          <p:nvPr>
            <p:ph type="body" sz="quarter" idx="17"/>
          </p:nvPr>
        </p:nvSpPr>
        <p:spPr>
          <a:xfrm>
            <a:off x="457199" y="1132868"/>
            <a:ext cx="8300265" cy="315912"/>
          </a:xfrm>
        </p:spPr>
        <p:txBody>
          <a:bodyPr/>
          <a:lstStyle/>
          <a:p>
            <a:r>
              <a:rPr lang="en-GB" cap="none" dirty="0" smtClean="0">
                <a:solidFill>
                  <a:schemeClr val="accent1"/>
                </a:solidFill>
              </a:rPr>
              <a:t>Echternach Hopping Procession</a:t>
            </a:r>
            <a:endParaRPr lang="en-GB" b="0" cap="none" dirty="0">
              <a:solidFill>
                <a:schemeClr val="accent1"/>
              </a:solidFill>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44750"/>
          <a:stretch/>
        </p:blipFill>
        <p:spPr>
          <a:xfrm>
            <a:off x="1670282" y="1773806"/>
            <a:ext cx="5875520" cy="38881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334055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cap="none" dirty="0" smtClean="0">
                <a:solidFill>
                  <a:schemeClr val="accent2"/>
                </a:solidFill>
              </a:rPr>
              <a:t>Festivals and Traditions</a:t>
            </a:r>
            <a:endParaRPr lang="en-GB" cap="none" dirty="0">
              <a:solidFill>
                <a:schemeClr val="accent2"/>
              </a:solidFill>
            </a:endParaRPr>
          </a:p>
        </p:txBody>
      </p:sp>
      <p:sp>
        <p:nvSpPr>
          <p:cNvPr id="4" name="Text Placeholder 4"/>
          <p:cNvSpPr>
            <a:spLocks noGrp="1"/>
          </p:cNvSpPr>
          <p:nvPr>
            <p:ph type="body" sz="quarter" idx="17"/>
          </p:nvPr>
        </p:nvSpPr>
        <p:spPr>
          <a:xfrm>
            <a:off x="457199" y="1132868"/>
            <a:ext cx="8300265" cy="315912"/>
          </a:xfrm>
        </p:spPr>
        <p:txBody>
          <a:bodyPr/>
          <a:lstStyle/>
          <a:p>
            <a:r>
              <a:rPr lang="en-GB" cap="none" dirty="0" smtClean="0">
                <a:solidFill>
                  <a:schemeClr val="accent1"/>
                </a:solidFill>
              </a:rPr>
              <a:t>National day: </a:t>
            </a:r>
            <a:r>
              <a:rPr lang="en-GB" b="0" cap="none" dirty="0" smtClean="0">
                <a:solidFill>
                  <a:schemeClr val="accent1"/>
                </a:solidFill>
              </a:rPr>
              <a:t>23</a:t>
            </a:r>
            <a:r>
              <a:rPr lang="en-GB" cap="none" dirty="0" smtClean="0">
                <a:solidFill>
                  <a:schemeClr val="accent1"/>
                </a:solidFill>
              </a:rPr>
              <a:t> </a:t>
            </a:r>
            <a:r>
              <a:rPr lang="en-GB" b="0" cap="none" dirty="0" smtClean="0">
                <a:solidFill>
                  <a:schemeClr val="accent1"/>
                </a:solidFill>
              </a:rPr>
              <a:t>June </a:t>
            </a:r>
            <a:endParaRPr lang="en-GB" b="0" cap="none" dirty="0">
              <a:solidFill>
                <a:schemeClr val="accent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3049" y="1773805"/>
            <a:ext cx="5484415" cy="3633951"/>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4683" t="17696" r="35314" b="4441"/>
          <a:stretch/>
        </p:blipFill>
        <p:spPr>
          <a:xfrm>
            <a:off x="457199" y="1773806"/>
            <a:ext cx="2710569" cy="36339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22320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cap="none" dirty="0" smtClean="0">
                <a:solidFill>
                  <a:schemeClr val="accent2"/>
                </a:solidFill>
              </a:rPr>
              <a:t>Festivals and Traditions</a:t>
            </a:r>
            <a:endParaRPr lang="en-GB" cap="none" dirty="0">
              <a:solidFill>
                <a:schemeClr val="accent2"/>
              </a:solidFill>
            </a:endParaRPr>
          </a:p>
        </p:txBody>
      </p:sp>
      <p:sp>
        <p:nvSpPr>
          <p:cNvPr id="4" name="Text Placeholder 4"/>
          <p:cNvSpPr>
            <a:spLocks noGrp="1"/>
          </p:cNvSpPr>
          <p:nvPr>
            <p:ph type="body" sz="quarter" idx="17"/>
          </p:nvPr>
        </p:nvSpPr>
        <p:spPr>
          <a:xfrm>
            <a:off x="457199" y="1132867"/>
            <a:ext cx="8300265" cy="630947"/>
          </a:xfrm>
        </p:spPr>
        <p:txBody>
          <a:bodyPr/>
          <a:lstStyle/>
          <a:p>
            <a:r>
              <a:rPr lang="en-GB" i="1" cap="none" dirty="0" smtClean="0">
                <a:solidFill>
                  <a:schemeClr val="accent1"/>
                </a:solidFill>
              </a:rPr>
              <a:t>Schueberfouer, </a:t>
            </a:r>
            <a:r>
              <a:rPr lang="en-GB" b="0" cap="none" dirty="0" smtClean="0">
                <a:solidFill>
                  <a:schemeClr val="accent1"/>
                </a:solidFill>
              </a:rPr>
              <a:t>funfair in Luxembourg City, from late August to early September</a:t>
            </a:r>
            <a:endParaRPr lang="en-GB" b="0" cap="none" dirty="0">
              <a:solidFill>
                <a:schemeClr val="accent1"/>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 y="1781713"/>
            <a:ext cx="2869070" cy="3825426"/>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3031" y="1763813"/>
            <a:ext cx="5124433" cy="38433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547404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fr-LU" cap="none" dirty="0">
                <a:solidFill>
                  <a:schemeClr val="accent2"/>
                </a:solidFill>
              </a:rPr>
              <a:t>Festivals and Traditions</a:t>
            </a:r>
          </a:p>
        </p:txBody>
      </p:sp>
      <p:sp>
        <p:nvSpPr>
          <p:cNvPr id="4" name="Text Placeholder 4"/>
          <p:cNvSpPr>
            <a:spLocks noGrp="1"/>
          </p:cNvSpPr>
          <p:nvPr>
            <p:ph type="body" sz="quarter" idx="17"/>
          </p:nvPr>
        </p:nvSpPr>
        <p:spPr>
          <a:xfrm>
            <a:off x="457199" y="1132867"/>
            <a:ext cx="8300265" cy="630947"/>
          </a:xfrm>
        </p:spPr>
        <p:txBody>
          <a:bodyPr/>
          <a:lstStyle/>
          <a:p>
            <a:r>
              <a:rPr lang="fr-LU" i="1" cap="none" dirty="0" smtClean="0">
                <a:solidFill>
                  <a:schemeClr val="accent1"/>
                </a:solidFill>
              </a:rPr>
              <a:t>Kleeschen, </a:t>
            </a:r>
            <a:r>
              <a:rPr lang="fr-LU" b="0" cap="none" dirty="0" smtClean="0">
                <a:solidFill>
                  <a:schemeClr val="accent1"/>
                </a:solidFill>
              </a:rPr>
              <a:t>St Nicholas, 6 December</a:t>
            </a:r>
            <a:endParaRPr lang="fr-LU" b="0" cap="none" dirty="0">
              <a:solidFill>
                <a:schemeClr val="accent1"/>
              </a:solidFill>
            </a:endParaRPr>
          </a:p>
        </p:txBody>
      </p:sp>
      <p:sp>
        <p:nvSpPr>
          <p:cNvPr id="6" name="ZoneTexte 8"/>
          <p:cNvSpPr txBox="1">
            <a:spLocks noChangeArrowheads="1"/>
          </p:cNvSpPr>
          <p:nvPr/>
        </p:nvSpPr>
        <p:spPr bwMode="auto">
          <a:xfrm>
            <a:off x="854637" y="1988840"/>
            <a:ext cx="3600450" cy="255454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1" u="none" strike="noStrike" kern="1200" cap="none" spc="0" normalizeH="0" baseline="0" noProof="0" dirty="0">
                <a:ln>
                  <a:noFill/>
                </a:ln>
                <a:solidFill>
                  <a:prstClr val="black"/>
                </a:solidFill>
                <a:effectLst/>
                <a:uLnTx/>
                <a:uFillTx/>
                <a:ea typeface="+mn-ea"/>
                <a:cs typeface="Arial" charset="0"/>
              </a:rPr>
              <a:t>Léiwe Kleeschen </a:t>
            </a:r>
            <a:endParaRPr kumimoji="0" lang="de-DE" sz="1600" b="1" i="1" u="none" strike="noStrike" kern="1200" cap="none" spc="0" normalizeH="0" baseline="0" noProof="0" dirty="0" smtClean="0">
              <a:ln>
                <a:noFill/>
              </a:ln>
              <a:solidFill>
                <a:prstClr val="black"/>
              </a:solidFill>
              <a:effectLst/>
              <a:uLnTx/>
              <a:uFillTx/>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600" b="0" i="1" u="none" strike="noStrike" kern="1200" cap="none" spc="0" normalizeH="0" baseline="0" noProof="0" dirty="0">
              <a:ln>
                <a:noFill/>
              </a:ln>
              <a:solidFill>
                <a:prstClr val="black"/>
              </a:solidFill>
              <a:effectLst/>
              <a:uLnTx/>
              <a:uFillTx/>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1" u="none" strike="noStrike" kern="1200" cap="none" spc="0" normalizeH="0" baseline="0" noProof="0" dirty="0">
                <a:ln>
                  <a:noFill/>
                </a:ln>
                <a:solidFill>
                  <a:prstClr val="black"/>
                </a:solidFill>
                <a:effectLst/>
                <a:uLnTx/>
                <a:uFillTx/>
                <a:ea typeface="+mn-ea"/>
                <a:cs typeface="Arial" charset="0"/>
              </a:rPr>
              <a:t>Léiwe Kleeschen, gudde Kleeschen</a:t>
            </a:r>
            <a:br>
              <a:rPr kumimoji="0" lang="de-DE" sz="1600" b="0" i="1" u="none" strike="noStrike" kern="1200" cap="none" spc="0" normalizeH="0" baseline="0" noProof="0" dirty="0">
                <a:ln>
                  <a:noFill/>
                </a:ln>
                <a:solidFill>
                  <a:prstClr val="black"/>
                </a:solidFill>
                <a:effectLst/>
                <a:uLnTx/>
                <a:uFillTx/>
                <a:ea typeface="+mn-ea"/>
                <a:cs typeface="Arial" charset="0"/>
              </a:rPr>
            </a:br>
            <a:r>
              <a:rPr kumimoji="0" lang="de-DE" sz="1600" b="0" i="1" u="none" strike="noStrike" kern="1200" cap="none" spc="0" normalizeH="0" baseline="0" noProof="0" dirty="0">
                <a:ln>
                  <a:noFill/>
                </a:ln>
                <a:solidFill>
                  <a:prstClr val="black"/>
                </a:solidFill>
                <a:effectLst/>
                <a:uLnTx/>
                <a:uFillTx/>
                <a:ea typeface="+mn-ea"/>
                <a:cs typeface="Arial" charset="0"/>
              </a:rPr>
              <a:t>Bréng eis Saachen, allerhand,</a:t>
            </a:r>
            <a:br>
              <a:rPr kumimoji="0" lang="de-DE" sz="1600" b="0" i="1" u="none" strike="noStrike" kern="1200" cap="none" spc="0" normalizeH="0" baseline="0" noProof="0" dirty="0">
                <a:ln>
                  <a:noFill/>
                </a:ln>
                <a:solidFill>
                  <a:prstClr val="black"/>
                </a:solidFill>
                <a:effectLst/>
                <a:uLnTx/>
                <a:uFillTx/>
                <a:ea typeface="+mn-ea"/>
                <a:cs typeface="Arial" charset="0"/>
              </a:rPr>
            </a:br>
            <a:r>
              <a:rPr kumimoji="0" lang="de-DE" sz="1600" b="0" i="1" u="none" strike="noStrike" kern="1200" cap="none" spc="0" normalizeH="0" baseline="0" noProof="0" dirty="0">
                <a:ln>
                  <a:noFill/>
                </a:ln>
                <a:solidFill>
                  <a:prstClr val="black"/>
                </a:solidFill>
                <a:effectLst/>
                <a:uLnTx/>
                <a:uFillTx/>
                <a:ea typeface="+mn-ea"/>
                <a:cs typeface="Arial" charset="0"/>
              </a:rPr>
              <a:t>Fir ze kucken, fir ze schmaachen,</a:t>
            </a:r>
            <a:br>
              <a:rPr kumimoji="0" lang="de-DE" sz="1600" b="0" i="1" u="none" strike="noStrike" kern="1200" cap="none" spc="0" normalizeH="0" baseline="0" noProof="0" dirty="0">
                <a:ln>
                  <a:noFill/>
                </a:ln>
                <a:solidFill>
                  <a:prstClr val="black"/>
                </a:solidFill>
                <a:effectLst/>
                <a:uLnTx/>
                <a:uFillTx/>
                <a:ea typeface="+mn-ea"/>
                <a:cs typeface="Arial" charset="0"/>
              </a:rPr>
            </a:br>
            <a:r>
              <a:rPr kumimoji="0" lang="de-DE" sz="1600" b="0" i="1" u="none" strike="noStrike" kern="1200" cap="none" spc="0" normalizeH="0" baseline="0" noProof="0" dirty="0">
                <a:ln>
                  <a:noFill/>
                </a:ln>
                <a:solidFill>
                  <a:prstClr val="black"/>
                </a:solidFill>
                <a:effectLst/>
                <a:uLnTx/>
                <a:uFillTx/>
                <a:ea typeface="+mn-ea"/>
                <a:cs typeface="Arial" charset="0"/>
              </a:rPr>
              <a:t>Aus dem schéinen Himmelsland.</a:t>
            </a:r>
            <a:br>
              <a:rPr kumimoji="0" lang="de-DE" sz="1600" b="0" i="1" u="none" strike="noStrike" kern="1200" cap="none" spc="0" normalizeH="0" baseline="0" noProof="0" dirty="0">
                <a:ln>
                  <a:noFill/>
                </a:ln>
                <a:solidFill>
                  <a:prstClr val="black"/>
                </a:solidFill>
                <a:effectLst/>
                <a:uLnTx/>
                <a:uFillTx/>
                <a:ea typeface="+mn-ea"/>
                <a:cs typeface="Arial" charset="0"/>
              </a:rPr>
            </a:br>
            <a:r>
              <a:rPr kumimoji="0" lang="de-DE" sz="1600" b="0" i="1" u="none" strike="noStrike" kern="1200" cap="none" spc="0" normalizeH="0" baseline="0" noProof="0" dirty="0">
                <a:ln>
                  <a:noFill/>
                </a:ln>
                <a:solidFill>
                  <a:prstClr val="black"/>
                </a:solidFill>
                <a:effectLst/>
                <a:uLnTx/>
                <a:uFillTx/>
                <a:ea typeface="+mn-ea"/>
                <a:cs typeface="Arial" charset="0"/>
              </a:rPr>
              <a:t>Bei der Dier do stinn eis Telleren</a:t>
            </a:r>
            <a:br>
              <a:rPr kumimoji="0" lang="de-DE" sz="1600" b="0" i="1" u="none" strike="noStrike" kern="1200" cap="none" spc="0" normalizeH="0" baseline="0" noProof="0" dirty="0">
                <a:ln>
                  <a:noFill/>
                </a:ln>
                <a:solidFill>
                  <a:prstClr val="black"/>
                </a:solidFill>
                <a:effectLst/>
                <a:uLnTx/>
                <a:uFillTx/>
                <a:ea typeface="+mn-ea"/>
                <a:cs typeface="Arial" charset="0"/>
              </a:rPr>
            </a:br>
            <a:r>
              <a:rPr kumimoji="0" lang="de-DE" sz="1600" b="0" i="1" u="none" strike="noStrike" kern="1200" cap="none" spc="0" normalizeH="0" baseline="0" noProof="0" dirty="0">
                <a:ln>
                  <a:noFill/>
                </a:ln>
                <a:solidFill>
                  <a:prstClr val="black"/>
                </a:solidFill>
                <a:effectLst/>
                <a:uLnTx/>
                <a:uFillTx/>
                <a:ea typeface="+mn-ea"/>
                <a:cs typeface="Arial" charset="0"/>
              </a:rPr>
              <a:t>Beieneen an enger Rei</a:t>
            </a:r>
            <a:br>
              <a:rPr kumimoji="0" lang="de-DE" sz="1600" b="0" i="1" u="none" strike="noStrike" kern="1200" cap="none" spc="0" normalizeH="0" baseline="0" noProof="0" dirty="0">
                <a:ln>
                  <a:noFill/>
                </a:ln>
                <a:solidFill>
                  <a:prstClr val="black"/>
                </a:solidFill>
                <a:effectLst/>
                <a:uLnTx/>
                <a:uFillTx/>
                <a:ea typeface="+mn-ea"/>
                <a:cs typeface="Arial" charset="0"/>
              </a:rPr>
            </a:br>
            <a:r>
              <a:rPr kumimoji="0" lang="de-DE" sz="1600" b="0" i="1" u="none" strike="noStrike" kern="1200" cap="none" spc="0" normalizeH="0" baseline="0" noProof="0" dirty="0">
                <a:ln>
                  <a:noFill/>
                </a:ln>
                <a:solidFill>
                  <a:prstClr val="black"/>
                </a:solidFill>
                <a:effectLst/>
                <a:uLnTx/>
                <a:uFillTx/>
                <a:ea typeface="+mn-ea"/>
                <a:cs typeface="Arial" charset="0"/>
              </a:rPr>
              <a:t>'T läit och Hee do fir Däin Iesel</a:t>
            </a:r>
            <a:br>
              <a:rPr kumimoji="0" lang="de-DE" sz="1600" b="0" i="1" u="none" strike="noStrike" kern="1200" cap="none" spc="0" normalizeH="0" baseline="0" noProof="0" dirty="0">
                <a:ln>
                  <a:noFill/>
                </a:ln>
                <a:solidFill>
                  <a:prstClr val="black"/>
                </a:solidFill>
                <a:effectLst/>
                <a:uLnTx/>
                <a:uFillTx/>
                <a:ea typeface="+mn-ea"/>
                <a:cs typeface="Arial" charset="0"/>
              </a:rPr>
            </a:br>
            <a:r>
              <a:rPr kumimoji="0" lang="de-DE" sz="1600" b="0" i="1" u="none" strike="noStrike" kern="1200" cap="none" spc="0" normalizeH="0" baseline="0" noProof="0" dirty="0">
                <a:ln>
                  <a:noFill/>
                </a:ln>
                <a:solidFill>
                  <a:prstClr val="black"/>
                </a:solidFill>
                <a:effectLst/>
                <a:uLnTx/>
                <a:uFillTx/>
                <a:ea typeface="+mn-ea"/>
                <a:cs typeface="Arial" charset="0"/>
              </a:rPr>
              <a:t>Dofir bréng ons Spillgezei. </a:t>
            </a:r>
            <a:endParaRPr kumimoji="0" lang="de-DE" sz="1600" b="0" i="0" u="none" strike="noStrike" kern="1200" cap="none" spc="0" normalizeH="0" baseline="0" noProof="0" dirty="0">
              <a:ln>
                <a:noFill/>
              </a:ln>
              <a:solidFill>
                <a:prstClr val="black"/>
              </a:solidFill>
              <a:effectLst/>
              <a:uLnTx/>
              <a:uFillTx/>
              <a:ea typeface="+mn-ea"/>
              <a:cs typeface="Arial" charset="0"/>
            </a:endParaRPr>
          </a:p>
        </p:txBody>
      </p:sp>
      <p:pic>
        <p:nvPicPr>
          <p:cNvPr id="7" name="Picture 3" descr="X:\Powerpoint Luxembourg\PHOTOS\DL_168891.jpg"/>
          <p:cNvPicPr>
            <a:picLocks noChangeAspect="1" noChangeArrowheads="1"/>
          </p:cNvPicPr>
          <p:nvPr/>
        </p:nvPicPr>
        <p:blipFill>
          <a:blip r:embed="rId5" cstate="print"/>
          <a:srcRect/>
          <a:stretch>
            <a:fillRect/>
          </a:stretch>
        </p:blipFill>
        <p:spPr bwMode="auto">
          <a:xfrm>
            <a:off x="4351795" y="1628800"/>
            <a:ext cx="4200077" cy="3434318"/>
          </a:xfrm>
          <a:prstGeom prst="rect">
            <a:avLst/>
          </a:prstGeom>
          <a:ln>
            <a:noFill/>
          </a:ln>
          <a:effectLst>
            <a:outerShdw blurRad="292100" dist="139700" dir="2700000" algn="tl" rotWithShape="0">
              <a:srgbClr val="333333">
                <a:alpha val="65000"/>
              </a:srgbClr>
            </a:outerShdw>
          </a:effectLst>
        </p:spPr>
      </p:pic>
      <p:pic>
        <p:nvPicPr>
          <p:cNvPr id="3" name="Léiwe Kleeschen, Gudde Kleesch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51795" y="5559051"/>
            <a:ext cx="609600" cy="609600"/>
          </a:xfrm>
          <a:prstGeom prst="rect">
            <a:avLst/>
          </a:prstGeom>
        </p:spPr>
      </p:pic>
    </p:spTree>
    <p:extLst>
      <p:ext uri="{BB962C8B-B14F-4D97-AF65-F5344CB8AC3E}">
        <p14:creationId xmlns:p14="http://schemas.microsoft.com/office/powerpoint/2010/main" val="6079619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14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cap="none" dirty="0" smtClean="0">
                <a:solidFill>
                  <a:schemeClr val="accent2"/>
                </a:solidFill>
              </a:rPr>
              <a:t>Famous Luxembourg People</a:t>
            </a:r>
            <a:endParaRPr lang="en-GB" cap="none" dirty="0">
              <a:solidFill>
                <a:schemeClr val="accent2"/>
              </a:solidFill>
            </a:endParaRPr>
          </a:p>
        </p:txBody>
      </p:sp>
      <p:pic>
        <p:nvPicPr>
          <p:cNvPr id="8" name="Picture 4" descr="D:\collage\sip_160954.jpg"/>
          <p:cNvPicPr>
            <a:picLocks noChangeAspect="1" noChangeArrowheads="1"/>
          </p:cNvPicPr>
          <p:nvPr/>
        </p:nvPicPr>
        <p:blipFill>
          <a:blip r:embed="rId3" cstate="print"/>
          <a:srcRect/>
          <a:stretch>
            <a:fillRect/>
          </a:stretch>
        </p:blipFill>
        <p:spPr bwMode="auto">
          <a:xfrm>
            <a:off x="457744" y="3949320"/>
            <a:ext cx="2564400" cy="1706746"/>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8759" t="5359" b="4888"/>
          <a:stretch/>
        </p:blipFill>
        <p:spPr>
          <a:xfrm>
            <a:off x="3286175" y="1347463"/>
            <a:ext cx="2506562" cy="1668832"/>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t="12200" b="42279"/>
          <a:stretch/>
        </p:blipFill>
        <p:spPr>
          <a:xfrm>
            <a:off x="6056570" y="3942147"/>
            <a:ext cx="2565880" cy="1712831"/>
          </a:xfrm>
          <a:prstGeom prst="rect">
            <a:avLst/>
          </a:prstGeom>
          <a:ln>
            <a:noFill/>
          </a:ln>
          <a:effectLst>
            <a:outerShdw blurRad="292100" dist="139700" dir="2700000" algn="tl" rotWithShape="0">
              <a:srgbClr val="333333">
                <a:alpha val="65000"/>
              </a:srgbClr>
            </a:outerShdw>
          </a:effectLst>
        </p:spPr>
      </p:pic>
      <p:sp>
        <p:nvSpPr>
          <p:cNvPr id="15" name="ZoneTexte 14"/>
          <p:cNvSpPr txBox="1">
            <a:spLocks noChangeArrowheads="1"/>
          </p:cNvSpPr>
          <p:nvPr/>
        </p:nvSpPr>
        <p:spPr bwMode="auto">
          <a:xfrm>
            <a:off x="3801626" y="3052362"/>
            <a:ext cx="1475660" cy="276999"/>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dirty="0" smtClean="0">
                <a:ln>
                  <a:noFill/>
                </a:ln>
                <a:solidFill>
                  <a:prstClr val="black"/>
                </a:solidFill>
                <a:effectLst/>
                <a:uLnTx/>
                <a:uFillTx/>
                <a:latin typeface="Calibri"/>
                <a:ea typeface="+mn-ea"/>
                <a:cs typeface="Arial" charset="0"/>
              </a:rPr>
              <a:t>Jean-Claude Juncker</a:t>
            </a:r>
            <a:endParaRPr kumimoji="0" lang="en-GB" sz="1200" b="1" i="0" u="none" strike="noStrike" kern="1200" cap="none" spc="0" normalizeH="0" baseline="0" dirty="0">
              <a:ln>
                <a:noFill/>
              </a:ln>
              <a:solidFill>
                <a:prstClr val="black"/>
              </a:solidFill>
              <a:effectLst/>
              <a:uLnTx/>
              <a:uFillTx/>
              <a:latin typeface="Calibri"/>
              <a:ea typeface="+mn-ea"/>
              <a:cs typeface="Arial" charset="0"/>
            </a:endParaRPr>
          </a:p>
        </p:txBody>
      </p:sp>
      <p:sp>
        <p:nvSpPr>
          <p:cNvPr id="16" name="ZoneTexte 18"/>
          <p:cNvSpPr txBox="1">
            <a:spLocks noChangeArrowheads="1"/>
          </p:cNvSpPr>
          <p:nvPr/>
        </p:nvSpPr>
        <p:spPr bwMode="auto">
          <a:xfrm>
            <a:off x="1183606" y="3394234"/>
            <a:ext cx="2088232" cy="553998"/>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dirty="0" smtClean="0">
                <a:ln>
                  <a:noFill/>
                </a:ln>
                <a:solidFill>
                  <a:prstClr val="black"/>
                </a:solidFill>
                <a:effectLst/>
                <a:uLnTx/>
                <a:uFillTx/>
                <a:latin typeface="Calibri"/>
                <a:ea typeface="+mn-ea"/>
                <a:cs typeface="Arial" charset="0"/>
              </a:rPr>
              <a:t>Ranga Yogeshwar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Calibri"/>
              <a:ea typeface="+mn-ea"/>
            </a:endParaRPr>
          </a:p>
        </p:txBody>
      </p:sp>
      <p:sp>
        <p:nvSpPr>
          <p:cNvPr id="18" name="ZoneTexte 16"/>
          <p:cNvSpPr txBox="1">
            <a:spLocks noChangeArrowheads="1"/>
          </p:cNvSpPr>
          <p:nvPr/>
        </p:nvSpPr>
        <p:spPr bwMode="auto">
          <a:xfrm>
            <a:off x="6619579" y="3394234"/>
            <a:ext cx="1439863" cy="553998"/>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dirty="0" smtClean="0">
                <a:ln>
                  <a:noFill/>
                </a:ln>
                <a:solidFill>
                  <a:prstClr val="black"/>
                </a:solidFill>
                <a:effectLst/>
                <a:uLnTx/>
                <a:uFillTx/>
                <a:latin typeface="Calibri"/>
                <a:ea typeface="+mn-ea"/>
                <a:cs typeface="Arial" charset="0"/>
              </a:rPr>
              <a:t>Désirée Nosbusch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Calibri"/>
              <a:ea typeface="+mn-ea"/>
            </a:endParaRPr>
          </a:p>
        </p:txBody>
      </p:sp>
      <p:sp>
        <p:nvSpPr>
          <p:cNvPr id="3" name="Rectangle 2"/>
          <p:cNvSpPr/>
          <p:nvPr/>
        </p:nvSpPr>
        <p:spPr>
          <a:xfrm>
            <a:off x="6933966" y="5654978"/>
            <a:ext cx="132645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dirty="0" smtClean="0">
                <a:ln>
                  <a:noFill/>
                </a:ln>
                <a:solidFill>
                  <a:prstClr val="black"/>
                </a:solidFill>
                <a:effectLst/>
                <a:uLnTx/>
                <a:uFillTx/>
                <a:latin typeface="Calibri"/>
                <a:ea typeface="+mn-ea"/>
                <a:cs typeface="Arial" charset="0"/>
              </a:rPr>
              <a:t>Léa Linster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dirty="0">
              <a:ln>
                <a:noFill/>
              </a:ln>
              <a:solidFill>
                <a:prstClr val="black"/>
              </a:solidFill>
              <a:effectLst/>
              <a:uLnTx/>
              <a:uFillTx/>
              <a:latin typeface="Calibri"/>
              <a:ea typeface="+mn-ea"/>
              <a:cs typeface="Arial" charset="0"/>
            </a:endParaRPr>
          </a:p>
        </p:txBody>
      </p:sp>
      <p:sp>
        <p:nvSpPr>
          <p:cNvPr id="7" name="Rectangle 6"/>
          <p:cNvSpPr/>
          <p:nvPr/>
        </p:nvSpPr>
        <p:spPr>
          <a:xfrm>
            <a:off x="1184532" y="5654978"/>
            <a:ext cx="1136786"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dirty="0" smtClean="0">
                <a:ln>
                  <a:noFill/>
                </a:ln>
                <a:solidFill>
                  <a:prstClr val="black"/>
                </a:solidFill>
                <a:effectLst/>
                <a:uLnTx/>
                <a:uFillTx/>
                <a:latin typeface="Calibri"/>
                <a:ea typeface="+mn-ea"/>
                <a:cs typeface="Arial" charset="0"/>
              </a:rPr>
              <a:t>Guy Helminger</a:t>
            </a:r>
            <a:endParaRPr kumimoji="0" lang="en-GB" sz="1200" b="1" i="0" u="none" strike="noStrike" kern="1200" cap="none" spc="0" normalizeH="0" baseline="0" dirty="0">
              <a:ln>
                <a:noFill/>
              </a:ln>
              <a:solidFill>
                <a:prstClr val="black"/>
              </a:solidFill>
              <a:effectLst/>
              <a:uLnTx/>
              <a:uFillTx/>
              <a:latin typeface="Calibri"/>
              <a:ea typeface="+mn-ea"/>
              <a:cs typeface="Arial" charset="0"/>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6218" y="969523"/>
            <a:ext cx="1506587" cy="2424711"/>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1219" y="3555916"/>
            <a:ext cx="1616474" cy="2424711"/>
          </a:xfrm>
          <a:prstGeom prst="rect">
            <a:avLst/>
          </a:prstGeom>
          <a:ln>
            <a:noFill/>
          </a:ln>
          <a:effectLst>
            <a:outerShdw blurRad="292100" dist="139700" dir="2700000" algn="tl" rotWithShape="0">
              <a:srgbClr val="333333">
                <a:alpha val="65000"/>
              </a:srgbClr>
            </a:outerShdw>
          </a:effectLst>
        </p:spPr>
      </p:pic>
      <p:sp>
        <p:nvSpPr>
          <p:cNvPr id="19" name="Rectangle 18"/>
          <p:cNvSpPr/>
          <p:nvPr/>
        </p:nvSpPr>
        <p:spPr>
          <a:xfrm>
            <a:off x="3882128" y="5994191"/>
            <a:ext cx="1314655"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dirty="0" smtClean="0">
                <a:ln>
                  <a:noFill/>
                </a:ln>
                <a:solidFill>
                  <a:prstClr val="black"/>
                </a:solidFill>
                <a:effectLst/>
                <a:uLnTx/>
                <a:uFillTx/>
                <a:latin typeface="Calibri"/>
                <a:ea typeface="+mn-ea"/>
                <a:cs typeface="Arial" charset="0"/>
              </a:rPr>
              <a:t>Christine Majerus</a:t>
            </a:r>
            <a:endParaRPr kumimoji="0" lang="en-GB" sz="1200" b="1" i="0" u="none" strike="noStrike" kern="1200" cap="none" spc="0" normalizeH="0" baseline="0" dirty="0">
              <a:ln>
                <a:noFill/>
              </a:ln>
              <a:solidFill>
                <a:prstClr val="black"/>
              </a:solidFill>
              <a:effectLst/>
              <a:uLnTx/>
              <a:uFillTx/>
              <a:latin typeface="Calibri"/>
              <a:ea typeface="+mn-ea"/>
            </a:endParaRPr>
          </a:p>
        </p:txBody>
      </p:sp>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7068" y="969523"/>
            <a:ext cx="1616473" cy="24247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162200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cap="none" dirty="0" smtClean="0">
                <a:solidFill>
                  <a:srgbClr val="FF0000"/>
                </a:solidFill>
              </a:rPr>
              <a:t>Did you know that…?</a:t>
            </a:r>
            <a:endParaRPr lang="en-GB" cap="none" dirty="0">
              <a:solidFill>
                <a:srgbClr val="FF0000"/>
              </a:solidFill>
            </a:endParaRPr>
          </a:p>
        </p:txBody>
      </p:sp>
      <p:sp>
        <p:nvSpPr>
          <p:cNvPr id="5" name="Espace réservé du contenu 2"/>
          <p:cNvSpPr txBox="1">
            <a:spLocks noGrp="1"/>
          </p:cNvSpPr>
          <p:nvPr>
            <p:ph sz="half" idx="14"/>
          </p:nvPr>
        </p:nvSpPr>
        <p:spPr>
          <a:xfrm>
            <a:off x="487721" y="2145950"/>
            <a:ext cx="8150400" cy="4140000"/>
          </a:xfrm>
          <a:prstGeom prst="rect">
            <a:avLst/>
          </a:prstGeom>
        </p:spPr>
        <p:txBody>
          <a:bodyPr numCol="1"/>
          <a:lstStyle>
            <a:lvl1pPr marL="268288" indent="-268288" algn="l" defTabSz="914400" rtl="0" eaLnBrk="1" latinLnBrk="0" hangingPunct="1">
              <a:lnSpc>
                <a:spcPts val="1800"/>
              </a:lnSpc>
              <a:spcBef>
                <a:spcPct val="20000"/>
              </a:spcBef>
              <a:buFontTx/>
              <a:buBlip>
                <a:blip r:embed="rId3"/>
              </a:buBlip>
              <a:defRPr sz="1800" kern="1200">
                <a:solidFill>
                  <a:schemeClr val="tx1"/>
                </a:solidFill>
                <a:latin typeface="+mn-lt"/>
                <a:ea typeface="+mn-ea"/>
                <a:cs typeface="+mn-cs"/>
              </a:defRPr>
            </a:lvl1pPr>
            <a:lvl2pPr marL="446088" indent="-177800" algn="l" defTabSz="914400" rtl="0" eaLnBrk="1" latinLnBrk="0" hangingPunct="1">
              <a:lnSpc>
                <a:spcPts val="1800"/>
              </a:lnSpc>
              <a:spcBef>
                <a:spcPct val="20000"/>
              </a:spcBef>
              <a:buClr>
                <a:srgbClr val="ED1C24"/>
              </a:buClr>
              <a:buFont typeface="Arial" pitchFamily="34" charset="0"/>
              <a:buChar char="•"/>
              <a:tabLst>
                <a:tab pos="446088" algn="l"/>
              </a:tabLst>
              <a:defRPr sz="1700" kern="1200">
                <a:solidFill>
                  <a:schemeClr val="tx1"/>
                </a:solidFill>
                <a:latin typeface="+mn-lt"/>
                <a:ea typeface="+mn-ea"/>
                <a:cs typeface="+mn-cs"/>
              </a:defRPr>
            </a:lvl2pPr>
            <a:lvl3pPr marL="623888" indent="-177800" algn="l" defTabSz="914400" rtl="0" eaLnBrk="1" latinLnBrk="0" hangingPunct="1">
              <a:lnSpc>
                <a:spcPts val="1800"/>
              </a:lnSpc>
              <a:spcBef>
                <a:spcPct val="20000"/>
              </a:spcBef>
              <a:buClr>
                <a:srgbClr val="0099FF"/>
              </a:buClr>
              <a:buFont typeface="Calibri" pitchFamily="34" charset="0"/>
              <a:buChar char="-"/>
              <a:tabLst>
                <a:tab pos="900113" algn="l"/>
              </a:tabLst>
              <a:defRPr sz="1600" kern="1200">
                <a:solidFill>
                  <a:schemeClr val="tx1"/>
                </a:solidFill>
                <a:latin typeface="+mn-lt"/>
                <a:ea typeface="+mn-ea"/>
                <a:cs typeface="+mn-cs"/>
              </a:defRPr>
            </a:lvl3pPr>
            <a:lvl4pPr marL="803275" indent="-179388" algn="l" defTabSz="914400" rtl="0" eaLnBrk="1" latinLnBrk="0" hangingPunct="1">
              <a:lnSpc>
                <a:spcPts val="1800"/>
              </a:lnSpc>
              <a:spcBef>
                <a:spcPct val="20000"/>
              </a:spcBef>
              <a:buClr>
                <a:srgbClr val="7F7F7F"/>
              </a:buClr>
              <a:buFont typeface="Arial" pitchFamily="34" charset="0"/>
              <a:buChar char="-"/>
              <a:defRPr sz="1600" kern="1200">
                <a:solidFill>
                  <a:schemeClr val="tx1"/>
                </a:solidFill>
                <a:latin typeface="+mn-lt"/>
                <a:ea typeface="+mn-ea"/>
                <a:cs typeface="+mn-cs"/>
              </a:defRPr>
            </a:lvl4pPr>
            <a:lvl5pPr marL="989013" indent="-185738" algn="l" defTabSz="914400" rtl="0" eaLnBrk="1" latinLnBrk="0" hangingPunct="1">
              <a:lnSpc>
                <a:spcPts val="1800"/>
              </a:lnSpc>
              <a:spcBef>
                <a:spcPct val="20000"/>
              </a:spcBef>
              <a:buFont typeface="Arial" pitchFamily="34" charset="0"/>
              <a:buChar char="»"/>
              <a:tabLst>
                <a:tab pos="1166813" algn="l"/>
              </a:tabLst>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0000" indent="-270000">
              <a:lnSpc>
                <a:spcPts val="2160"/>
              </a:lnSpc>
              <a:spcBef>
                <a:spcPts val="0"/>
              </a:spcBef>
            </a:pPr>
            <a:r>
              <a:rPr lang="en-GB" dirty="0" smtClean="0">
                <a:cs typeface="Arial" charset="0"/>
              </a:rPr>
              <a:t>three researchers of Luxembourg origin have won a Noble Prize?</a:t>
            </a:r>
            <a:br>
              <a:rPr lang="en-GB" dirty="0" smtClean="0">
                <a:cs typeface="Arial" charset="0"/>
              </a:rPr>
            </a:br>
            <a:endParaRPr lang="en-GB" dirty="0" smtClean="0">
              <a:cs typeface="Arial" charset="0"/>
            </a:endParaRPr>
          </a:p>
          <a:p>
            <a:pPr marL="270000" indent="-270000">
              <a:lnSpc>
                <a:spcPts val="2160"/>
              </a:lnSpc>
              <a:spcBef>
                <a:spcPts val="0"/>
              </a:spcBef>
            </a:pPr>
            <a:r>
              <a:rPr lang="en-GB" dirty="0" smtClean="0">
                <a:cs typeface="Arial" charset="0"/>
              </a:rPr>
              <a:t>the Luxembourger Pierre Werner is considered the “forefather of the euro”?</a:t>
            </a:r>
          </a:p>
          <a:p>
            <a:pPr marL="270000" indent="-270000">
              <a:lnSpc>
                <a:spcPts val="2160"/>
              </a:lnSpc>
              <a:spcBef>
                <a:spcPts val="0"/>
              </a:spcBef>
              <a:buNone/>
            </a:pPr>
            <a:endParaRPr lang="en-GB" dirty="0" smtClean="0">
              <a:cs typeface="Arial" charset="0"/>
            </a:endParaRPr>
          </a:p>
          <a:p>
            <a:pPr marL="270000" indent="-270000">
              <a:lnSpc>
                <a:spcPts val="2160"/>
              </a:lnSpc>
              <a:spcBef>
                <a:spcPts val="0"/>
              </a:spcBef>
            </a:pPr>
            <a:r>
              <a:rPr lang="en-GB" dirty="0" smtClean="0">
                <a:cs typeface="Arial" charset="0"/>
              </a:rPr>
              <a:t>the only woman in the world to have won a Bocuse d’or is from Luxembourg?</a:t>
            </a:r>
            <a:br>
              <a:rPr lang="en-GB" dirty="0" smtClean="0">
                <a:cs typeface="Arial" charset="0"/>
              </a:rPr>
            </a:br>
            <a:endParaRPr lang="en-GB" dirty="0" smtClean="0">
              <a:cs typeface="Arial" charset="0"/>
            </a:endParaRPr>
          </a:p>
          <a:p>
            <a:pPr marL="270000" indent="-270000">
              <a:lnSpc>
                <a:spcPts val="2160"/>
              </a:lnSpc>
              <a:spcBef>
                <a:spcPts val="0"/>
              </a:spcBef>
            </a:pPr>
            <a:r>
              <a:rPr lang="en-GB" dirty="0" smtClean="0">
                <a:cs typeface="Arial" charset="0"/>
              </a:rPr>
              <a:t>Robert Schuman, one of the founding fathers of Europe, was born in Luxembourg City?</a:t>
            </a:r>
            <a:br>
              <a:rPr lang="en-GB" dirty="0" smtClean="0">
                <a:cs typeface="Arial" charset="0"/>
              </a:rPr>
            </a:br>
            <a:endParaRPr lang="en-GB" dirty="0" smtClean="0">
              <a:cs typeface="Arial" charset="0"/>
            </a:endParaRPr>
          </a:p>
          <a:p>
            <a:pPr marL="270000" indent="-270000">
              <a:lnSpc>
                <a:spcPts val="2160"/>
              </a:lnSpc>
              <a:spcBef>
                <a:spcPts val="0"/>
              </a:spcBef>
            </a:pPr>
            <a:r>
              <a:rPr lang="en-GB" dirty="0" smtClean="0">
                <a:cs typeface="Arial" charset="0"/>
              </a:rPr>
              <a:t>four Luxembourgers have won the Tour de France?</a:t>
            </a:r>
          </a:p>
          <a:p>
            <a:pPr marL="270000" indent="-270000">
              <a:lnSpc>
                <a:spcPts val="2160"/>
              </a:lnSpc>
              <a:spcBef>
                <a:spcPts val="0"/>
              </a:spcBef>
              <a:buNone/>
            </a:pPr>
            <a:endParaRPr lang="en-GB" dirty="0" smtClean="0">
              <a:cs typeface="Arial" charset="0"/>
            </a:endParaRPr>
          </a:p>
          <a:p>
            <a:pPr marL="270000" indent="-270000">
              <a:lnSpc>
                <a:spcPts val="2160"/>
              </a:lnSpc>
              <a:spcBef>
                <a:spcPts val="0"/>
              </a:spcBef>
            </a:pPr>
            <a:r>
              <a:rPr lang="en-GB" dirty="0" smtClean="0">
                <a:cs typeface="Arial" charset="0"/>
              </a:rPr>
              <a:t>the father of science fiction was Luxembourgish?</a:t>
            </a:r>
            <a:endParaRPr lang="en-GB" dirty="0">
              <a:cs typeface="Arial"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7075" y="585314"/>
            <a:ext cx="3360524" cy="1298977"/>
          </a:xfrm>
          <a:prstGeom prst="rect">
            <a:avLst/>
          </a:prstGeom>
        </p:spPr>
      </p:pic>
    </p:spTree>
    <p:extLst>
      <p:ext uri="{BB962C8B-B14F-4D97-AF65-F5344CB8AC3E}">
        <p14:creationId xmlns:p14="http://schemas.microsoft.com/office/powerpoint/2010/main" val="22547697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cap="none" dirty="0" smtClean="0">
                <a:solidFill>
                  <a:srgbClr val="FF0000"/>
                </a:solidFill>
              </a:rPr>
              <a:t>At a Glance</a:t>
            </a:r>
            <a:endParaRPr lang="en-US" cap="none" dirty="0">
              <a:solidFill>
                <a:srgbClr val="FF0000"/>
              </a:solidFill>
            </a:endParaRPr>
          </a:p>
        </p:txBody>
      </p:sp>
      <p:sp>
        <p:nvSpPr>
          <p:cNvPr id="5" name="Espace réservé du contenu 2"/>
          <p:cNvSpPr txBox="1">
            <a:spLocks noGrp="1"/>
          </p:cNvSpPr>
          <p:nvPr>
            <p:ph sz="half" idx="14"/>
          </p:nvPr>
        </p:nvSpPr>
        <p:spPr>
          <a:xfrm>
            <a:off x="457199" y="1718810"/>
            <a:ext cx="8150400" cy="4048390"/>
          </a:xfrm>
          <a:prstGeom prst="rect">
            <a:avLst/>
          </a:prstGeom>
        </p:spPr>
        <p:txBody>
          <a:bodyPr numCol="1"/>
          <a:lstStyle>
            <a:lvl1pPr marL="268288" indent="-268288" algn="l" defTabSz="914400" rtl="0" eaLnBrk="1" latinLnBrk="0" hangingPunct="1">
              <a:lnSpc>
                <a:spcPts val="1800"/>
              </a:lnSpc>
              <a:spcBef>
                <a:spcPct val="20000"/>
              </a:spcBef>
              <a:buFontTx/>
              <a:buBlip>
                <a:blip r:embed="rId3"/>
              </a:buBlip>
              <a:defRPr sz="1800" kern="1200">
                <a:solidFill>
                  <a:schemeClr val="tx1"/>
                </a:solidFill>
                <a:latin typeface="+mn-lt"/>
                <a:ea typeface="+mn-ea"/>
                <a:cs typeface="+mn-cs"/>
              </a:defRPr>
            </a:lvl1pPr>
            <a:lvl2pPr marL="446088" indent="-177800" algn="l" defTabSz="914400" rtl="0" eaLnBrk="1" latinLnBrk="0" hangingPunct="1">
              <a:lnSpc>
                <a:spcPts val="1800"/>
              </a:lnSpc>
              <a:spcBef>
                <a:spcPct val="20000"/>
              </a:spcBef>
              <a:buClr>
                <a:srgbClr val="ED1C24"/>
              </a:buClr>
              <a:buFont typeface="Arial" pitchFamily="34" charset="0"/>
              <a:buChar char="•"/>
              <a:tabLst>
                <a:tab pos="446088" algn="l"/>
              </a:tabLst>
              <a:defRPr sz="1700" kern="1200">
                <a:solidFill>
                  <a:schemeClr val="tx1"/>
                </a:solidFill>
                <a:latin typeface="+mn-lt"/>
                <a:ea typeface="+mn-ea"/>
                <a:cs typeface="+mn-cs"/>
              </a:defRPr>
            </a:lvl2pPr>
            <a:lvl3pPr marL="623888" indent="-177800" algn="l" defTabSz="914400" rtl="0" eaLnBrk="1" latinLnBrk="0" hangingPunct="1">
              <a:lnSpc>
                <a:spcPts val="1800"/>
              </a:lnSpc>
              <a:spcBef>
                <a:spcPct val="20000"/>
              </a:spcBef>
              <a:buClr>
                <a:srgbClr val="0099FF"/>
              </a:buClr>
              <a:buFont typeface="Calibri" pitchFamily="34" charset="0"/>
              <a:buChar char="-"/>
              <a:tabLst>
                <a:tab pos="900113" algn="l"/>
              </a:tabLst>
              <a:defRPr sz="1600" kern="1200">
                <a:solidFill>
                  <a:schemeClr val="tx1"/>
                </a:solidFill>
                <a:latin typeface="+mn-lt"/>
                <a:ea typeface="+mn-ea"/>
                <a:cs typeface="+mn-cs"/>
              </a:defRPr>
            </a:lvl3pPr>
            <a:lvl4pPr marL="803275" indent="-179388" algn="l" defTabSz="914400" rtl="0" eaLnBrk="1" latinLnBrk="0" hangingPunct="1">
              <a:lnSpc>
                <a:spcPts val="1800"/>
              </a:lnSpc>
              <a:spcBef>
                <a:spcPct val="20000"/>
              </a:spcBef>
              <a:buClr>
                <a:srgbClr val="7F7F7F"/>
              </a:buClr>
              <a:buFont typeface="Arial" pitchFamily="34" charset="0"/>
              <a:buChar char="-"/>
              <a:defRPr sz="1600" kern="1200">
                <a:solidFill>
                  <a:schemeClr val="tx1"/>
                </a:solidFill>
                <a:latin typeface="+mn-lt"/>
                <a:ea typeface="+mn-ea"/>
                <a:cs typeface="+mn-cs"/>
              </a:defRPr>
            </a:lvl4pPr>
            <a:lvl5pPr marL="989013" indent="-185738" algn="l" defTabSz="914400" rtl="0" eaLnBrk="1" latinLnBrk="0" hangingPunct="1">
              <a:lnSpc>
                <a:spcPts val="1800"/>
              </a:lnSpc>
              <a:spcBef>
                <a:spcPct val="20000"/>
              </a:spcBef>
              <a:buFont typeface="Arial" pitchFamily="34" charset="0"/>
              <a:buChar char="»"/>
              <a:tabLst>
                <a:tab pos="1166813" algn="l"/>
              </a:tabLst>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ts val="0"/>
              </a:spcBef>
            </a:pPr>
            <a:r>
              <a:rPr lang="en-GB" b="1" dirty="0">
                <a:cs typeface="Arial" charset="0"/>
              </a:rPr>
              <a:t>Official name: </a:t>
            </a:r>
            <a:r>
              <a:rPr lang="en-GB" dirty="0">
                <a:cs typeface="Arial" charset="0"/>
              </a:rPr>
              <a:t>Grand Duchy of Luxembourg</a:t>
            </a:r>
            <a:br>
              <a:rPr lang="en-GB" dirty="0">
                <a:cs typeface="Arial" charset="0"/>
              </a:rPr>
            </a:br>
            <a:endParaRPr lang="en-GB" sz="1200" dirty="0">
              <a:cs typeface="Arial" charset="0"/>
            </a:endParaRPr>
          </a:p>
          <a:p>
            <a:pPr>
              <a:lnSpc>
                <a:spcPct val="100000"/>
              </a:lnSpc>
              <a:spcBef>
                <a:spcPts val="0"/>
              </a:spcBef>
            </a:pPr>
            <a:r>
              <a:rPr lang="en-GB" b="1" dirty="0">
                <a:cs typeface="Arial" charset="0"/>
              </a:rPr>
              <a:t>Capital:</a:t>
            </a:r>
            <a:r>
              <a:rPr lang="en-GB" dirty="0">
                <a:cs typeface="Arial" charset="0"/>
              </a:rPr>
              <a:t> Luxembourg (116,328 inhabitants)</a:t>
            </a:r>
            <a:br>
              <a:rPr lang="en-GB" dirty="0">
                <a:cs typeface="Arial" charset="0"/>
              </a:rPr>
            </a:br>
            <a:endParaRPr lang="en-GB" sz="1200" dirty="0">
              <a:cs typeface="Arial" charset="0"/>
            </a:endParaRPr>
          </a:p>
          <a:p>
            <a:pPr>
              <a:lnSpc>
                <a:spcPct val="100000"/>
              </a:lnSpc>
              <a:spcBef>
                <a:spcPts val="0"/>
              </a:spcBef>
            </a:pPr>
            <a:r>
              <a:rPr lang="en-GB" b="1" dirty="0">
                <a:cs typeface="Arial" charset="0"/>
              </a:rPr>
              <a:t>Neighbouring countries: </a:t>
            </a:r>
            <a:r>
              <a:rPr lang="en-GB" dirty="0">
                <a:cs typeface="Arial" charset="0"/>
              </a:rPr>
              <a:t>Belgium, France, Germany</a:t>
            </a:r>
            <a:br>
              <a:rPr lang="en-GB" dirty="0">
                <a:cs typeface="Arial" charset="0"/>
              </a:rPr>
            </a:br>
            <a:endParaRPr lang="en-GB" sz="1200" dirty="0">
              <a:cs typeface="Arial" charset="0"/>
            </a:endParaRPr>
          </a:p>
          <a:p>
            <a:pPr>
              <a:lnSpc>
                <a:spcPct val="100000"/>
              </a:lnSpc>
              <a:spcBef>
                <a:spcPts val="0"/>
              </a:spcBef>
            </a:pPr>
            <a:r>
              <a:rPr lang="en-GB" b="1" dirty="0">
                <a:cs typeface="Arial" charset="0"/>
              </a:rPr>
              <a:t>Area: </a:t>
            </a:r>
            <a:r>
              <a:rPr lang="en-GB" dirty="0">
                <a:cs typeface="Arial" charset="0"/>
              </a:rPr>
              <a:t>2,586 km</a:t>
            </a:r>
            <a:r>
              <a:rPr lang="en-GB" baseline="30000" dirty="0">
                <a:cs typeface="Arial" charset="0"/>
              </a:rPr>
              <a:t>2</a:t>
            </a:r>
            <a:br>
              <a:rPr lang="en-GB" baseline="30000" dirty="0">
                <a:cs typeface="Arial" charset="0"/>
              </a:rPr>
            </a:br>
            <a:endParaRPr lang="en-GB" sz="1200" baseline="30000" dirty="0">
              <a:cs typeface="Arial" charset="0"/>
            </a:endParaRPr>
          </a:p>
          <a:p>
            <a:pPr>
              <a:lnSpc>
                <a:spcPct val="100000"/>
              </a:lnSpc>
              <a:spcBef>
                <a:spcPts val="0"/>
              </a:spcBef>
            </a:pPr>
            <a:r>
              <a:rPr lang="en-GB" b="1" dirty="0">
                <a:cs typeface="Arial" charset="0"/>
              </a:rPr>
              <a:t>Languages: </a:t>
            </a:r>
            <a:r>
              <a:rPr lang="en-GB" dirty="0">
                <a:cs typeface="Arial" charset="0"/>
              </a:rPr>
              <a:t>Luxembourgish </a:t>
            </a:r>
            <a:r>
              <a:rPr lang="en-GB" i="1" dirty="0">
                <a:cs typeface="Arial" charset="0"/>
              </a:rPr>
              <a:t>(Lëtzebuergesch), </a:t>
            </a:r>
            <a:r>
              <a:rPr lang="en-GB" dirty="0">
                <a:cs typeface="Arial" charset="0"/>
              </a:rPr>
              <a:t>French, German</a:t>
            </a:r>
            <a:br>
              <a:rPr lang="en-GB" dirty="0">
                <a:cs typeface="Arial" charset="0"/>
              </a:rPr>
            </a:br>
            <a:endParaRPr lang="en-GB" sz="1200" dirty="0">
              <a:cs typeface="Arial" charset="0"/>
            </a:endParaRPr>
          </a:p>
          <a:p>
            <a:pPr>
              <a:lnSpc>
                <a:spcPct val="100000"/>
              </a:lnSpc>
              <a:spcBef>
                <a:spcPts val="0"/>
              </a:spcBef>
            </a:pPr>
            <a:r>
              <a:rPr lang="en-GB" b="1" dirty="0">
                <a:cs typeface="Arial" charset="0"/>
              </a:rPr>
              <a:t>Population: </a:t>
            </a:r>
            <a:br>
              <a:rPr lang="en-GB" b="1" dirty="0">
                <a:cs typeface="Arial" charset="0"/>
              </a:rPr>
            </a:br>
            <a:endParaRPr lang="en-GB" sz="600" b="1" dirty="0">
              <a:cs typeface="Arial" charset="0"/>
            </a:endParaRPr>
          </a:p>
          <a:p>
            <a:pPr marL="546100" lvl="1" indent="-184150">
              <a:lnSpc>
                <a:spcPct val="100000"/>
              </a:lnSpc>
              <a:spcBef>
                <a:spcPts val="0"/>
              </a:spcBef>
            </a:pPr>
            <a:r>
              <a:rPr lang="en-GB" sz="1800" dirty="0" smtClean="0">
                <a:cs typeface="Arial" charset="0"/>
              </a:rPr>
              <a:t>602,000 </a:t>
            </a:r>
            <a:r>
              <a:rPr lang="en-GB" sz="1800" dirty="0">
                <a:cs typeface="Arial" charset="0"/>
              </a:rPr>
              <a:t>inhabitants; </a:t>
            </a:r>
          </a:p>
          <a:p>
            <a:pPr marL="546100" lvl="1" indent="-184150">
              <a:lnSpc>
                <a:spcPct val="100000"/>
              </a:lnSpc>
              <a:spcBef>
                <a:spcPts val="0"/>
              </a:spcBef>
            </a:pPr>
            <a:r>
              <a:rPr lang="en-GB" sz="1800" dirty="0">
                <a:cs typeface="Arial" charset="0"/>
              </a:rPr>
              <a:t>more than 170 nationalities; percentage of foreigners: 47.9%.</a:t>
            </a:r>
            <a:br>
              <a:rPr lang="en-GB" sz="1800" dirty="0">
                <a:cs typeface="Arial" charset="0"/>
              </a:rPr>
            </a:br>
            <a:endParaRPr lang="en-GB" sz="1200" dirty="0">
              <a:cs typeface="Arial" charset="0"/>
            </a:endParaRPr>
          </a:p>
          <a:p>
            <a:pPr>
              <a:lnSpc>
                <a:spcPct val="100000"/>
              </a:lnSpc>
              <a:spcBef>
                <a:spcPts val="0"/>
              </a:spcBef>
            </a:pPr>
            <a:r>
              <a:rPr lang="en-GB" b="1" dirty="0">
                <a:cs typeface="Arial" charset="0"/>
              </a:rPr>
              <a:t>Time zone: </a:t>
            </a:r>
            <a:r>
              <a:rPr lang="en-GB" dirty="0">
                <a:cs typeface="Arial" charset="0"/>
              </a:rPr>
              <a:t>GMT/UTC +1</a:t>
            </a:r>
            <a:br>
              <a:rPr lang="en-GB" dirty="0">
                <a:cs typeface="Arial" charset="0"/>
              </a:rPr>
            </a:br>
            <a:endParaRPr lang="en-GB" sz="1200" dirty="0">
              <a:cs typeface="Arial" charset="0"/>
            </a:endParaRPr>
          </a:p>
          <a:p>
            <a:pPr>
              <a:lnSpc>
                <a:spcPct val="100000"/>
              </a:lnSpc>
              <a:spcBef>
                <a:spcPts val="0"/>
              </a:spcBef>
            </a:pPr>
            <a:r>
              <a:rPr lang="en-GB" b="1" dirty="0">
                <a:cs typeface="Arial" charset="0"/>
              </a:rPr>
              <a:t>Currency unit: </a:t>
            </a:r>
            <a:r>
              <a:rPr lang="en-GB" dirty="0">
                <a:cs typeface="Arial" charset="0"/>
              </a:rPr>
              <a:t>euro</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7075" y="585314"/>
            <a:ext cx="3360524" cy="1298977"/>
          </a:xfrm>
          <a:prstGeom prst="rect">
            <a:avLst/>
          </a:prstGeom>
        </p:spPr>
      </p:pic>
    </p:spTree>
    <p:extLst>
      <p:ext uri="{BB962C8B-B14F-4D97-AF65-F5344CB8AC3E}">
        <p14:creationId xmlns:p14="http://schemas.microsoft.com/office/powerpoint/2010/main" val="34864587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cap="none" dirty="0" smtClean="0">
                <a:solidFill>
                  <a:srgbClr val="FF0000"/>
                </a:solidFill>
              </a:rPr>
              <a:t>Did you know that…?</a:t>
            </a:r>
            <a:endParaRPr lang="en-GB" cap="none" dirty="0">
              <a:solidFill>
                <a:srgbClr val="FF0000"/>
              </a:solidFill>
            </a:endParaRPr>
          </a:p>
        </p:txBody>
      </p:sp>
      <p:sp>
        <p:nvSpPr>
          <p:cNvPr id="5" name="Espace réservé du contenu 2"/>
          <p:cNvSpPr txBox="1">
            <a:spLocks noGrp="1"/>
          </p:cNvSpPr>
          <p:nvPr>
            <p:ph sz="half" idx="14"/>
          </p:nvPr>
        </p:nvSpPr>
        <p:spPr>
          <a:xfrm>
            <a:off x="457199" y="2393885"/>
            <a:ext cx="8150400" cy="4140000"/>
          </a:xfrm>
          <a:prstGeom prst="rect">
            <a:avLst/>
          </a:prstGeom>
        </p:spPr>
        <p:txBody>
          <a:bodyPr numCol="1"/>
          <a:lstStyle>
            <a:lvl1pPr marL="268288" indent="-268288" algn="l" defTabSz="914400" rtl="0" eaLnBrk="1" latinLnBrk="0" hangingPunct="1">
              <a:lnSpc>
                <a:spcPts val="1800"/>
              </a:lnSpc>
              <a:spcBef>
                <a:spcPct val="20000"/>
              </a:spcBef>
              <a:buFontTx/>
              <a:buBlip>
                <a:blip r:embed="rId3"/>
              </a:buBlip>
              <a:defRPr sz="1800" kern="1200">
                <a:solidFill>
                  <a:schemeClr val="tx1"/>
                </a:solidFill>
                <a:latin typeface="+mn-lt"/>
                <a:ea typeface="+mn-ea"/>
                <a:cs typeface="+mn-cs"/>
              </a:defRPr>
            </a:lvl1pPr>
            <a:lvl2pPr marL="446088" indent="-177800" algn="l" defTabSz="914400" rtl="0" eaLnBrk="1" latinLnBrk="0" hangingPunct="1">
              <a:lnSpc>
                <a:spcPts val="1800"/>
              </a:lnSpc>
              <a:spcBef>
                <a:spcPct val="20000"/>
              </a:spcBef>
              <a:buClr>
                <a:srgbClr val="ED1C24"/>
              </a:buClr>
              <a:buFont typeface="Arial" pitchFamily="34" charset="0"/>
              <a:buChar char="•"/>
              <a:tabLst>
                <a:tab pos="446088" algn="l"/>
              </a:tabLst>
              <a:defRPr sz="1700" kern="1200">
                <a:solidFill>
                  <a:schemeClr val="tx1"/>
                </a:solidFill>
                <a:latin typeface="+mn-lt"/>
                <a:ea typeface="+mn-ea"/>
                <a:cs typeface="+mn-cs"/>
              </a:defRPr>
            </a:lvl2pPr>
            <a:lvl3pPr marL="623888" indent="-177800" algn="l" defTabSz="914400" rtl="0" eaLnBrk="1" latinLnBrk="0" hangingPunct="1">
              <a:lnSpc>
                <a:spcPts val="1800"/>
              </a:lnSpc>
              <a:spcBef>
                <a:spcPct val="20000"/>
              </a:spcBef>
              <a:buClr>
                <a:srgbClr val="0099FF"/>
              </a:buClr>
              <a:buFont typeface="Calibri" pitchFamily="34" charset="0"/>
              <a:buChar char="-"/>
              <a:tabLst>
                <a:tab pos="900113" algn="l"/>
              </a:tabLst>
              <a:defRPr sz="1600" kern="1200">
                <a:solidFill>
                  <a:schemeClr val="tx1"/>
                </a:solidFill>
                <a:latin typeface="+mn-lt"/>
                <a:ea typeface="+mn-ea"/>
                <a:cs typeface="+mn-cs"/>
              </a:defRPr>
            </a:lvl3pPr>
            <a:lvl4pPr marL="803275" indent="-179388" algn="l" defTabSz="914400" rtl="0" eaLnBrk="1" latinLnBrk="0" hangingPunct="1">
              <a:lnSpc>
                <a:spcPts val="1800"/>
              </a:lnSpc>
              <a:spcBef>
                <a:spcPct val="20000"/>
              </a:spcBef>
              <a:buClr>
                <a:srgbClr val="7F7F7F"/>
              </a:buClr>
              <a:buFont typeface="Arial" pitchFamily="34" charset="0"/>
              <a:buChar char="-"/>
              <a:defRPr sz="1600" kern="1200">
                <a:solidFill>
                  <a:schemeClr val="tx1"/>
                </a:solidFill>
                <a:latin typeface="+mn-lt"/>
                <a:ea typeface="+mn-ea"/>
                <a:cs typeface="+mn-cs"/>
              </a:defRPr>
            </a:lvl4pPr>
            <a:lvl5pPr marL="989013" indent="-185738" algn="l" defTabSz="914400" rtl="0" eaLnBrk="1" latinLnBrk="0" hangingPunct="1">
              <a:lnSpc>
                <a:spcPts val="1800"/>
              </a:lnSpc>
              <a:spcBef>
                <a:spcPct val="20000"/>
              </a:spcBef>
              <a:buFont typeface="Arial" pitchFamily="34" charset="0"/>
              <a:buChar char="»"/>
              <a:tabLst>
                <a:tab pos="1166813" algn="l"/>
              </a:tabLst>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0000" indent="-270000">
              <a:spcBef>
                <a:spcPts val="0"/>
              </a:spcBef>
            </a:pPr>
            <a:r>
              <a:rPr lang="en-GB" dirty="0" smtClean="0">
                <a:cs typeface="Arial" charset="0"/>
              </a:rPr>
              <a:t>three elements of Luxembourg’s heritage are officially recognised by </a:t>
            </a:r>
            <a:r>
              <a:rPr lang="en-GB" dirty="0" err="1" smtClean="0">
                <a:cs typeface="Arial" charset="0"/>
              </a:rPr>
              <a:t>Unesco</a:t>
            </a:r>
            <a:r>
              <a:rPr lang="en-GB" dirty="0" smtClean="0">
                <a:cs typeface="Arial" charset="0"/>
              </a:rPr>
              <a:t>?</a:t>
            </a:r>
          </a:p>
          <a:p>
            <a:pPr marL="270000" indent="-270000">
              <a:spcBef>
                <a:spcPts val="0"/>
              </a:spcBef>
            </a:pPr>
            <a:endParaRPr lang="en-GB" dirty="0" smtClean="0">
              <a:cs typeface="Arial" charset="0"/>
            </a:endParaRPr>
          </a:p>
          <a:p>
            <a:pPr marL="270000" indent="-270000">
              <a:lnSpc>
                <a:spcPts val="2160"/>
              </a:lnSpc>
              <a:spcBef>
                <a:spcPts val="0"/>
              </a:spcBef>
            </a:pPr>
            <a:r>
              <a:rPr lang="en-GB" dirty="0" smtClean="0">
                <a:cs typeface="Arial" charset="0"/>
              </a:rPr>
              <a:t>23 km of passages that date back to the times of the fortress and are known as ‘Kasematten’ run beneath Luxembourg City?</a:t>
            </a:r>
          </a:p>
          <a:p>
            <a:pPr marL="0" indent="0">
              <a:spcBef>
                <a:spcPts val="0"/>
              </a:spcBef>
              <a:buNone/>
            </a:pPr>
            <a:endParaRPr lang="en-GB" dirty="0" smtClean="0">
              <a:cs typeface="Arial" charset="0"/>
            </a:endParaRPr>
          </a:p>
          <a:p>
            <a:pPr marL="270000" indent="-270000">
              <a:spcBef>
                <a:spcPts val="0"/>
              </a:spcBef>
            </a:pPr>
            <a:r>
              <a:rPr lang="en-GB" dirty="0" smtClean="0">
                <a:cs typeface="Arial" charset="0"/>
              </a:rPr>
              <a:t>Luxembourg is the only city to have been chosen as European Capital of Culture on two occasions?</a:t>
            </a:r>
          </a:p>
          <a:p>
            <a:pPr marL="0" indent="0">
              <a:spcBef>
                <a:spcPts val="0"/>
              </a:spcBef>
              <a:buNone/>
            </a:pPr>
            <a:endParaRPr lang="en-GB" dirty="0">
              <a:cs typeface="Arial"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7075" y="585314"/>
            <a:ext cx="3360524" cy="1298977"/>
          </a:xfrm>
          <a:prstGeom prst="rect">
            <a:avLst/>
          </a:prstGeom>
        </p:spPr>
      </p:pic>
    </p:spTree>
    <p:extLst>
      <p:ext uri="{BB962C8B-B14F-4D97-AF65-F5344CB8AC3E}">
        <p14:creationId xmlns:p14="http://schemas.microsoft.com/office/powerpoint/2010/main" val="39172842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cap="none" dirty="0" smtClean="0">
                <a:solidFill>
                  <a:srgbClr val="FF0000"/>
                </a:solidFill>
              </a:rPr>
              <a:t>Did you know that…?</a:t>
            </a:r>
            <a:endParaRPr lang="en-GB" cap="none" dirty="0">
              <a:solidFill>
                <a:srgbClr val="FF0000"/>
              </a:solidFill>
            </a:endParaRPr>
          </a:p>
        </p:txBody>
      </p:sp>
      <p:sp>
        <p:nvSpPr>
          <p:cNvPr id="5" name="Espace réservé du contenu 2"/>
          <p:cNvSpPr txBox="1">
            <a:spLocks noGrp="1"/>
          </p:cNvSpPr>
          <p:nvPr>
            <p:ph sz="half" idx="14"/>
          </p:nvPr>
        </p:nvSpPr>
        <p:spPr>
          <a:xfrm>
            <a:off x="457199" y="2483895"/>
            <a:ext cx="8150400" cy="4140000"/>
          </a:xfrm>
          <a:prstGeom prst="rect">
            <a:avLst/>
          </a:prstGeom>
        </p:spPr>
        <p:txBody>
          <a:bodyPr numCol="1"/>
          <a:lstStyle>
            <a:lvl1pPr marL="268288" indent="-268288" algn="l" defTabSz="914400" rtl="0" eaLnBrk="1" latinLnBrk="0" hangingPunct="1">
              <a:lnSpc>
                <a:spcPts val="1800"/>
              </a:lnSpc>
              <a:spcBef>
                <a:spcPct val="20000"/>
              </a:spcBef>
              <a:buFontTx/>
              <a:buBlip>
                <a:blip r:embed="rId3"/>
              </a:buBlip>
              <a:defRPr sz="1800" kern="1200">
                <a:solidFill>
                  <a:schemeClr val="tx1"/>
                </a:solidFill>
                <a:latin typeface="+mn-lt"/>
                <a:ea typeface="+mn-ea"/>
                <a:cs typeface="+mn-cs"/>
              </a:defRPr>
            </a:lvl1pPr>
            <a:lvl2pPr marL="446088" indent="-177800" algn="l" defTabSz="914400" rtl="0" eaLnBrk="1" latinLnBrk="0" hangingPunct="1">
              <a:lnSpc>
                <a:spcPts val="1800"/>
              </a:lnSpc>
              <a:spcBef>
                <a:spcPct val="20000"/>
              </a:spcBef>
              <a:buClr>
                <a:srgbClr val="ED1C24"/>
              </a:buClr>
              <a:buFont typeface="Arial" pitchFamily="34" charset="0"/>
              <a:buChar char="•"/>
              <a:tabLst>
                <a:tab pos="446088" algn="l"/>
              </a:tabLst>
              <a:defRPr sz="1700" kern="1200">
                <a:solidFill>
                  <a:schemeClr val="tx1"/>
                </a:solidFill>
                <a:latin typeface="+mn-lt"/>
                <a:ea typeface="+mn-ea"/>
                <a:cs typeface="+mn-cs"/>
              </a:defRPr>
            </a:lvl2pPr>
            <a:lvl3pPr marL="623888" indent="-177800" algn="l" defTabSz="914400" rtl="0" eaLnBrk="1" latinLnBrk="0" hangingPunct="1">
              <a:lnSpc>
                <a:spcPts val="1800"/>
              </a:lnSpc>
              <a:spcBef>
                <a:spcPct val="20000"/>
              </a:spcBef>
              <a:buClr>
                <a:srgbClr val="0099FF"/>
              </a:buClr>
              <a:buFont typeface="Calibri" pitchFamily="34" charset="0"/>
              <a:buChar char="-"/>
              <a:tabLst>
                <a:tab pos="900113" algn="l"/>
              </a:tabLst>
              <a:defRPr sz="1600" kern="1200">
                <a:solidFill>
                  <a:schemeClr val="tx1"/>
                </a:solidFill>
                <a:latin typeface="+mn-lt"/>
                <a:ea typeface="+mn-ea"/>
                <a:cs typeface="+mn-cs"/>
              </a:defRPr>
            </a:lvl3pPr>
            <a:lvl4pPr marL="803275" indent="-179388" algn="l" defTabSz="914400" rtl="0" eaLnBrk="1" latinLnBrk="0" hangingPunct="1">
              <a:lnSpc>
                <a:spcPts val="1800"/>
              </a:lnSpc>
              <a:spcBef>
                <a:spcPct val="20000"/>
              </a:spcBef>
              <a:buClr>
                <a:srgbClr val="7F7F7F"/>
              </a:buClr>
              <a:buFont typeface="Arial" pitchFamily="34" charset="0"/>
              <a:buChar char="-"/>
              <a:defRPr sz="1600" kern="1200">
                <a:solidFill>
                  <a:schemeClr val="tx1"/>
                </a:solidFill>
                <a:latin typeface="+mn-lt"/>
                <a:ea typeface="+mn-ea"/>
                <a:cs typeface="+mn-cs"/>
              </a:defRPr>
            </a:lvl4pPr>
            <a:lvl5pPr marL="989013" indent="-185738" algn="l" defTabSz="914400" rtl="0" eaLnBrk="1" latinLnBrk="0" hangingPunct="1">
              <a:lnSpc>
                <a:spcPts val="1800"/>
              </a:lnSpc>
              <a:spcBef>
                <a:spcPct val="20000"/>
              </a:spcBef>
              <a:buFont typeface="Arial" pitchFamily="34" charset="0"/>
              <a:buChar char="»"/>
              <a:tabLst>
                <a:tab pos="1166813" algn="l"/>
              </a:tabLst>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0000" indent="-270000">
              <a:spcBef>
                <a:spcPts val="0"/>
              </a:spcBef>
            </a:pPr>
            <a:r>
              <a:rPr lang="en-GB" dirty="0" smtClean="0">
                <a:cs typeface="Arial" charset="0"/>
              </a:rPr>
              <a:t>Luxembourg contributes around 1% of its GNI to official development assistance?</a:t>
            </a:r>
            <a:r>
              <a:rPr lang="en-GB" sz="1600" dirty="0" smtClean="0">
                <a:cs typeface="Arial" charset="0"/>
              </a:rPr>
              <a:t/>
            </a:r>
            <a:br>
              <a:rPr lang="en-GB" sz="1600" dirty="0" smtClean="0">
                <a:cs typeface="Arial" charset="0"/>
              </a:rPr>
            </a:br>
            <a:endParaRPr lang="en-GB" sz="500" dirty="0" smtClean="0">
              <a:cs typeface="Arial" charset="0"/>
            </a:endParaRPr>
          </a:p>
          <a:p>
            <a:pPr marL="270000" indent="-270000">
              <a:spcBef>
                <a:spcPts val="0"/>
              </a:spcBef>
            </a:pPr>
            <a:r>
              <a:rPr lang="en-GB" dirty="0" smtClean="0">
                <a:cs typeface="Arial" charset="0"/>
              </a:rPr>
              <a:t>Luxembourg is the main global listing centre for green bonds?</a:t>
            </a:r>
          </a:p>
          <a:p>
            <a:pPr marL="0" indent="0">
              <a:spcBef>
                <a:spcPts val="0"/>
              </a:spcBef>
              <a:buNone/>
            </a:pPr>
            <a:endParaRPr lang="en-GB" dirty="0" smtClean="0">
              <a:cs typeface="Arial" charset="0"/>
            </a:endParaRPr>
          </a:p>
          <a:p>
            <a:pPr marL="270000" indent="-270000">
              <a:spcBef>
                <a:spcPts val="0"/>
              </a:spcBef>
            </a:pPr>
            <a:r>
              <a:rPr lang="en-GB" dirty="0" smtClean="0">
                <a:cs typeface="Arial" charset="0"/>
              </a:rPr>
              <a:t>Luxembourg has promulgated the first European law on the exploitation of space resources?</a:t>
            </a:r>
          </a:p>
          <a:p>
            <a:pPr marL="270000" indent="-270000">
              <a:spcBef>
                <a:spcPts val="0"/>
              </a:spcBef>
              <a:buNone/>
            </a:pPr>
            <a:endParaRPr lang="en-GB" dirty="0" smtClean="0">
              <a:cs typeface="Arial" charset="0"/>
            </a:endParaRPr>
          </a:p>
          <a:p>
            <a:pPr marL="270000" indent="-270000">
              <a:spcBef>
                <a:spcPts val="0"/>
              </a:spcBef>
            </a:pPr>
            <a:r>
              <a:rPr lang="en-GB" dirty="0" smtClean="0">
                <a:cs typeface="Arial" charset="0"/>
              </a:rPr>
              <a:t>the Grand Duchy is at the top of the ranking of global health systems?</a:t>
            </a:r>
          </a:p>
          <a:p>
            <a:pPr marL="0" indent="0">
              <a:spcBef>
                <a:spcPts val="0"/>
              </a:spcBef>
              <a:buNone/>
            </a:pPr>
            <a:endParaRPr lang="en-GB" dirty="0">
              <a:cs typeface="Arial"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7075" y="585314"/>
            <a:ext cx="3360524" cy="1298977"/>
          </a:xfrm>
          <a:prstGeom prst="rect">
            <a:avLst/>
          </a:prstGeom>
        </p:spPr>
      </p:pic>
    </p:spTree>
    <p:extLst>
      <p:ext uri="{BB962C8B-B14F-4D97-AF65-F5344CB8AC3E}">
        <p14:creationId xmlns:p14="http://schemas.microsoft.com/office/powerpoint/2010/main" val="1511614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53112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fr-LU" cap="none" dirty="0" smtClean="0">
                <a:solidFill>
                  <a:schemeClr val="accent2"/>
                </a:solidFill>
              </a:rPr>
              <a:t>At a Glance</a:t>
            </a:r>
            <a:endParaRPr lang="fr-LU" cap="none" dirty="0">
              <a:solidFill>
                <a:schemeClr val="accent2"/>
              </a:solidFill>
            </a:endParaRPr>
          </a:p>
        </p:txBody>
      </p:sp>
      <p:sp>
        <p:nvSpPr>
          <p:cNvPr id="3" name="Rectangle 2"/>
          <p:cNvSpPr/>
          <p:nvPr/>
        </p:nvSpPr>
        <p:spPr>
          <a:xfrm>
            <a:off x="463169" y="713935"/>
            <a:ext cx="336605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dirty="0" smtClean="0">
                <a:ln>
                  <a:noFill/>
                </a:ln>
                <a:solidFill>
                  <a:srgbClr val="0099FF"/>
                </a:solidFill>
                <a:effectLst/>
                <a:uLnTx/>
                <a:uFillTx/>
                <a:latin typeface="Calibri"/>
                <a:ea typeface="+mn-ea"/>
                <a:cs typeface="+mn-cs"/>
              </a:rPr>
              <a:t>Luxembourg,</a:t>
            </a:r>
            <a:r>
              <a:rPr kumimoji="0" lang="en-GB" sz="2000" b="1" i="0" u="none" strike="noStrike" kern="1200" cap="none" spc="0" normalizeH="0" dirty="0" smtClean="0">
                <a:ln>
                  <a:noFill/>
                </a:ln>
                <a:solidFill>
                  <a:srgbClr val="0099FF"/>
                </a:solidFill>
                <a:effectLst/>
                <a:uLnTx/>
                <a:uFillTx/>
                <a:latin typeface="Calibri"/>
                <a:ea typeface="+mn-ea"/>
                <a:cs typeface="+mn-cs"/>
              </a:rPr>
              <a:t> easily accessible</a:t>
            </a:r>
            <a:endParaRPr kumimoji="0" lang="en-GB" sz="2000" b="1" i="0" u="none" strike="noStrike" kern="1200" cap="none" spc="0" normalizeH="0" baseline="0" dirty="0">
              <a:ln>
                <a:noFill/>
              </a:ln>
              <a:solidFill>
                <a:srgbClr val="0099FF"/>
              </a:solidFill>
              <a:effectLst/>
              <a:uLnTx/>
              <a:uFillTx/>
              <a:latin typeface="Calibri"/>
              <a:ea typeface="+mn-ea"/>
              <a:cs typeface="+mn-cs"/>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0797" r="4409" b="3532"/>
          <a:stretch/>
        </p:blipFill>
        <p:spPr>
          <a:xfrm>
            <a:off x="1331640" y="728700"/>
            <a:ext cx="7065786" cy="5585268"/>
          </a:xfrm>
          <a:prstGeom prst="rect">
            <a:avLst/>
          </a:prstGeom>
        </p:spPr>
      </p:pic>
    </p:spTree>
    <p:extLst>
      <p:ext uri="{BB962C8B-B14F-4D97-AF65-F5344CB8AC3E}">
        <p14:creationId xmlns:p14="http://schemas.microsoft.com/office/powerpoint/2010/main" val="28029103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cap="none" dirty="0" smtClean="0">
                <a:solidFill>
                  <a:schemeClr val="accent2"/>
                </a:solidFill>
              </a:rPr>
              <a:t>Geography</a:t>
            </a:r>
            <a:endParaRPr lang="en-US" cap="none" dirty="0">
              <a:solidFill>
                <a:schemeClr val="accent2"/>
              </a:solidFill>
            </a:endParaRPr>
          </a:p>
        </p:txBody>
      </p:sp>
      <p:sp>
        <p:nvSpPr>
          <p:cNvPr id="6" name="Espace réservé du contenu 2"/>
          <p:cNvSpPr>
            <a:spLocks noGrp="1"/>
          </p:cNvSpPr>
          <p:nvPr>
            <p:ph sz="half" idx="4294967295"/>
          </p:nvPr>
        </p:nvSpPr>
        <p:spPr>
          <a:xfrm>
            <a:off x="516574" y="1390450"/>
            <a:ext cx="4343457" cy="4617160"/>
          </a:xfrm>
          <a:prstGeom prst="rect">
            <a:avLst/>
          </a:prstGeom>
        </p:spPr>
        <p:txBody>
          <a:bodyPr/>
          <a:lstStyle/>
          <a:p>
            <a:pPr>
              <a:spcBef>
                <a:spcPts val="0"/>
              </a:spcBef>
            </a:pPr>
            <a:r>
              <a:rPr lang="en-US" b="1" dirty="0" smtClean="0">
                <a:cs typeface="Arial" charset="0"/>
              </a:rPr>
              <a:t>Area: </a:t>
            </a:r>
            <a:r>
              <a:rPr lang="en-US" dirty="0" smtClean="0">
                <a:cs typeface="Arial" charset="0"/>
              </a:rPr>
              <a:t>2,586 km</a:t>
            </a:r>
            <a:r>
              <a:rPr lang="en-US" baseline="30000" dirty="0" smtClean="0">
                <a:cs typeface="Arial" charset="0"/>
              </a:rPr>
              <a:t>2</a:t>
            </a:r>
            <a:br>
              <a:rPr lang="en-US" baseline="30000" dirty="0" smtClean="0">
                <a:cs typeface="Arial" charset="0"/>
              </a:rPr>
            </a:br>
            <a:r>
              <a:rPr lang="en-US" baseline="30000" dirty="0" smtClean="0">
                <a:cs typeface="Arial" charset="0"/>
              </a:rPr>
              <a:t/>
            </a:r>
            <a:br>
              <a:rPr lang="en-US" baseline="30000" dirty="0" smtClean="0">
                <a:cs typeface="Arial" charset="0"/>
              </a:rPr>
            </a:br>
            <a:endParaRPr lang="en-US" sz="600" baseline="30000" dirty="0" smtClean="0">
              <a:cs typeface="Arial" charset="0"/>
            </a:endParaRPr>
          </a:p>
          <a:p>
            <a:pPr>
              <a:spcBef>
                <a:spcPts val="0"/>
              </a:spcBef>
            </a:pPr>
            <a:r>
              <a:rPr lang="en-US" b="1" dirty="0" err="1" smtClean="0">
                <a:cs typeface="Arial" charset="0"/>
              </a:rPr>
              <a:t>Neighbouring</a:t>
            </a:r>
            <a:r>
              <a:rPr lang="en-US" b="1" dirty="0" smtClean="0">
                <a:cs typeface="Arial" charset="0"/>
              </a:rPr>
              <a:t> countries: </a:t>
            </a:r>
            <a:br>
              <a:rPr lang="en-US" b="1" dirty="0" smtClean="0">
                <a:cs typeface="Arial" charset="0"/>
              </a:rPr>
            </a:br>
            <a:r>
              <a:rPr lang="en-US" dirty="0" smtClean="0">
                <a:cs typeface="Arial" charset="0"/>
              </a:rPr>
              <a:t>Belgium, France and Germany</a:t>
            </a:r>
            <a:br>
              <a:rPr lang="en-US" dirty="0" smtClean="0">
                <a:cs typeface="Arial" charset="0"/>
              </a:rPr>
            </a:br>
            <a:r>
              <a:rPr lang="en-US" sz="600" dirty="0" smtClean="0">
                <a:cs typeface="Arial" charset="0"/>
              </a:rPr>
              <a:t/>
            </a:r>
            <a:br>
              <a:rPr lang="en-US" sz="600" dirty="0" smtClean="0">
                <a:cs typeface="Arial" charset="0"/>
              </a:rPr>
            </a:br>
            <a:endParaRPr lang="en-US" sz="600" dirty="0" smtClean="0">
              <a:cs typeface="Arial" charset="0"/>
            </a:endParaRPr>
          </a:p>
          <a:p>
            <a:pPr marL="270000" indent="-270000">
              <a:lnSpc>
                <a:spcPct val="100000"/>
              </a:lnSpc>
              <a:spcBef>
                <a:spcPts val="600"/>
              </a:spcBef>
            </a:pPr>
            <a:r>
              <a:rPr lang="en-US" b="1" dirty="0" smtClean="0">
                <a:cs typeface="Arial" charset="0"/>
              </a:rPr>
              <a:t>Two natural regions:</a:t>
            </a:r>
            <a:br>
              <a:rPr lang="en-US" b="1" dirty="0" smtClean="0">
                <a:cs typeface="Arial" charset="0"/>
              </a:rPr>
            </a:br>
            <a:r>
              <a:rPr lang="en-US" dirty="0" err="1" smtClean="0">
                <a:cs typeface="Arial" charset="0"/>
              </a:rPr>
              <a:t>Oesling</a:t>
            </a:r>
            <a:r>
              <a:rPr lang="en-US" dirty="0" smtClean="0">
                <a:cs typeface="Arial" charset="0"/>
              </a:rPr>
              <a:t> (north) and </a:t>
            </a:r>
            <a:br>
              <a:rPr lang="en-US" dirty="0" smtClean="0">
                <a:cs typeface="Arial" charset="0"/>
              </a:rPr>
            </a:br>
            <a:r>
              <a:rPr lang="en-US" dirty="0" err="1" smtClean="0">
                <a:cs typeface="Arial" charset="0"/>
              </a:rPr>
              <a:t>Gutland</a:t>
            </a:r>
            <a:r>
              <a:rPr lang="en-US" dirty="0" smtClean="0">
                <a:cs typeface="Arial" charset="0"/>
              </a:rPr>
              <a:t> (west, south and east)</a:t>
            </a:r>
          </a:p>
          <a:p>
            <a:pPr marL="0" indent="0">
              <a:lnSpc>
                <a:spcPct val="100000"/>
              </a:lnSpc>
              <a:spcBef>
                <a:spcPts val="600"/>
              </a:spcBef>
              <a:buNone/>
            </a:pPr>
            <a:endParaRPr lang="en-US" sz="600" dirty="0" smtClean="0">
              <a:cs typeface="Arial" charset="0"/>
            </a:endParaRPr>
          </a:p>
          <a:p>
            <a:pPr marL="543600" lvl="1" indent="-180000">
              <a:spcBef>
                <a:spcPts val="0"/>
              </a:spcBef>
              <a:spcAft>
                <a:spcPts val="600"/>
              </a:spcAft>
            </a:pPr>
            <a:r>
              <a:rPr lang="en-US" sz="1800" b="1" dirty="0" err="1" smtClean="0">
                <a:cs typeface="Arial" charset="0"/>
              </a:rPr>
              <a:t>Oesling</a:t>
            </a:r>
            <a:r>
              <a:rPr lang="en-US" sz="1800" b="1" dirty="0" smtClean="0">
                <a:cs typeface="Arial" charset="0"/>
              </a:rPr>
              <a:t>: </a:t>
            </a:r>
            <a:r>
              <a:rPr lang="en-US" sz="1800" dirty="0" smtClean="0">
                <a:cs typeface="Arial" charset="0"/>
              </a:rPr>
              <a:t>wooded region, </a:t>
            </a:r>
            <a:br>
              <a:rPr lang="en-US" sz="1800" dirty="0" smtClean="0">
                <a:cs typeface="Arial" charset="0"/>
              </a:rPr>
            </a:br>
            <a:r>
              <a:rPr lang="en-US" sz="1800" dirty="0" smtClean="0">
                <a:cs typeface="Arial" charset="0"/>
              </a:rPr>
              <a:t>rivers and lakes, </a:t>
            </a:r>
            <a:br>
              <a:rPr lang="en-US" sz="1800" dirty="0" smtClean="0">
                <a:cs typeface="Arial" charset="0"/>
              </a:rPr>
            </a:br>
            <a:r>
              <a:rPr lang="en-US" sz="1800" dirty="0" smtClean="0">
                <a:cs typeface="Arial" charset="0"/>
              </a:rPr>
              <a:t>2 nature reserves </a:t>
            </a:r>
          </a:p>
          <a:p>
            <a:pPr marL="543600" lvl="1" indent="-180000">
              <a:spcBef>
                <a:spcPts val="0"/>
              </a:spcBef>
              <a:spcAft>
                <a:spcPts val="600"/>
              </a:spcAft>
            </a:pPr>
            <a:r>
              <a:rPr lang="en-US" sz="1800" b="1" dirty="0" err="1" smtClean="0">
                <a:cs typeface="Arial" charset="0"/>
              </a:rPr>
              <a:t>Gutland</a:t>
            </a:r>
            <a:r>
              <a:rPr lang="en-US" sz="1800" b="1" dirty="0" smtClean="0">
                <a:cs typeface="Arial" charset="0"/>
              </a:rPr>
              <a:t>: </a:t>
            </a:r>
            <a:r>
              <a:rPr lang="en-US" sz="1800" dirty="0" smtClean="0">
                <a:cs typeface="Arial" charset="0"/>
              </a:rPr>
              <a:t>open countryside </a:t>
            </a:r>
            <a:br>
              <a:rPr lang="en-US" sz="1800" dirty="0" smtClean="0">
                <a:cs typeface="Arial" charset="0"/>
              </a:rPr>
            </a:br>
            <a:r>
              <a:rPr lang="en-US" sz="1800" dirty="0" smtClean="0">
                <a:cs typeface="Arial" charset="0"/>
              </a:rPr>
              <a:t>and forests, 1 nature reserve</a:t>
            </a:r>
            <a:endParaRPr lang="en-US" sz="600" dirty="0" smtClean="0">
              <a:cs typeface="Arial" charset="0"/>
            </a:endParaRPr>
          </a:p>
          <a:p>
            <a:pPr marL="543600" lvl="1" indent="-180000">
              <a:spcBef>
                <a:spcPts val="0"/>
              </a:spcBef>
              <a:spcAft>
                <a:spcPts val="600"/>
              </a:spcAft>
            </a:pPr>
            <a:endParaRPr lang="en-US" sz="600" dirty="0" smtClean="0">
              <a:cs typeface="Arial" charset="0"/>
            </a:endParaRPr>
          </a:p>
          <a:p>
            <a:pPr>
              <a:spcBef>
                <a:spcPts val="0"/>
              </a:spcBef>
            </a:pPr>
            <a:r>
              <a:rPr lang="en-US" b="1" dirty="0" smtClean="0">
                <a:cs typeface="Arial" charset="0"/>
              </a:rPr>
              <a:t>Climate: </a:t>
            </a:r>
            <a:r>
              <a:rPr lang="en-US" dirty="0" smtClean="0">
                <a:cs typeface="Arial" charset="0"/>
              </a:rPr>
              <a:t>temperate</a:t>
            </a:r>
          </a:p>
          <a:p>
            <a:pPr>
              <a:spcAft>
                <a:spcPts val="600"/>
              </a:spcAft>
            </a:pPr>
            <a:endParaRPr lang="en-US" b="1" dirty="0" smtClean="0">
              <a:cs typeface="Arial" charset="0"/>
            </a:endParaRPr>
          </a:p>
          <a:p>
            <a:pPr>
              <a:spcAft>
                <a:spcPts val="600"/>
              </a:spcAft>
            </a:pPr>
            <a:endParaRPr lang="en-US" b="1" dirty="0" smtClean="0">
              <a:cs typeface="Arial" charset="0"/>
            </a:endParaRPr>
          </a:p>
          <a:p>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5139" t="20343" r="11800" b="7470"/>
          <a:stretch/>
        </p:blipFill>
        <p:spPr>
          <a:xfrm>
            <a:off x="3896925" y="1223755"/>
            <a:ext cx="4995554" cy="4950551"/>
          </a:xfrm>
          <a:prstGeom prst="rect">
            <a:avLst/>
          </a:prstGeom>
        </p:spPr>
      </p:pic>
    </p:spTree>
    <p:extLst>
      <p:ext uri="{BB962C8B-B14F-4D97-AF65-F5344CB8AC3E}">
        <p14:creationId xmlns:p14="http://schemas.microsoft.com/office/powerpoint/2010/main" val="41049834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cap="none" dirty="0" smtClean="0">
                <a:solidFill>
                  <a:schemeClr val="accent2"/>
                </a:solidFill>
              </a:rPr>
              <a:t>Political System</a:t>
            </a:r>
            <a:endParaRPr lang="en-GB" cap="none" dirty="0">
              <a:solidFill>
                <a:schemeClr val="accent2"/>
              </a:solidFill>
            </a:endParaRPr>
          </a:p>
        </p:txBody>
      </p:sp>
      <p:sp>
        <p:nvSpPr>
          <p:cNvPr id="7" name="Espace réservé du contenu 2"/>
          <p:cNvSpPr txBox="1">
            <a:spLocks/>
          </p:cNvSpPr>
          <p:nvPr/>
        </p:nvSpPr>
        <p:spPr>
          <a:xfrm>
            <a:off x="488810" y="1156643"/>
            <a:ext cx="8229600" cy="4929411"/>
          </a:xfrm>
          <a:prstGeom prst="rect">
            <a:avLst/>
          </a:prstGeom>
        </p:spPr>
        <p:txBody>
          <a:bodyPr/>
          <a:lstStyle>
            <a:lvl1pPr marL="268288" indent="-268288" algn="l" defTabSz="914400" rtl="0" eaLnBrk="1" latinLnBrk="0" hangingPunct="1">
              <a:lnSpc>
                <a:spcPts val="1800"/>
              </a:lnSpc>
              <a:spcBef>
                <a:spcPct val="20000"/>
              </a:spcBef>
              <a:buFontTx/>
              <a:buBlip>
                <a:blip r:embed="rId3"/>
              </a:buBlip>
              <a:defRPr sz="1800" kern="1200">
                <a:solidFill>
                  <a:schemeClr val="tx1"/>
                </a:solidFill>
                <a:latin typeface="+mn-lt"/>
                <a:ea typeface="+mn-ea"/>
                <a:cs typeface="+mn-cs"/>
              </a:defRPr>
            </a:lvl1pPr>
            <a:lvl2pPr marL="446088" indent="-177800" algn="l" defTabSz="914400" rtl="0" eaLnBrk="1" latinLnBrk="0" hangingPunct="1">
              <a:lnSpc>
                <a:spcPts val="1800"/>
              </a:lnSpc>
              <a:spcBef>
                <a:spcPct val="20000"/>
              </a:spcBef>
              <a:buClr>
                <a:srgbClr val="ED1C24"/>
              </a:buClr>
              <a:buFont typeface="Arial" pitchFamily="34" charset="0"/>
              <a:buChar char="•"/>
              <a:tabLst>
                <a:tab pos="446088" algn="l"/>
              </a:tabLst>
              <a:defRPr sz="1700" kern="1200">
                <a:solidFill>
                  <a:schemeClr val="tx1"/>
                </a:solidFill>
                <a:latin typeface="+mn-lt"/>
                <a:ea typeface="+mn-ea"/>
                <a:cs typeface="+mn-cs"/>
              </a:defRPr>
            </a:lvl2pPr>
            <a:lvl3pPr marL="623888" indent="-177800" algn="l" defTabSz="914400" rtl="0" eaLnBrk="1" latinLnBrk="0" hangingPunct="1">
              <a:lnSpc>
                <a:spcPts val="1800"/>
              </a:lnSpc>
              <a:spcBef>
                <a:spcPct val="20000"/>
              </a:spcBef>
              <a:buClr>
                <a:srgbClr val="0099FF"/>
              </a:buClr>
              <a:buFont typeface="Calibri" pitchFamily="34" charset="0"/>
              <a:buChar char="-"/>
              <a:tabLst>
                <a:tab pos="900113" algn="l"/>
              </a:tabLst>
              <a:defRPr sz="1600" kern="1200">
                <a:solidFill>
                  <a:schemeClr val="tx1"/>
                </a:solidFill>
                <a:latin typeface="+mn-lt"/>
                <a:ea typeface="+mn-ea"/>
                <a:cs typeface="+mn-cs"/>
              </a:defRPr>
            </a:lvl3pPr>
            <a:lvl4pPr marL="803275" indent="-179388" algn="l" defTabSz="914400" rtl="0" eaLnBrk="1" latinLnBrk="0" hangingPunct="1">
              <a:lnSpc>
                <a:spcPts val="1800"/>
              </a:lnSpc>
              <a:spcBef>
                <a:spcPct val="20000"/>
              </a:spcBef>
              <a:buClr>
                <a:srgbClr val="7F7F7F"/>
              </a:buClr>
              <a:buFont typeface="Arial" pitchFamily="34" charset="0"/>
              <a:buChar char="-"/>
              <a:defRPr sz="1600" kern="1200">
                <a:solidFill>
                  <a:schemeClr val="tx1"/>
                </a:solidFill>
                <a:latin typeface="+mn-lt"/>
                <a:ea typeface="+mn-ea"/>
                <a:cs typeface="+mn-cs"/>
              </a:defRPr>
            </a:lvl4pPr>
            <a:lvl5pPr marL="989013" indent="-185738" algn="l" defTabSz="914400" rtl="0" eaLnBrk="1" latinLnBrk="0" hangingPunct="1">
              <a:lnSpc>
                <a:spcPts val="1800"/>
              </a:lnSpc>
              <a:spcBef>
                <a:spcPct val="20000"/>
              </a:spcBef>
              <a:buFont typeface="Arial" pitchFamily="34" charset="0"/>
              <a:buChar char="»"/>
              <a:tabLst>
                <a:tab pos="1166813" algn="l"/>
              </a:tabLst>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1950" indent="-361950">
              <a:lnSpc>
                <a:spcPct val="100000"/>
              </a:lnSpc>
              <a:spcBef>
                <a:spcPts val="0"/>
              </a:spcBef>
            </a:pPr>
            <a:r>
              <a:rPr lang="en-GB" b="1" dirty="0">
                <a:cs typeface="Arial" charset="0"/>
              </a:rPr>
              <a:t>Form of government: </a:t>
            </a:r>
            <a:r>
              <a:rPr lang="en-GB" dirty="0">
                <a:cs typeface="Arial" charset="0"/>
              </a:rPr>
              <a:t>parliamentary democracy in the form </a:t>
            </a:r>
            <a:br>
              <a:rPr lang="en-GB" dirty="0">
                <a:cs typeface="Arial" charset="0"/>
              </a:rPr>
            </a:br>
            <a:r>
              <a:rPr lang="en-GB" dirty="0">
                <a:cs typeface="Arial" charset="0"/>
              </a:rPr>
              <a:t>of a constitutional monarchy </a:t>
            </a:r>
            <a:br>
              <a:rPr lang="en-GB" dirty="0">
                <a:cs typeface="Arial" charset="0"/>
              </a:rPr>
            </a:br>
            <a:r>
              <a:rPr lang="en-GB" sz="600" dirty="0">
                <a:cs typeface="Arial" charset="0"/>
              </a:rPr>
              <a:t/>
            </a:r>
            <a:br>
              <a:rPr lang="en-GB" sz="600" dirty="0">
                <a:cs typeface="Arial" charset="0"/>
              </a:rPr>
            </a:br>
            <a:endParaRPr lang="en-GB" sz="600" dirty="0">
              <a:cs typeface="Arial" charset="0"/>
            </a:endParaRPr>
          </a:p>
          <a:p>
            <a:pPr marL="361950" indent="-361950">
              <a:lnSpc>
                <a:spcPct val="100000"/>
              </a:lnSpc>
              <a:spcBef>
                <a:spcPts val="0"/>
              </a:spcBef>
            </a:pPr>
            <a:r>
              <a:rPr lang="en-GB" b="1" dirty="0">
                <a:cs typeface="Arial" charset="0"/>
              </a:rPr>
              <a:t>Constitution: </a:t>
            </a:r>
            <a:r>
              <a:rPr lang="en-GB" dirty="0">
                <a:cs typeface="Arial" charset="0"/>
              </a:rPr>
              <a:t>Constitution of the Grand Duchy of Luxembourg </a:t>
            </a:r>
            <a:br>
              <a:rPr lang="en-GB" dirty="0">
                <a:cs typeface="Arial" charset="0"/>
              </a:rPr>
            </a:br>
            <a:r>
              <a:rPr lang="en-GB" dirty="0">
                <a:cs typeface="Arial" charset="0"/>
              </a:rPr>
              <a:t>of 17 October 1868, amended on several occasions</a:t>
            </a:r>
            <a:br>
              <a:rPr lang="en-GB" dirty="0">
                <a:cs typeface="Arial" charset="0"/>
              </a:rPr>
            </a:br>
            <a:r>
              <a:rPr lang="en-GB" sz="600" dirty="0">
                <a:cs typeface="Arial" charset="0"/>
              </a:rPr>
              <a:t/>
            </a:r>
            <a:br>
              <a:rPr lang="en-GB" sz="600" dirty="0">
                <a:cs typeface="Arial" charset="0"/>
              </a:rPr>
            </a:br>
            <a:endParaRPr lang="en-GB" sz="600" dirty="0">
              <a:cs typeface="Arial" charset="0"/>
            </a:endParaRPr>
          </a:p>
          <a:p>
            <a:pPr marL="361950" indent="-361950">
              <a:lnSpc>
                <a:spcPct val="100000"/>
              </a:lnSpc>
              <a:spcBef>
                <a:spcPts val="0"/>
              </a:spcBef>
            </a:pPr>
            <a:r>
              <a:rPr lang="en-GB" b="1" dirty="0">
                <a:cs typeface="Arial" charset="0"/>
              </a:rPr>
              <a:t>Universal suffrage: </a:t>
            </a:r>
            <a:r>
              <a:rPr lang="en-GB" dirty="0">
                <a:cs typeface="Arial" charset="0"/>
              </a:rPr>
              <a:t>introduced in 1919</a:t>
            </a:r>
            <a:br>
              <a:rPr lang="en-GB" dirty="0">
                <a:cs typeface="Arial" charset="0"/>
              </a:rPr>
            </a:br>
            <a:r>
              <a:rPr lang="en-GB" sz="600" dirty="0">
                <a:cs typeface="Arial" charset="0"/>
              </a:rPr>
              <a:t/>
            </a:r>
            <a:br>
              <a:rPr lang="en-GB" sz="600" dirty="0">
                <a:cs typeface="Arial" charset="0"/>
              </a:rPr>
            </a:br>
            <a:endParaRPr lang="en-GB" sz="600" dirty="0">
              <a:cs typeface="Arial" charset="0"/>
            </a:endParaRPr>
          </a:p>
          <a:p>
            <a:pPr marL="361950" indent="-361950">
              <a:lnSpc>
                <a:spcPct val="100000"/>
              </a:lnSpc>
              <a:spcBef>
                <a:spcPts val="0"/>
              </a:spcBef>
            </a:pPr>
            <a:r>
              <a:rPr lang="en-GB" b="1" dirty="0">
                <a:cs typeface="Arial" charset="0"/>
              </a:rPr>
              <a:t>Head of state: </a:t>
            </a:r>
            <a:r>
              <a:rPr lang="en-GB" dirty="0">
                <a:cs typeface="Arial" charset="0"/>
              </a:rPr>
              <a:t>HRH Grand Duke Henri</a:t>
            </a:r>
            <a:br>
              <a:rPr lang="en-GB" dirty="0">
                <a:cs typeface="Arial" charset="0"/>
              </a:rPr>
            </a:br>
            <a:r>
              <a:rPr lang="en-GB" sz="600" dirty="0">
                <a:cs typeface="Arial" charset="0"/>
              </a:rPr>
              <a:t/>
            </a:r>
            <a:br>
              <a:rPr lang="en-GB" sz="600" dirty="0">
                <a:cs typeface="Arial" charset="0"/>
              </a:rPr>
            </a:br>
            <a:endParaRPr lang="en-GB" sz="600" dirty="0">
              <a:cs typeface="Arial" charset="0"/>
            </a:endParaRPr>
          </a:p>
          <a:p>
            <a:pPr marL="361950" indent="-361950">
              <a:lnSpc>
                <a:spcPct val="100000"/>
              </a:lnSpc>
              <a:spcBef>
                <a:spcPts val="0"/>
              </a:spcBef>
            </a:pPr>
            <a:r>
              <a:rPr lang="en-GB" b="1" dirty="0">
                <a:cs typeface="Arial" charset="0"/>
              </a:rPr>
              <a:t>Parliament (Chamber of Deputies): </a:t>
            </a:r>
            <a:r>
              <a:rPr lang="en-GB" dirty="0">
                <a:cs typeface="Arial" charset="0"/>
              </a:rPr>
              <a:t>60 members</a:t>
            </a:r>
            <a:br>
              <a:rPr lang="en-GB" dirty="0">
                <a:cs typeface="Arial" charset="0"/>
              </a:rPr>
            </a:br>
            <a:r>
              <a:rPr lang="en-GB" sz="600" dirty="0">
                <a:cs typeface="Arial" charset="0"/>
              </a:rPr>
              <a:t/>
            </a:r>
            <a:br>
              <a:rPr lang="en-GB" sz="600" dirty="0">
                <a:cs typeface="Arial" charset="0"/>
              </a:rPr>
            </a:br>
            <a:endParaRPr lang="en-GB" sz="600" dirty="0">
              <a:cs typeface="Arial" charset="0"/>
            </a:endParaRPr>
          </a:p>
          <a:p>
            <a:pPr marL="361950" indent="-361950">
              <a:lnSpc>
                <a:spcPct val="100000"/>
              </a:lnSpc>
              <a:spcBef>
                <a:spcPts val="0"/>
              </a:spcBef>
            </a:pPr>
            <a:r>
              <a:rPr lang="en-GB" b="1" dirty="0">
                <a:cs typeface="Arial" charset="0"/>
              </a:rPr>
              <a:t>Head of government: </a:t>
            </a:r>
            <a:r>
              <a:rPr lang="en-GB" dirty="0">
                <a:cs typeface="Arial" charset="0"/>
              </a:rPr>
              <a:t>Xavier Bettel, Prime Minister, Minister of State</a:t>
            </a:r>
            <a:br>
              <a:rPr lang="en-GB" dirty="0">
                <a:cs typeface="Arial" charset="0"/>
              </a:rPr>
            </a:br>
            <a:r>
              <a:rPr lang="en-GB" sz="600" dirty="0">
                <a:cs typeface="Arial" charset="0"/>
              </a:rPr>
              <a:t/>
            </a:r>
            <a:br>
              <a:rPr lang="en-GB" sz="600" dirty="0">
                <a:cs typeface="Arial" charset="0"/>
              </a:rPr>
            </a:br>
            <a:endParaRPr lang="en-GB" sz="600" dirty="0">
              <a:cs typeface="Arial" charset="0"/>
            </a:endParaRPr>
          </a:p>
          <a:p>
            <a:pPr marL="361950" indent="-361950">
              <a:lnSpc>
                <a:spcPct val="100000"/>
              </a:lnSpc>
              <a:spcBef>
                <a:spcPts val="0"/>
              </a:spcBef>
            </a:pPr>
            <a:r>
              <a:rPr lang="en-GB" b="1" dirty="0">
                <a:cs typeface="Arial" charset="0"/>
              </a:rPr>
              <a:t>Ruling parties (since </a:t>
            </a:r>
            <a:r>
              <a:rPr lang="en-GB" b="1" dirty="0" smtClean="0">
                <a:cs typeface="Arial" charset="0"/>
              </a:rPr>
              <a:t>2013, re-elected in 2018): </a:t>
            </a:r>
            <a:r>
              <a:rPr lang="en-GB" dirty="0">
                <a:cs typeface="Arial" charset="0"/>
              </a:rPr>
              <a:t>coalition government between the </a:t>
            </a:r>
            <a:br>
              <a:rPr lang="en-GB" dirty="0">
                <a:cs typeface="Arial" charset="0"/>
              </a:rPr>
            </a:br>
            <a:r>
              <a:rPr lang="en-GB" dirty="0">
                <a:cs typeface="Arial" charset="0"/>
              </a:rPr>
              <a:t>Democratic Party (DP), the Luxembourg Socialist Workers’ Party (LSAP) </a:t>
            </a:r>
            <a:r>
              <a:rPr lang="en-GB" dirty="0" smtClean="0">
                <a:cs typeface="Arial" charset="0"/>
              </a:rPr>
              <a:t>and </a:t>
            </a:r>
            <a:r>
              <a:rPr lang="en-GB" dirty="0">
                <a:cs typeface="Arial" charset="0"/>
              </a:rPr>
              <a:t>the Green Party </a:t>
            </a:r>
            <a:r>
              <a:rPr lang="en-GB" dirty="0" smtClean="0">
                <a:cs typeface="Arial" charset="0"/>
              </a:rPr>
              <a:t>(</a:t>
            </a:r>
            <a:r>
              <a:rPr lang="en-GB" dirty="0">
                <a:cs typeface="Arial" charset="0"/>
              </a:rPr>
              <a:t>d</a:t>
            </a:r>
            <a:r>
              <a:rPr lang="en-GB" dirty="0" smtClean="0">
                <a:cs typeface="Arial" charset="0"/>
              </a:rPr>
              <a:t>éi </a:t>
            </a:r>
            <a:r>
              <a:rPr lang="en-GB" dirty="0">
                <a:cs typeface="Arial" charset="0"/>
              </a:rPr>
              <a:t>g</a:t>
            </a:r>
            <a:r>
              <a:rPr lang="en-GB" dirty="0" smtClean="0">
                <a:cs typeface="Arial" charset="0"/>
              </a:rPr>
              <a:t>réng</a:t>
            </a:r>
            <a:r>
              <a:rPr lang="en-GB" dirty="0">
                <a:cs typeface="Arial" charset="0"/>
              </a:rPr>
              <a:t>)</a:t>
            </a:r>
            <a:br>
              <a:rPr lang="en-GB" dirty="0">
                <a:cs typeface="Arial" charset="0"/>
              </a:rPr>
            </a:br>
            <a:r>
              <a:rPr lang="en-GB" sz="600" dirty="0">
                <a:cs typeface="Arial" charset="0"/>
              </a:rPr>
              <a:t/>
            </a:r>
            <a:br>
              <a:rPr lang="en-GB" sz="600" dirty="0">
                <a:cs typeface="Arial" charset="0"/>
              </a:rPr>
            </a:br>
            <a:endParaRPr lang="en-GB" sz="600" dirty="0">
              <a:cs typeface="Arial" charset="0"/>
            </a:endParaRPr>
          </a:p>
          <a:p>
            <a:pPr marL="361950" indent="-361950">
              <a:lnSpc>
                <a:spcPct val="100000"/>
              </a:lnSpc>
              <a:spcBef>
                <a:spcPts val="0"/>
              </a:spcBef>
            </a:pPr>
            <a:r>
              <a:rPr lang="en-GB" b="1" dirty="0">
                <a:cs typeface="Arial" charset="0"/>
              </a:rPr>
              <a:t>Separation of powers</a:t>
            </a:r>
          </a:p>
          <a:p>
            <a:pPr marL="0" indent="0">
              <a:lnSpc>
                <a:spcPct val="100000"/>
              </a:lnSpc>
              <a:buNone/>
            </a:pPr>
            <a:endParaRPr lang="en-GB" dirty="0"/>
          </a:p>
        </p:txBody>
      </p:sp>
    </p:spTree>
    <p:extLst>
      <p:ext uri="{BB962C8B-B14F-4D97-AF65-F5344CB8AC3E}">
        <p14:creationId xmlns:p14="http://schemas.microsoft.com/office/powerpoint/2010/main" val="37699263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fr-LU" cap="none" dirty="0" smtClean="0">
                <a:solidFill>
                  <a:schemeClr val="accent2"/>
                </a:solidFill>
              </a:rPr>
              <a:t>Luxembourg in the World</a:t>
            </a:r>
            <a:endParaRPr lang="fr-LU" cap="none" dirty="0">
              <a:solidFill>
                <a:schemeClr val="accent2"/>
              </a:solidFill>
            </a:endParaRPr>
          </a:p>
        </p:txBody>
      </p:sp>
      <p:sp>
        <p:nvSpPr>
          <p:cNvPr id="7" name="Espace réservé du contenu 2"/>
          <p:cNvSpPr txBox="1">
            <a:spLocks/>
          </p:cNvSpPr>
          <p:nvPr/>
        </p:nvSpPr>
        <p:spPr>
          <a:xfrm>
            <a:off x="516575" y="1152010"/>
            <a:ext cx="8229600" cy="3694468"/>
          </a:xfrm>
          <a:prstGeom prst="rect">
            <a:avLst/>
          </a:prstGeom>
        </p:spPr>
        <p:txBody>
          <a:bodyPr/>
          <a:lstStyle>
            <a:lvl1pPr marL="268288" indent="-268288" algn="l" defTabSz="914400" rtl="0" eaLnBrk="1" latinLnBrk="0" hangingPunct="1">
              <a:lnSpc>
                <a:spcPts val="1800"/>
              </a:lnSpc>
              <a:spcBef>
                <a:spcPct val="20000"/>
              </a:spcBef>
              <a:buFontTx/>
              <a:buBlip>
                <a:blip r:embed="rId3"/>
              </a:buBlip>
              <a:defRPr sz="1800" kern="1200">
                <a:solidFill>
                  <a:schemeClr val="tx1"/>
                </a:solidFill>
                <a:latin typeface="+mn-lt"/>
                <a:ea typeface="+mn-ea"/>
                <a:cs typeface="+mn-cs"/>
              </a:defRPr>
            </a:lvl1pPr>
            <a:lvl2pPr marL="446088" indent="-177800" algn="l" defTabSz="914400" rtl="0" eaLnBrk="1" latinLnBrk="0" hangingPunct="1">
              <a:lnSpc>
                <a:spcPts val="1800"/>
              </a:lnSpc>
              <a:spcBef>
                <a:spcPct val="20000"/>
              </a:spcBef>
              <a:buClr>
                <a:srgbClr val="ED1C24"/>
              </a:buClr>
              <a:buFont typeface="Arial" pitchFamily="34" charset="0"/>
              <a:buChar char="•"/>
              <a:tabLst>
                <a:tab pos="446088" algn="l"/>
              </a:tabLst>
              <a:defRPr sz="1700" kern="1200">
                <a:solidFill>
                  <a:schemeClr val="tx1"/>
                </a:solidFill>
                <a:latin typeface="+mn-lt"/>
                <a:ea typeface="+mn-ea"/>
                <a:cs typeface="+mn-cs"/>
              </a:defRPr>
            </a:lvl2pPr>
            <a:lvl3pPr marL="623888" indent="-177800" algn="l" defTabSz="914400" rtl="0" eaLnBrk="1" latinLnBrk="0" hangingPunct="1">
              <a:lnSpc>
                <a:spcPts val="1800"/>
              </a:lnSpc>
              <a:spcBef>
                <a:spcPct val="20000"/>
              </a:spcBef>
              <a:buClr>
                <a:srgbClr val="0099FF"/>
              </a:buClr>
              <a:buFont typeface="Calibri" pitchFamily="34" charset="0"/>
              <a:buChar char="-"/>
              <a:tabLst>
                <a:tab pos="900113" algn="l"/>
              </a:tabLst>
              <a:defRPr sz="1600" kern="1200">
                <a:solidFill>
                  <a:schemeClr val="tx1"/>
                </a:solidFill>
                <a:latin typeface="+mn-lt"/>
                <a:ea typeface="+mn-ea"/>
                <a:cs typeface="+mn-cs"/>
              </a:defRPr>
            </a:lvl3pPr>
            <a:lvl4pPr marL="803275" indent="-179388" algn="l" defTabSz="914400" rtl="0" eaLnBrk="1" latinLnBrk="0" hangingPunct="1">
              <a:lnSpc>
                <a:spcPts val="1800"/>
              </a:lnSpc>
              <a:spcBef>
                <a:spcPct val="20000"/>
              </a:spcBef>
              <a:buClr>
                <a:srgbClr val="7F7F7F"/>
              </a:buClr>
              <a:buFont typeface="Arial" pitchFamily="34" charset="0"/>
              <a:buChar char="-"/>
              <a:defRPr sz="1600" kern="1200">
                <a:solidFill>
                  <a:schemeClr val="tx1"/>
                </a:solidFill>
                <a:latin typeface="+mn-lt"/>
                <a:ea typeface="+mn-ea"/>
                <a:cs typeface="+mn-cs"/>
              </a:defRPr>
            </a:lvl4pPr>
            <a:lvl5pPr marL="989013" indent="-185738" algn="l" defTabSz="914400" rtl="0" eaLnBrk="1" latinLnBrk="0" hangingPunct="1">
              <a:lnSpc>
                <a:spcPts val="1800"/>
              </a:lnSpc>
              <a:spcBef>
                <a:spcPct val="20000"/>
              </a:spcBef>
              <a:buFont typeface="Arial" pitchFamily="34" charset="0"/>
              <a:buChar char="»"/>
              <a:tabLst>
                <a:tab pos="1166813" algn="l"/>
              </a:tabLst>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1950" indent="-361950">
              <a:spcBef>
                <a:spcPts val="0"/>
              </a:spcBef>
            </a:pPr>
            <a:r>
              <a:rPr lang="en-GB" b="1" dirty="0"/>
              <a:t>Greater Region: </a:t>
            </a:r>
            <a:r>
              <a:rPr lang="en-GB" dirty="0"/>
              <a:t>Luxembourg = economic, financial and commercial hub </a:t>
            </a:r>
            <a:br>
              <a:rPr lang="en-GB" dirty="0"/>
            </a:br>
            <a:r>
              <a:rPr lang="en-GB" dirty="0"/>
              <a:t>of the cross-border Greater Region</a:t>
            </a:r>
            <a:br>
              <a:rPr lang="en-GB" dirty="0"/>
            </a:br>
            <a:endParaRPr lang="en-GB" sz="1000" dirty="0"/>
          </a:p>
          <a:p>
            <a:pPr marL="361950" indent="-361950">
              <a:spcBef>
                <a:spcPts val="0"/>
              </a:spcBef>
            </a:pPr>
            <a:r>
              <a:rPr lang="en-GB" b="1" dirty="0"/>
              <a:t>Luxembourg, one of the three ‘capitals’ of the European </a:t>
            </a:r>
            <a:r>
              <a:rPr lang="en-GB" b="1" dirty="0" smtClean="0"/>
              <a:t>Union</a:t>
            </a:r>
          </a:p>
          <a:p>
            <a:pPr marL="361950" indent="-361950">
              <a:spcBef>
                <a:spcPts val="0"/>
              </a:spcBef>
            </a:pPr>
            <a:endParaRPr lang="en-GB" b="1" dirty="0"/>
          </a:p>
          <a:p>
            <a:pPr marL="361950" indent="-361950">
              <a:spcBef>
                <a:spcPts val="0"/>
              </a:spcBef>
            </a:pPr>
            <a:r>
              <a:rPr lang="en-GB" b="1" dirty="0"/>
              <a:t>European </a:t>
            </a:r>
            <a:r>
              <a:rPr lang="en-GB" b="1" dirty="0" smtClean="0"/>
              <a:t>institutions</a:t>
            </a:r>
            <a:r>
              <a:rPr lang="en-GB" b="1" dirty="0"/>
              <a:t/>
            </a:r>
            <a:br>
              <a:rPr lang="en-GB" b="1" dirty="0"/>
            </a:br>
            <a:endParaRPr lang="en-GB" sz="1000" b="1" dirty="0"/>
          </a:p>
          <a:p>
            <a:pPr marL="361950" indent="-361950">
              <a:spcBef>
                <a:spcPts val="0"/>
              </a:spcBef>
            </a:pPr>
            <a:r>
              <a:rPr lang="en-GB" b="1" dirty="0"/>
              <a:t>Founding member of several international organisations </a:t>
            </a:r>
            <a:br>
              <a:rPr lang="en-GB" b="1" dirty="0"/>
            </a:br>
            <a:endParaRPr lang="en-GB" sz="1000" b="1" dirty="0"/>
          </a:p>
          <a:p>
            <a:pPr marL="361950" indent="-361950">
              <a:spcBef>
                <a:spcPts val="0"/>
              </a:spcBef>
            </a:pPr>
            <a:r>
              <a:rPr lang="en-GB" b="1" dirty="0"/>
              <a:t>Member of all major international organisations</a:t>
            </a:r>
            <a:br>
              <a:rPr lang="en-GB" b="1" dirty="0"/>
            </a:br>
            <a:endParaRPr lang="en-GB" sz="1000" b="1" dirty="0"/>
          </a:p>
          <a:p>
            <a:pPr marL="361950" indent="-361950">
              <a:spcBef>
                <a:spcPts val="0"/>
              </a:spcBef>
            </a:pPr>
            <a:r>
              <a:rPr lang="en-GB" b="1" dirty="0"/>
              <a:t>Luxembourg, non-permanent member of the United Nations Security Council (2013-2014)</a:t>
            </a:r>
            <a:br>
              <a:rPr lang="en-GB" b="1" dirty="0"/>
            </a:br>
            <a:endParaRPr lang="en-GB" sz="1000" b="1" dirty="0"/>
          </a:p>
          <a:p>
            <a:pPr marL="361950" indent="-361950">
              <a:spcBef>
                <a:spcPts val="0"/>
              </a:spcBef>
            </a:pPr>
            <a:r>
              <a:rPr lang="en-GB" b="1" dirty="0"/>
              <a:t>Official development assistance (ODA): </a:t>
            </a:r>
            <a:r>
              <a:rPr lang="en-GB" dirty="0"/>
              <a:t>contribution of approximately 1% of </a:t>
            </a:r>
            <a:r>
              <a:rPr lang="en-GB" dirty="0" smtClean="0"/>
              <a:t>GNI</a:t>
            </a:r>
            <a:endParaRPr lang="en-GB" sz="1000" dirty="0"/>
          </a:p>
        </p:txBody>
      </p:sp>
      <p:pic>
        <p:nvPicPr>
          <p:cNvPr id="8" name="Picture 2" descr="C:\Users\kmiranda\Desktop\logo-curia.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5673" y="5229200"/>
            <a:ext cx="674464" cy="6744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kmiranda\Desktop\European_Commission.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0369" y="5230639"/>
            <a:ext cx="973297" cy="674464"/>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18" descr="Capture.PNG"/>
          <p:cNvPicPr>
            <a:picLocks noChangeAspect="1"/>
          </p:cNvPicPr>
          <p:nvPr/>
        </p:nvPicPr>
        <p:blipFill>
          <a:blip r:embed="rId6" cstate="print"/>
          <a:stretch>
            <a:fillRect/>
          </a:stretch>
        </p:blipFill>
        <p:spPr>
          <a:xfrm>
            <a:off x="5924225" y="5207432"/>
            <a:ext cx="1041078" cy="669840"/>
          </a:xfrm>
          <a:prstGeom prst="rect">
            <a:avLst/>
          </a:prstGeom>
        </p:spPr>
      </p:pic>
      <p:pic>
        <p:nvPicPr>
          <p:cNvPr id="11" name="Image 19" descr="Curia.PNG"/>
          <p:cNvPicPr>
            <a:picLocks noChangeAspect="1"/>
          </p:cNvPicPr>
          <p:nvPr/>
        </p:nvPicPr>
        <p:blipFill>
          <a:blip r:embed="rId7" cstate="print"/>
          <a:stretch>
            <a:fillRect/>
          </a:stretch>
        </p:blipFill>
        <p:spPr>
          <a:xfrm>
            <a:off x="3331937" y="5250043"/>
            <a:ext cx="1440160" cy="665940"/>
          </a:xfrm>
          <a:prstGeom prst="rect">
            <a:avLst/>
          </a:prstGeom>
        </p:spPr>
      </p:pic>
      <p:pic>
        <p:nvPicPr>
          <p:cNvPr id="12" name="Picture 3" descr="C:\Users\kmiranda\Desktop\eurostat.gif.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15054" y="5013176"/>
            <a:ext cx="956843" cy="43166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C:\Users\kmiranda\Desktop\2012-10-09-esm.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81669" y="5611543"/>
            <a:ext cx="1234244" cy="48175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kmiranda\Desktop\eib.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21272" y="4967804"/>
            <a:ext cx="786929" cy="78692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C:\Users\kmiranda\Desktop\EIFLogobasicRGB.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47285" y="5667183"/>
            <a:ext cx="760916" cy="426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52882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cap="none" dirty="0" smtClean="0">
                <a:solidFill>
                  <a:schemeClr val="accent2"/>
                </a:solidFill>
              </a:rPr>
              <a:t>History</a:t>
            </a:r>
            <a:endParaRPr lang="en-GB" cap="none" dirty="0">
              <a:solidFill>
                <a:schemeClr val="accent2"/>
              </a:solidFill>
            </a:endParaRPr>
          </a:p>
        </p:txBody>
      </p:sp>
      <p:sp>
        <p:nvSpPr>
          <p:cNvPr id="3" name="Text Placeholder 2"/>
          <p:cNvSpPr>
            <a:spLocks noGrp="1"/>
          </p:cNvSpPr>
          <p:nvPr>
            <p:ph type="body" sz="quarter" idx="17"/>
          </p:nvPr>
        </p:nvSpPr>
        <p:spPr>
          <a:xfrm>
            <a:off x="457200" y="1149936"/>
            <a:ext cx="8154000" cy="315912"/>
          </a:xfrm>
        </p:spPr>
        <p:txBody>
          <a:bodyPr/>
          <a:lstStyle/>
          <a:p>
            <a:pPr>
              <a:spcBef>
                <a:spcPts val="24"/>
              </a:spcBef>
            </a:pPr>
            <a:r>
              <a:rPr lang="fr-LU" cap="none" dirty="0" smtClean="0">
                <a:solidFill>
                  <a:schemeClr val="accent1"/>
                </a:solidFill>
              </a:rPr>
              <a:t>Key moments</a:t>
            </a:r>
            <a:endParaRPr lang="fr-LU" cap="none" dirty="0">
              <a:solidFill>
                <a:schemeClr val="accent1"/>
              </a:solidFill>
            </a:endParaRPr>
          </a:p>
        </p:txBody>
      </p:sp>
      <p:sp>
        <p:nvSpPr>
          <p:cNvPr id="7" name="Espace réservé du contenu 2"/>
          <p:cNvSpPr txBox="1">
            <a:spLocks/>
          </p:cNvSpPr>
          <p:nvPr/>
        </p:nvSpPr>
        <p:spPr>
          <a:xfrm>
            <a:off x="457200" y="2123855"/>
            <a:ext cx="8229600" cy="3960440"/>
          </a:xfrm>
          <a:prstGeom prst="rect">
            <a:avLst/>
          </a:prstGeom>
        </p:spPr>
        <p:txBody>
          <a:bodyPr/>
          <a:lstStyle>
            <a:lvl1pPr marL="268288" indent="-268288" algn="l" defTabSz="914400" rtl="0" eaLnBrk="1" latinLnBrk="0" hangingPunct="1">
              <a:lnSpc>
                <a:spcPts val="1800"/>
              </a:lnSpc>
              <a:spcBef>
                <a:spcPct val="20000"/>
              </a:spcBef>
              <a:buFontTx/>
              <a:buBlip>
                <a:blip r:embed="rId3"/>
              </a:buBlip>
              <a:defRPr sz="1800" kern="1200">
                <a:solidFill>
                  <a:schemeClr val="tx1"/>
                </a:solidFill>
                <a:latin typeface="+mn-lt"/>
                <a:ea typeface="+mn-ea"/>
                <a:cs typeface="+mn-cs"/>
              </a:defRPr>
            </a:lvl1pPr>
            <a:lvl2pPr marL="446088" indent="-177800" algn="l" defTabSz="914400" rtl="0" eaLnBrk="1" latinLnBrk="0" hangingPunct="1">
              <a:lnSpc>
                <a:spcPts val="1800"/>
              </a:lnSpc>
              <a:spcBef>
                <a:spcPct val="20000"/>
              </a:spcBef>
              <a:buClr>
                <a:srgbClr val="ED1C24"/>
              </a:buClr>
              <a:buFont typeface="Arial" pitchFamily="34" charset="0"/>
              <a:buChar char="•"/>
              <a:tabLst>
                <a:tab pos="446088" algn="l"/>
              </a:tabLst>
              <a:defRPr sz="1700" kern="1200">
                <a:solidFill>
                  <a:schemeClr val="tx1"/>
                </a:solidFill>
                <a:latin typeface="+mn-lt"/>
                <a:ea typeface="+mn-ea"/>
                <a:cs typeface="+mn-cs"/>
              </a:defRPr>
            </a:lvl2pPr>
            <a:lvl3pPr marL="623888" indent="-177800" algn="l" defTabSz="914400" rtl="0" eaLnBrk="1" latinLnBrk="0" hangingPunct="1">
              <a:lnSpc>
                <a:spcPts val="1800"/>
              </a:lnSpc>
              <a:spcBef>
                <a:spcPct val="20000"/>
              </a:spcBef>
              <a:buClr>
                <a:srgbClr val="0099FF"/>
              </a:buClr>
              <a:buFont typeface="Calibri" pitchFamily="34" charset="0"/>
              <a:buChar char="-"/>
              <a:tabLst>
                <a:tab pos="900113" algn="l"/>
              </a:tabLst>
              <a:defRPr sz="1600" kern="1200">
                <a:solidFill>
                  <a:schemeClr val="tx1"/>
                </a:solidFill>
                <a:latin typeface="+mn-lt"/>
                <a:ea typeface="+mn-ea"/>
                <a:cs typeface="+mn-cs"/>
              </a:defRPr>
            </a:lvl3pPr>
            <a:lvl4pPr marL="803275" indent="-179388" algn="l" defTabSz="914400" rtl="0" eaLnBrk="1" latinLnBrk="0" hangingPunct="1">
              <a:lnSpc>
                <a:spcPts val="1800"/>
              </a:lnSpc>
              <a:spcBef>
                <a:spcPct val="20000"/>
              </a:spcBef>
              <a:buClr>
                <a:srgbClr val="7F7F7F"/>
              </a:buClr>
              <a:buFont typeface="Arial" pitchFamily="34" charset="0"/>
              <a:buChar char="-"/>
              <a:defRPr sz="1600" kern="1200">
                <a:solidFill>
                  <a:schemeClr val="tx1"/>
                </a:solidFill>
                <a:latin typeface="+mn-lt"/>
                <a:ea typeface="+mn-ea"/>
                <a:cs typeface="+mn-cs"/>
              </a:defRPr>
            </a:lvl4pPr>
            <a:lvl5pPr marL="989013" indent="-185738" algn="l" defTabSz="914400" rtl="0" eaLnBrk="1" latinLnBrk="0" hangingPunct="1">
              <a:lnSpc>
                <a:spcPts val="1800"/>
              </a:lnSpc>
              <a:spcBef>
                <a:spcPct val="20000"/>
              </a:spcBef>
              <a:buFont typeface="Arial" pitchFamily="34" charset="0"/>
              <a:buChar char="»"/>
              <a:tabLst>
                <a:tab pos="1166813" algn="l"/>
              </a:tabLst>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0000" marR="0" lvl="0" indent="-268288" algn="l" defTabSz="914400" rtl="0" eaLnBrk="1" fontAlgn="auto" latinLnBrk="0" hangingPunct="1">
              <a:lnSpc>
                <a:spcPct val="100000"/>
              </a:lnSpc>
              <a:spcBef>
                <a:spcPts val="600"/>
              </a:spcBef>
              <a:spcAft>
                <a:spcPts val="0"/>
              </a:spcAft>
              <a:buClrTx/>
              <a:buSzTx/>
              <a:buFontTx/>
              <a:buBlip>
                <a:blip r:embed="rId3"/>
              </a:buBlip>
              <a:tabLst/>
              <a:defRPr/>
            </a:pPr>
            <a:r>
              <a:rPr kumimoji="0" lang="en-GB" sz="1800" b="0" i="0" u="none" strike="noStrike" kern="1200" cap="none" spc="0" normalizeH="0" baseline="0" noProof="0" dirty="0" smtClean="0">
                <a:ln>
                  <a:noFill/>
                </a:ln>
                <a:solidFill>
                  <a:prstClr val="black"/>
                </a:solidFill>
                <a:effectLst/>
                <a:uLnTx/>
                <a:uFillTx/>
                <a:cs typeface="Arial" charset="0"/>
              </a:rPr>
              <a:t>963: Lucilinburhuc and the origins of Luxembourg</a:t>
            </a:r>
            <a:endParaRPr kumimoji="0" lang="en-GB" sz="1000" b="0" i="0" u="none" strike="noStrike" kern="1200" cap="none" spc="0" normalizeH="0" baseline="0" noProof="0" dirty="0" smtClean="0">
              <a:ln>
                <a:noFill/>
              </a:ln>
              <a:solidFill>
                <a:prstClr val="black"/>
              </a:solidFill>
              <a:effectLst/>
              <a:uLnTx/>
              <a:uFillTx/>
              <a:cs typeface="Arial" charset="0"/>
            </a:endParaRPr>
          </a:p>
          <a:p>
            <a:pPr marL="270000" marR="0" lvl="0" indent="-268288" algn="l" defTabSz="914400" rtl="0" eaLnBrk="1" fontAlgn="auto" latinLnBrk="0" hangingPunct="1">
              <a:lnSpc>
                <a:spcPct val="100000"/>
              </a:lnSpc>
              <a:spcBef>
                <a:spcPts val="600"/>
              </a:spcBef>
              <a:spcAft>
                <a:spcPts val="0"/>
              </a:spcAft>
              <a:buClrTx/>
              <a:buSzTx/>
              <a:buFontTx/>
              <a:buBlip>
                <a:blip r:embed="rId3"/>
              </a:buBlip>
              <a:tabLst/>
              <a:defRPr/>
            </a:pPr>
            <a:r>
              <a:rPr kumimoji="0" lang="en-GB" sz="1800" b="0" i="0" u="none" strike="noStrike" kern="1200" cap="none" spc="0" normalizeH="0" baseline="0" noProof="0" dirty="0" smtClean="0">
                <a:ln>
                  <a:noFill/>
                </a:ln>
                <a:solidFill>
                  <a:prstClr val="black"/>
                </a:solidFill>
                <a:effectLst/>
                <a:uLnTx/>
                <a:uFillTx/>
                <a:cs typeface="Arial" charset="0"/>
              </a:rPr>
              <a:t>Luxembourg =</a:t>
            </a:r>
            <a:r>
              <a:rPr kumimoji="0" lang="en-GB" sz="1800" b="1" i="0" u="none" strike="noStrike" kern="1200" cap="none" spc="0" normalizeH="0" baseline="0" noProof="0" dirty="0" smtClean="0">
                <a:ln>
                  <a:noFill/>
                </a:ln>
                <a:solidFill>
                  <a:prstClr val="black"/>
                </a:solidFill>
                <a:effectLst/>
                <a:uLnTx/>
                <a:uFillTx/>
                <a:cs typeface="Arial" charset="0"/>
              </a:rPr>
              <a:t> </a:t>
            </a:r>
            <a:r>
              <a:rPr kumimoji="0" lang="en-GB" sz="1800" b="0" i="0" u="none" strike="noStrike" kern="1200" cap="none" spc="0" normalizeH="0" baseline="0" noProof="0" dirty="0" smtClean="0">
                <a:ln>
                  <a:noFill/>
                </a:ln>
                <a:solidFill>
                  <a:prstClr val="black"/>
                </a:solidFill>
                <a:effectLst/>
                <a:uLnTx/>
                <a:uFillTx/>
                <a:cs typeface="Arial" charset="0"/>
              </a:rPr>
              <a:t>condensed version of European history</a:t>
            </a:r>
            <a:endParaRPr kumimoji="0" lang="en-GB" sz="1000" b="0" i="0" u="none" strike="noStrike" kern="1200" cap="none" spc="0" normalizeH="0" baseline="0" noProof="0" dirty="0" smtClean="0">
              <a:ln>
                <a:noFill/>
              </a:ln>
              <a:solidFill>
                <a:prstClr val="black"/>
              </a:solidFill>
              <a:effectLst/>
              <a:uLnTx/>
              <a:uFillTx/>
              <a:cs typeface="Arial" charset="0"/>
            </a:endParaRPr>
          </a:p>
          <a:p>
            <a:pPr marL="270000" marR="0" lvl="0" indent="-268288" algn="l" defTabSz="914400" rtl="0" eaLnBrk="1" fontAlgn="auto" latinLnBrk="0" hangingPunct="1">
              <a:lnSpc>
                <a:spcPct val="100000"/>
              </a:lnSpc>
              <a:spcBef>
                <a:spcPts val="600"/>
              </a:spcBef>
              <a:spcAft>
                <a:spcPts val="0"/>
              </a:spcAft>
              <a:buClrTx/>
              <a:buSzTx/>
              <a:buFontTx/>
              <a:buBlip>
                <a:blip r:embed="rId3"/>
              </a:buBlip>
              <a:tabLst/>
              <a:defRPr/>
            </a:pPr>
            <a:r>
              <a:rPr kumimoji="0" lang="en-GB" sz="1800" b="0" i="0" u="none" strike="noStrike" kern="1200" cap="none" spc="0" normalizeH="0" baseline="0" noProof="0" dirty="0" smtClean="0">
                <a:ln>
                  <a:noFill/>
                </a:ln>
                <a:solidFill>
                  <a:prstClr val="black"/>
                </a:solidFill>
                <a:effectLst/>
                <a:uLnTx/>
                <a:uFillTx/>
                <a:cs typeface="Arial" charset="0"/>
              </a:rPr>
              <a:t>In the Middle Ages (14</a:t>
            </a:r>
            <a:r>
              <a:rPr kumimoji="0" lang="en-GB" sz="1800" b="0" i="0" u="none" strike="noStrike" kern="1200" cap="none" spc="0" normalizeH="0" baseline="30000" dirty="0" smtClean="0">
                <a:ln>
                  <a:noFill/>
                </a:ln>
                <a:solidFill>
                  <a:prstClr val="black"/>
                </a:solidFill>
                <a:effectLst/>
                <a:uLnTx/>
                <a:uFillTx/>
                <a:cs typeface="Arial" charset="0"/>
              </a:rPr>
              <a:t>th</a:t>
            </a:r>
            <a:r>
              <a:rPr kumimoji="0" lang="en-GB" sz="1800" b="0" i="0" u="none" strike="noStrike" kern="1200" cap="none" spc="0" normalizeH="0" baseline="0" noProof="0" dirty="0" smtClean="0">
                <a:ln>
                  <a:noFill/>
                </a:ln>
                <a:solidFill>
                  <a:prstClr val="black"/>
                </a:solidFill>
                <a:effectLst/>
                <a:uLnTx/>
                <a:uFillTx/>
                <a:cs typeface="Arial" charset="0"/>
              </a:rPr>
              <a:t> to 15</a:t>
            </a:r>
            <a:r>
              <a:rPr kumimoji="0" lang="en-GB" sz="1800" b="0" i="0" u="none" strike="noStrike" kern="1200" cap="none" spc="0" normalizeH="0" baseline="30000" dirty="0" smtClean="0">
                <a:ln>
                  <a:noFill/>
                </a:ln>
                <a:solidFill>
                  <a:prstClr val="black"/>
                </a:solidFill>
                <a:effectLst/>
                <a:uLnTx/>
                <a:uFillTx/>
                <a:cs typeface="Arial" charset="0"/>
              </a:rPr>
              <a:t>th</a:t>
            </a:r>
            <a:r>
              <a:rPr kumimoji="0" lang="en-GB" sz="1800" b="0" i="0" u="none" strike="noStrike" kern="1200" cap="none" spc="0" normalizeH="0" baseline="0" noProof="0" dirty="0" smtClean="0">
                <a:ln>
                  <a:noFill/>
                </a:ln>
                <a:solidFill>
                  <a:prstClr val="black"/>
                </a:solidFill>
                <a:effectLst/>
                <a:uLnTx/>
                <a:uFillTx/>
                <a:cs typeface="Arial" charset="0"/>
              </a:rPr>
              <a:t> century): at the head of </a:t>
            </a:r>
            <a:br>
              <a:rPr kumimoji="0" lang="en-GB" sz="1800" b="0" i="0" u="none" strike="noStrike" kern="1200" cap="none" spc="0" normalizeH="0" baseline="0" noProof="0" dirty="0" smtClean="0">
                <a:ln>
                  <a:noFill/>
                </a:ln>
                <a:solidFill>
                  <a:prstClr val="black"/>
                </a:solidFill>
                <a:effectLst/>
                <a:uLnTx/>
                <a:uFillTx/>
                <a:cs typeface="Arial" charset="0"/>
              </a:rPr>
            </a:br>
            <a:r>
              <a:rPr kumimoji="0" lang="en-GB" sz="1800" b="0" i="0" u="none" strike="noStrike" kern="1200" cap="none" spc="0" normalizeH="0" baseline="0" noProof="0" dirty="0" smtClean="0">
                <a:ln>
                  <a:noFill/>
                </a:ln>
                <a:solidFill>
                  <a:prstClr val="black"/>
                </a:solidFill>
                <a:effectLst/>
                <a:uLnTx/>
                <a:uFillTx/>
                <a:cs typeface="Arial" charset="0"/>
              </a:rPr>
              <a:t>the Holy Roman Empire</a:t>
            </a:r>
          </a:p>
          <a:p>
            <a:pPr marL="270000" marR="0" lvl="0" indent="-268288" algn="l" defTabSz="914400" rtl="0" eaLnBrk="1" fontAlgn="auto" latinLnBrk="0" hangingPunct="1">
              <a:lnSpc>
                <a:spcPct val="100000"/>
              </a:lnSpc>
              <a:spcBef>
                <a:spcPts val="600"/>
              </a:spcBef>
              <a:spcAft>
                <a:spcPts val="0"/>
              </a:spcAft>
              <a:buClrTx/>
              <a:buSzTx/>
              <a:buFontTx/>
              <a:buBlip>
                <a:blip r:embed="rId3"/>
              </a:buBlip>
              <a:tabLst/>
              <a:defRPr/>
            </a:pPr>
            <a:r>
              <a:rPr kumimoji="0" lang="en-GB" sz="1800" b="0" i="0" u="none" strike="noStrike" kern="1200" cap="none" spc="0" normalizeH="0" baseline="0" noProof="0" dirty="0" smtClean="0">
                <a:ln>
                  <a:noFill/>
                </a:ln>
                <a:solidFill>
                  <a:prstClr val="black"/>
                </a:solidFill>
                <a:effectLst/>
                <a:uLnTx/>
                <a:uFillTx/>
                <a:cs typeface="Arial" charset="0"/>
              </a:rPr>
              <a:t>Early</a:t>
            </a:r>
            <a:r>
              <a:rPr kumimoji="0" lang="en-GB" sz="1800" b="0" i="0" u="none" strike="noStrike" kern="1200" cap="none" spc="0" normalizeH="0" noProof="0" dirty="0" smtClean="0">
                <a:ln>
                  <a:noFill/>
                </a:ln>
                <a:solidFill>
                  <a:prstClr val="black"/>
                </a:solidFill>
                <a:effectLst/>
                <a:uLnTx/>
                <a:uFillTx/>
                <a:cs typeface="Arial" charset="0"/>
              </a:rPr>
              <a:t> modern period:  </a:t>
            </a:r>
            <a:r>
              <a:rPr kumimoji="0" lang="en-GB" sz="1800" b="0" i="0" u="none" strike="noStrike" kern="1200" cap="none" spc="0" normalizeH="0" dirty="0" smtClean="0">
                <a:ln>
                  <a:noFill/>
                </a:ln>
                <a:solidFill>
                  <a:prstClr val="black"/>
                </a:solidFill>
                <a:effectLst/>
                <a:uLnTx/>
                <a:uFillTx/>
                <a:cs typeface="Arial" charset="0"/>
              </a:rPr>
              <a:t>“Gibraltar of the North” </a:t>
            </a:r>
            <a:br>
              <a:rPr kumimoji="0" lang="en-GB" sz="1800" b="0" i="0" u="none" strike="noStrike" kern="1200" cap="none" spc="0" normalizeH="0" dirty="0" smtClean="0">
                <a:ln>
                  <a:noFill/>
                </a:ln>
                <a:solidFill>
                  <a:prstClr val="black"/>
                </a:solidFill>
                <a:effectLst/>
                <a:uLnTx/>
                <a:uFillTx/>
                <a:cs typeface="Arial" charset="0"/>
              </a:rPr>
            </a:br>
            <a:r>
              <a:rPr kumimoji="0" lang="en-GB" sz="1800" b="0" i="0" u="none" strike="noStrike" kern="1200" cap="none" spc="0" normalizeH="0" dirty="0" smtClean="0">
                <a:ln>
                  <a:noFill/>
                </a:ln>
                <a:solidFill>
                  <a:prstClr val="black"/>
                </a:solidFill>
                <a:effectLst/>
                <a:uLnTx/>
                <a:uFillTx/>
                <a:cs typeface="Arial" charset="0"/>
              </a:rPr>
              <a:t>and foreign domination</a:t>
            </a:r>
          </a:p>
          <a:p>
            <a:pPr marL="270000">
              <a:lnSpc>
                <a:spcPct val="100000"/>
              </a:lnSpc>
              <a:spcBef>
                <a:spcPts val="600"/>
              </a:spcBef>
              <a:defRPr/>
            </a:pPr>
            <a:r>
              <a:rPr lang="en-GB" dirty="0" smtClean="0">
                <a:solidFill>
                  <a:prstClr val="black"/>
                </a:solidFill>
                <a:cs typeface="Arial" charset="0"/>
              </a:rPr>
              <a:t>Province of the Netherlands (15</a:t>
            </a:r>
            <a:r>
              <a:rPr lang="en-GB" baseline="30000" dirty="0" smtClean="0">
                <a:solidFill>
                  <a:prstClr val="black"/>
                </a:solidFill>
                <a:cs typeface="Arial" charset="0"/>
              </a:rPr>
              <a:t>th</a:t>
            </a:r>
            <a:r>
              <a:rPr lang="en-GB" dirty="0" smtClean="0">
                <a:solidFill>
                  <a:prstClr val="black"/>
                </a:solidFill>
                <a:cs typeface="Arial" charset="0"/>
              </a:rPr>
              <a:t> to 18</a:t>
            </a:r>
            <a:r>
              <a:rPr lang="en-GB" baseline="30000" dirty="0" smtClean="0">
                <a:solidFill>
                  <a:prstClr val="black"/>
                </a:solidFill>
                <a:cs typeface="Arial" charset="0"/>
              </a:rPr>
              <a:t>th</a:t>
            </a:r>
            <a:r>
              <a:rPr lang="en-GB" dirty="0" smtClean="0">
                <a:solidFill>
                  <a:prstClr val="black"/>
                </a:solidFill>
                <a:cs typeface="Arial" charset="0"/>
              </a:rPr>
              <a:t> century)</a:t>
            </a:r>
            <a:endParaRPr kumimoji="0" lang="en-GB" b="0" i="0" u="none" strike="noStrike" kern="1200" cap="none" spc="0" normalizeH="0" baseline="0" noProof="0" dirty="0" smtClean="0">
              <a:ln>
                <a:noFill/>
              </a:ln>
              <a:solidFill>
                <a:prstClr val="black"/>
              </a:solidFill>
              <a:effectLst/>
              <a:uLnTx/>
              <a:uFillTx/>
              <a:cs typeface="Arial" charset="0"/>
            </a:endParaRPr>
          </a:p>
          <a:p>
            <a:pPr marL="270000" marR="0" lvl="0" indent="-268288" algn="l" defTabSz="914400" rtl="0" eaLnBrk="1" fontAlgn="auto" latinLnBrk="0" hangingPunct="1">
              <a:lnSpc>
                <a:spcPct val="100000"/>
              </a:lnSpc>
              <a:spcBef>
                <a:spcPts val="600"/>
              </a:spcBef>
              <a:spcAft>
                <a:spcPts val="0"/>
              </a:spcAft>
              <a:buClrTx/>
              <a:buSzTx/>
              <a:buFontTx/>
              <a:buBlip>
                <a:blip r:embed="rId3"/>
              </a:buBlip>
              <a:tabLst/>
              <a:defRPr/>
            </a:pPr>
            <a:r>
              <a:rPr kumimoji="0" lang="en-GB" sz="1800" b="0" i="0" u="none" strike="noStrike" kern="1200" cap="none" spc="0" normalizeH="0" baseline="0" noProof="0" dirty="0" smtClean="0">
                <a:ln>
                  <a:noFill/>
                </a:ln>
                <a:solidFill>
                  <a:prstClr val="black"/>
                </a:solidFill>
                <a:effectLst/>
                <a:uLnTx/>
                <a:uFillTx/>
                <a:cs typeface="Arial" charset="0"/>
              </a:rPr>
              <a:t>1839: sovereign</a:t>
            </a:r>
            <a:r>
              <a:rPr kumimoji="0" lang="en-GB" sz="1800" b="0" i="0" u="none" strike="noStrike" kern="1200" cap="none" spc="0" normalizeH="0" noProof="0" dirty="0" smtClean="0">
                <a:ln>
                  <a:noFill/>
                </a:ln>
                <a:solidFill>
                  <a:prstClr val="black"/>
                </a:solidFill>
                <a:effectLst/>
                <a:uLnTx/>
                <a:uFillTx/>
                <a:cs typeface="Arial" charset="0"/>
              </a:rPr>
              <a:t> and independent state</a:t>
            </a:r>
            <a:endParaRPr kumimoji="0" lang="en-GB" sz="1000" b="0" i="0" u="none" strike="noStrike" kern="1200" cap="none" spc="0" normalizeH="0" baseline="0" noProof="0" dirty="0" smtClean="0">
              <a:ln>
                <a:noFill/>
              </a:ln>
              <a:solidFill>
                <a:prstClr val="black"/>
              </a:solidFill>
              <a:effectLst/>
              <a:uLnTx/>
              <a:uFillTx/>
              <a:cs typeface="Arial" charset="0"/>
            </a:endParaRPr>
          </a:p>
          <a:p>
            <a:pPr marL="270000" marR="0" lvl="0" indent="-268288" algn="l" defTabSz="914400" rtl="0" eaLnBrk="1" fontAlgn="auto" latinLnBrk="0" hangingPunct="1">
              <a:lnSpc>
                <a:spcPct val="100000"/>
              </a:lnSpc>
              <a:spcBef>
                <a:spcPts val="600"/>
              </a:spcBef>
              <a:spcAft>
                <a:spcPts val="0"/>
              </a:spcAft>
              <a:buClrTx/>
              <a:buSzTx/>
              <a:buFontTx/>
              <a:buBlip>
                <a:blip r:embed="rId3"/>
              </a:buBlip>
              <a:tabLst/>
              <a:defRPr/>
            </a:pPr>
            <a:r>
              <a:rPr kumimoji="0" lang="en-GB" sz="1800" b="0" i="0" u="none" strike="noStrike" kern="1200" cap="none" spc="0" normalizeH="0" baseline="0" noProof="0" dirty="0" smtClean="0">
                <a:ln>
                  <a:noFill/>
                </a:ln>
                <a:solidFill>
                  <a:prstClr val="black"/>
                </a:solidFill>
                <a:effectLst/>
                <a:uLnTx/>
                <a:uFillTx/>
                <a:cs typeface="Arial" charset="0"/>
              </a:rPr>
              <a:t>After 1945: key role in European</a:t>
            </a:r>
            <a:r>
              <a:rPr kumimoji="0" lang="en-GB" sz="1800" b="0" i="0" u="none" strike="noStrike" kern="1200" cap="none" spc="0" normalizeH="0" noProof="0" dirty="0" smtClean="0">
                <a:ln>
                  <a:noFill/>
                </a:ln>
                <a:solidFill>
                  <a:prstClr val="black"/>
                </a:solidFill>
                <a:effectLst/>
                <a:uLnTx/>
                <a:uFillTx/>
                <a:cs typeface="Arial" charset="0"/>
              </a:rPr>
              <a:t> construction</a:t>
            </a:r>
            <a:endParaRPr kumimoji="0" lang="en-GB" sz="1800" b="0" i="0" u="none" strike="noStrike" kern="1200" cap="none" spc="0" normalizeH="0" baseline="0" noProof="0" dirty="0" smtClean="0">
              <a:ln>
                <a:noFill/>
              </a:ln>
              <a:solidFill>
                <a:prstClr val="black"/>
              </a:solidFill>
              <a:effectLst/>
              <a:uLnTx/>
              <a:uFillTx/>
              <a:cs typeface="Arial" charset="0"/>
            </a:endParaRPr>
          </a:p>
          <a:p>
            <a:pPr marL="270000" marR="0" lvl="0" indent="-268288" algn="l" defTabSz="914400" rtl="0" eaLnBrk="1" fontAlgn="auto" latinLnBrk="0" hangingPunct="1">
              <a:lnSpc>
                <a:spcPct val="100000"/>
              </a:lnSpc>
              <a:spcBef>
                <a:spcPts val="600"/>
              </a:spcBef>
              <a:spcAft>
                <a:spcPts val="0"/>
              </a:spcAft>
              <a:buClrTx/>
              <a:buSzTx/>
              <a:buFontTx/>
              <a:buBlip>
                <a:blip r:embed="rId3"/>
              </a:buBlip>
              <a:tabLst/>
              <a:defRPr/>
            </a:pPr>
            <a:endParaRPr kumimoji="0" lang="en-GB" sz="1800" b="0" i="0" u="none" strike="noStrike" kern="1200" cap="none" spc="0" normalizeH="0" baseline="0" noProof="0" dirty="0">
              <a:ln>
                <a:noFill/>
              </a:ln>
              <a:solidFill>
                <a:prstClr val="black"/>
              </a:solidFill>
              <a:effectLst/>
              <a:uLnTx/>
              <a:uFillTx/>
              <a:cs typeface="Arial" charset="0"/>
            </a:endParaRPr>
          </a:p>
        </p:txBody>
      </p:sp>
    </p:spTree>
    <p:extLst>
      <p:ext uri="{BB962C8B-B14F-4D97-AF65-F5344CB8AC3E}">
        <p14:creationId xmlns:p14="http://schemas.microsoft.com/office/powerpoint/2010/main" val="35100499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NATION BRANDING">
      <a:dk1>
        <a:sysClr val="windowText" lastClr="000000"/>
      </a:dk1>
      <a:lt1>
        <a:sysClr val="window" lastClr="FFFFFF"/>
      </a:lt1>
      <a:dk2>
        <a:srgbClr val="B8B8B8"/>
      </a:dk2>
      <a:lt2>
        <a:srgbClr val="FFFFFF"/>
      </a:lt2>
      <a:accent1>
        <a:srgbClr val="0099FF"/>
      </a:accent1>
      <a:accent2>
        <a:srgbClr val="ED1C24"/>
      </a:accent2>
      <a:accent3>
        <a:srgbClr val="7D7D7D"/>
      </a:accent3>
      <a:accent4>
        <a:srgbClr val="000000"/>
      </a:accent4>
      <a:accent5>
        <a:srgbClr val="0099FF"/>
      </a:accent5>
      <a:accent6>
        <a:srgbClr val="ED1C24"/>
      </a:accent6>
      <a:hlink>
        <a:srgbClr val="7D7D7D"/>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400" b="1" baseline="0" dirty="0" smtClean="0">
            <a:solidFill>
              <a:schemeClr val="tx1"/>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4770</Words>
  <Application>Microsoft Office PowerPoint</Application>
  <PresentationFormat>On-screen Show (4:3)</PresentationFormat>
  <Paragraphs>793</Paragraphs>
  <Slides>42</Slides>
  <Notes>41</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ＭＳ Ｐゴシック</vt:lpstr>
      <vt:lpstr>ＭＳ Ｐゴシック</vt:lpstr>
      <vt:lpstr>Arial</vt:lpstr>
      <vt:lpstr>Calibri</vt:lpstr>
      <vt:lpstr>Gill Sans MT</vt:lpstr>
      <vt:lpstr>Helvetica</vt:lpstr>
      <vt:lpstr>Symbol</vt:lpstr>
      <vt:lpstr>Office Theme</vt:lpstr>
      <vt:lpstr>Getting to Know Luxembourg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athielen</dc:creator>
  <cp:lastModifiedBy>Sven Knepper</cp:lastModifiedBy>
  <cp:revision>385</cp:revision>
  <cp:lastPrinted>2018-12-06T11:15:01Z</cp:lastPrinted>
  <dcterms:created xsi:type="dcterms:W3CDTF">2017-01-23T15:28:58Z</dcterms:created>
  <dcterms:modified xsi:type="dcterms:W3CDTF">2019-12-24T09:26:50Z</dcterms:modified>
</cp:coreProperties>
</file>